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26"/>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5355"/>
            <a:ext cx="7772400" cy="1470025"/>
          </a:xfrm>
        </p:spPr>
        <p:txBody>
          <a:bodyPr>
            <a:normAutofit fontScale="90000"/>
          </a:bodyPr>
          <a:lstStyle/>
          <a:p>
            <a:r>
              <a:rPr lang="en-US" i="1" dirty="0"/>
              <a:t>Competence-Based Social Work: The Profession of Caring, Knowing, and Serving </a:t>
            </a:r>
            <a:br>
              <a:rPr lang="en-US" i="1" dirty="0"/>
            </a:br>
            <a:r>
              <a:rPr lang="en-US" i="1" dirty="0" smtClean="0"/>
              <a:t/>
            </a:r>
            <a:br>
              <a:rPr lang="en-US" i="1" dirty="0" smtClean="0"/>
            </a:br>
            <a:r>
              <a:rPr lang="en-US" dirty="0" smtClean="0"/>
              <a:t>Chapter </a:t>
            </a:r>
            <a:r>
              <a:rPr lang="en-US" dirty="0"/>
              <a:t>10: Diversity </a:t>
            </a:r>
            <a:br>
              <a:rPr lang="en-US" dirty="0"/>
            </a:br>
            <a:r>
              <a:rPr lang="en-US" dirty="0"/>
              <a:t>in Practice </a:t>
            </a:r>
          </a:p>
        </p:txBody>
      </p:sp>
      <p:sp>
        <p:nvSpPr>
          <p:cNvPr id="5" name="TextBox 4"/>
          <p:cNvSpPr txBox="1"/>
          <p:nvPr/>
        </p:nvSpPr>
        <p:spPr>
          <a:xfrm>
            <a:off x="2557636" y="4937223"/>
            <a:ext cx="4852801" cy="584775"/>
          </a:xfrm>
          <a:prstGeom prst="rect">
            <a:avLst/>
          </a:prstGeom>
          <a:noFill/>
        </p:spPr>
        <p:txBody>
          <a:bodyPr wrap="square" rtlCol="0">
            <a:spAutoFit/>
          </a:bodyPr>
          <a:lstStyle/>
          <a:p>
            <a:endParaRPr lang="en-US" sz="3200" dirty="0"/>
          </a:p>
        </p:txBody>
      </p:sp>
      <p:sp>
        <p:nvSpPr>
          <p:cNvPr id="4" name="Rectangle 3"/>
          <p:cNvSpPr/>
          <p:nvPr/>
        </p:nvSpPr>
        <p:spPr>
          <a:xfrm>
            <a:off x="2286000" y="3789890"/>
            <a:ext cx="4572000" cy="1175706"/>
          </a:xfrm>
          <a:prstGeom prst="rect">
            <a:avLst/>
          </a:prstGeom>
        </p:spPr>
        <p:txBody>
          <a:bodyPr>
            <a:spAutoFit/>
          </a:bodyPr>
          <a:lstStyle/>
          <a:p>
            <a:pPr lvl="0" algn="ctr" defTabSz="914400">
              <a:spcBef>
                <a:spcPct val="20000"/>
              </a:spcBef>
            </a:pPr>
            <a:r>
              <a:rPr lang="en-US" sz="3200" dirty="0">
                <a:solidFill>
                  <a:srgbClr val="4F81BD"/>
                </a:solidFill>
              </a:rPr>
              <a:t>Michael E. </a:t>
            </a:r>
            <a:r>
              <a:rPr lang="en-US" sz="3200" dirty="0" err="1">
                <a:solidFill>
                  <a:srgbClr val="4F81BD"/>
                </a:solidFill>
              </a:rPr>
              <a:t>Sherr</a:t>
            </a:r>
            <a:r>
              <a:rPr lang="en-US" sz="3200" dirty="0">
                <a:solidFill>
                  <a:srgbClr val="4F81BD"/>
                </a:solidFill>
              </a:rPr>
              <a:t>, </a:t>
            </a:r>
            <a:r>
              <a:rPr lang="en-US" sz="3200" dirty="0" err="1">
                <a:solidFill>
                  <a:srgbClr val="4F81BD"/>
                </a:solidFill>
              </a:rPr>
              <a:t>Ph.D</a:t>
            </a:r>
            <a:endParaRPr lang="en-US" sz="3200" dirty="0">
              <a:solidFill>
                <a:srgbClr val="4F81BD"/>
              </a:solidFill>
            </a:endParaRPr>
          </a:p>
          <a:p>
            <a:pPr lvl="0" algn="ctr" defTabSz="914400">
              <a:spcBef>
                <a:spcPct val="20000"/>
              </a:spcBef>
            </a:pPr>
            <a:r>
              <a:rPr lang="en-US" sz="3200" dirty="0">
                <a:solidFill>
                  <a:srgbClr val="4F81BD"/>
                </a:solidFill>
              </a:rPr>
              <a:t>Johnny M. Jones, Ph.D.</a:t>
            </a:r>
          </a:p>
        </p:txBody>
      </p:sp>
    </p:spTree>
    <p:extLst>
      <p:ext uri="{BB962C8B-B14F-4D97-AF65-F5344CB8AC3E}">
        <p14:creationId xmlns:p14="http://schemas.microsoft.com/office/powerpoint/2010/main" val="1242269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Five Faces of Oppression</a:t>
            </a:r>
          </a:p>
        </p:txBody>
      </p:sp>
      <p:sp>
        <p:nvSpPr>
          <p:cNvPr id="3" name="Content Placeholder 2"/>
          <p:cNvSpPr>
            <a:spLocks noGrp="1"/>
          </p:cNvSpPr>
          <p:nvPr>
            <p:ph idx="1"/>
          </p:nvPr>
        </p:nvSpPr>
        <p:spPr/>
        <p:txBody>
          <a:bodyPr/>
          <a:lstStyle/>
          <a:p>
            <a:r>
              <a:rPr lang="en-US" dirty="0"/>
              <a:t>Exploitation</a:t>
            </a:r>
          </a:p>
          <a:p>
            <a:r>
              <a:rPr lang="en-US" dirty="0"/>
              <a:t>Marginalization</a:t>
            </a:r>
          </a:p>
          <a:p>
            <a:r>
              <a:rPr lang="en-US" dirty="0"/>
              <a:t>Powerlessness</a:t>
            </a:r>
          </a:p>
          <a:p>
            <a:r>
              <a:rPr lang="en-US" dirty="0"/>
              <a:t>Cultural Imperialism</a:t>
            </a:r>
          </a:p>
          <a:p>
            <a:r>
              <a:rPr lang="en-US" dirty="0"/>
              <a:t>Violence</a:t>
            </a:r>
          </a:p>
          <a:p>
            <a:endParaRPr lang="en-US" dirty="0"/>
          </a:p>
          <a:p>
            <a:pPr marL="0" indent="0">
              <a:buNone/>
            </a:pPr>
            <a:r>
              <a:rPr lang="en-US" dirty="0"/>
              <a:t>(Young, 1990)</a:t>
            </a:r>
          </a:p>
        </p:txBody>
      </p:sp>
    </p:spTree>
    <p:extLst>
      <p:ext uri="{BB962C8B-B14F-4D97-AF65-F5344CB8AC3E}">
        <p14:creationId xmlns:p14="http://schemas.microsoft.com/office/powerpoint/2010/main" val="329894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Exploitation</a:t>
            </a:r>
          </a:p>
        </p:txBody>
      </p:sp>
      <p:sp>
        <p:nvSpPr>
          <p:cNvPr id="3" name="Content Placeholder 2"/>
          <p:cNvSpPr>
            <a:spLocks noGrp="1"/>
          </p:cNvSpPr>
          <p:nvPr>
            <p:ph idx="1"/>
          </p:nvPr>
        </p:nvSpPr>
        <p:spPr/>
        <p:txBody>
          <a:bodyPr>
            <a:normAutofit fontScale="92500" lnSpcReduction="10000"/>
          </a:bodyPr>
          <a:lstStyle/>
          <a:p>
            <a:r>
              <a:rPr lang="en-US" dirty="0"/>
              <a:t>Exploitation occurs when differences in group characteristics are used by the members of the dominant group to define the rules of work, which makes it easier for that group to gain access to cumulative wealth in society.</a:t>
            </a:r>
          </a:p>
          <a:p>
            <a:r>
              <a:rPr lang="en-US" dirty="0"/>
              <a:t>Systemic and structural exploitation occurs in such a way where the differences in standard of living, and the power where decisions about work and the levels or remuneration are made seem “normal” or even “</a:t>
            </a:r>
            <a:r>
              <a:rPr lang="en-US" dirty="0" smtClean="0"/>
              <a:t>natural.”</a:t>
            </a:r>
            <a:endParaRPr lang="en-US" dirty="0"/>
          </a:p>
        </p:txBody>
      </p:sp>
    </p:spTree>
    <p:extLst>
      <p:ext uri="{BB962C8B-B14F-4D97-AF65-F5344CB8AC3E}">
        <p14:creationId xmlns:p14="http://schemas.microsoft.com/office/powerpoint/2010/main" val="3737902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Marginalization</a:t>
            </a:r>
          </a:p>
        </p:txBody>
      </p:sp>
      <p:sp>
        <p:nvSpPr>
          <p:cNvPr id="3" name="Content Placeholder 2"/>
          <p:cNvSpPr>
            <a:spLocks noGrp="1"/>
          </p:cNvSpPr>
          <p:nvPr>
            <p:ph idx="1"/>
          </p:nvPr>
        </p:nvSpPr>
        <p:spPr/>
        <p:txBody>
          <a:bodyPr/>
          <a:lstStyle/>
          <a:p>
            <a:r>
              <a:rPr lang="en-US" dirty="0"/>
              <a:t>Marginalization occurs when the dominant group decides “the system of labor cannot or will not use” (Young, 1990, p.53) certain people.</a:t>
            </a:r>
          </a:p>
          <a:p>
            <a:r>
              <a:rPr lang="en-US" i="1" dirty="0" err="1"/>
              <a:t>Marginals</a:t>
            </a:r>
            <a:r>
              <a:rPr lang="en-US" i="1" dirty="0"/>
              <a:t> </a:t>
            </a:r>
            <a:r>
              <a:rPr lang="en-US" dirty="0"/>
              <a:t>are people that lack the skills needed to find and maintain employment, and are thought of </a:t>
            </a:r>
            <a:r>
              <a:rPr lang="en-US" dirty="0" smtClean="0"/>
              <a:t>as economically </a:t>
            </a:r>
            <a:r>
              <a:rPr lang="en-US" dirty="0"/>
              <a:t>dependent and irrelevant. </a:t>
            </a:r>
            <a:endParaRPr lang="en-US" i="1" dirty="0"/>
          </a:p>
        </p:txBody>
      </p:sp>
    </p:spTree>
    <p:extLst>
      <p:ext uri="{BB962C8B-B14F-4D97-AF65-F5344CB8AC3E}">
        <p14:creationId xmlns:p14="http://schemas.microsoft.com/office/powerpoint/2010/main" val="2294721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Powerlessness</a:t>
            </a:r>
          </a:p>
        </p:txBody>
      </p:sp>
      <p:sp>
        <p:nvSpPr>
          <p:cNvPr id="3" name="Content Placeholder 2"/>
          <p:cNvSpPr>
            <a:spLocks noGrp="1"/>
          </p:cNvSpPr>
          <p:nvPr>
            <p:ph idx="1"/>
          </p:nvPr>
        </p:nvSpPr>
        <p:spPr>
          <a:xfrm>
            <a:off x="457200" y="1282148"/>
            <a:ext cx="8229600" cy="4803880"/>
          </a:xfrm>
        </p:spPr>
        <p:txBody>
          <a:bodyPr>
            <a:normAutofit fontScale="92500" lnSpcReduction="10000"/>
          </a:bodyPr>
          <a:lstStyle/>
          <a:p>
            <a:r>
              <a:rPr lang="en-US" dirty="0"/>
              <a:t>The extra burdens endured by people who are not professionals. (Young, 1990)</a:t>
            </a:r>
          </a:p>
          <a:p>
            <a:r>
              <a:rPr lang="en-US" dirty="0"/>
              <a:t>Professionals exercise more power in the workplace, can work with considerably more autonomy, can make more money, and can elicit more societal respect because of their higher educational level and the higher value placed on their work. </a:t>
            </a:r>
          </a:p>
          <a:p>
            <a:r>
              <a:rPr lang="en-US" dirty="0"/>
              <a:t>Individuals who belong to dominant groups tend to have more access to the resources needed to reach professional status in the workplace.</a:t>
            </a:r>
          </a:p>
        </p:txBody>
      </p:sp>
    </p:spTree>
    <p:extLst>
      <p:ext uri="{BB962C8B-B14F-4D97-AF65-F5344CB8AC3E}">
        <p14:creationId xmlns:p14="http://schemas.microsoft.com/office/powerpoint/2010/main" val="2688219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Cultural Imperialism</a:t>
            </a:r>
          </a:p>
        </p:txBody>
      </p:sp>
      <p:sp>
        <p:nvSpPr>
          <p:cNvPr id="3" name="Content Placeholder 2"/>
          <p:cNvSpPr>
            <a:spLocks noGrp="1"/>
          </p:cNvSpPr>
          <p:nvPr>
            <p:ph idx="1"/>
          </p:nvPr>
        </p:nvSpPr>
        <p:spPr/>
        <p:txBody>
          <a:bodyPr/>
          <a:lstStyle/>
          <a:p>
            <a:r>
              <a:rPr lang="en-US" dirty="0"/>
              <a:t>The “universalization of a dominant group’s experience and culture, and is established as the norm”. (Young, 1990, p.59)</a:t>
            </a:r>
          </a:p>
          <a:p>
            <a:r>
              <a:rPr lang="en-US" dirty="0"/>
              <a:t>The measure of a group’s cultural oppression is determined by the extent to which the cultural values and interpretations of a group are deemed marginal and/or nonexistent by the dominant group.</a:t>
            </a:r>
          </a:p>
        </p:txBody>
      </p:sp>
    </p:spTree>
    <p:extLst>
      <p:ext uri="{BB962C8B-B14F-4D97-AF65-F5344CB8AC3E}">
        <p14:creationId xmlns:p14="http://schemas.microsoft.com/office/powerpoint/2010/main" val="2673480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Violence	</a:t>
            </a:r>
          </a:p>
        </p:txBody>
      </p:sp>
      <p:sp>
        <p:nvSpPr>
          <p:cNvPr id="3" name="Content Placeholder 2"/>
          <p:cNvSpPr>
            <a:spLocks noGrp="1"/>
          </p:cNvSpPr>
          <p:nvPr>
            <p:ph idx="1"/>
          </p:nvPr>
        </p:nvSpPr>
        <p:spPr/>
        <p:txBody>
          <a:bodyPr>
            <a:normAutofit lnSpcReduction="10000"/>
          </a:bodyPr>
          <a:lstStyle/>
          <a:p>
            <a:r>
              <a:rPr lang="en-US" dirty="0"/>
              <a:t>Violence includes physical abuse and victimization.</a:t>
            </a:r>
          </a:p>
          <a:p>
            <a:r>
              <a:rPr lang="en-US" dirty="0"/>
              <a:t>Groups who are targets of various “hate” crimes and who live in constant fear of being physically attacked are included in this form of oppression.</a:t>
            </a:r>
          </a:p>
          <a:p>
            <a:r>
              <a:rPr lang="en-US" dirty="0"/>
              <a:t>Includes groups who are disproportionally targets of lesser forms of aggression, such as harassment, intimidation, and ridicule.</a:t>
            </a:r>
          </a:p>
        </p:txBody>
      </p:sp>
    </p:spTree>
    <p:extLst>
      <p:ext uri="{BB962C8B-B14F-4D97-AF65-F5344CB8AC3E}">
        <p14:creationId xmlns:p14="http://schemas.microsoft.com/office/powerpoint/2010/main" val="490387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Empowerment</a:t>
            </a:r>
          </a:p>
        </p:txBody>
      </p:sp>
      <p:sp>
        <p:nvSpPr>
          <p:cNvPr id="3" name="Content Placeholder 2"/>
          <p:cNvSpPr>
            <a:spLocks noGrp="1"/>
          </p:cNvSpPr>
          <p:nvPr>
            <p:ph idx="1"/>
          </p:nvPr>
        </p:nvSpPr>
        <p:spPr/>
        <p:txBody>
          <a:bodyPr>
            <a:normAutofit fontScale="85000" lnSpcReduction="20000"/>
          </a:bodyPr>
          <a:lstStyle/>
          <a:p>
            <a:r>
              <a:rPr lang="en-US" dirty="0"/>
              <a:t>Social workers view empowerment as both a theoretical model and as an approach </a:t>
            </a:r>
            <a:r>
              <a:rPr lang="en-US" dirty="0" smtClean="0"/>
              <a:t>or </a:t>
            </a:r>
            <a:r>
              <a:rPr lang="en-US" dirty="0"/>
              <a:t>method to practice.</a:t>
            </a:r>
          </a:p>
          <a:p>
            <a:r>
              <a:rPr lang="en-US" dirty="0"/>
              <a:t>Reflects a wide range of ideas and themes drawn from the fields of sociology, economics, political theory, libertarian theology, Feminist theory, as well as social work tradition. (Freeman, 1990; </a:t>
            </a:r>
            <a:r>
              <a:rPr lang="en-US" dirty="0" err="1"/>
              <a:t>Freire</a:t>
            </a:r>
            <a:r>
              <a:rPr lang="en-US" dirty="0"/>
              <a:t>, 1970, 1973; Simon, 1994; Solomon, 1976)</a:t>
            </a:r>
          </a:p>
          <a:p>
            <a:r>
              <a:rPr lang="en-US" dirty="0"/>
              <a:t>Empowerment as an approach reflects </a:t>
            </a:r>
            <a:r>
              <a:rPr lang="en-US" dirty="0" smtClean="0"/>
              <a:t>the </a:t>
            </a:r>
            <a:r>
              <a:rPr lang="en-US" dirty="0"/>
              <a:t>process by which individuals and groups gain power, access to resources, and control over their own lives. (</a:t>
            </a:r>
            <a:r>
              <a:rPr lang="en-US" dirty="0" err="1"/>
              <a:t>Gutierrrez</a:t>
            </a:r>
            <a:r>
              <a:rPr lang="en-US" dirty="0"/>
              <a:t> &amp; Ortega, 1991; Lee 1994)</a:t>
            </a:r>
          </a:p>
        </p:txBody>
      </p:sp>
    </p:spTree>
    <p:extLst>
      <p:ext uri="{BB962C8B-B14F-4D97-AF65-F5344CB8AC3E}">
        <p14:creationId xmlns:p14="http://schemas.microsoft.com/office/powerpoint/2010/main" val="1487725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Empowerment Cont.</a:t>
            </a:r>
          </a:p>
        </p:txBody>
      </p:sp>
      <p:sp>
        <p:nvSpPr>
          <p:cNvPr id="3" name="Content Placeholder 2"/>
          <p:cNvSpPr>
            <a:spLocks noGrp="1"/>
          </p:cNvSpPr>
          <p:nvPr>
            <p:ph idx="1"/>
          </p:nvPr>
        </p:nvSpPr>
        <p:spPr/>
        <p:txBody>
          <a:bodyPr>
            <a:normAutofit fontScale="85000" lnSpcReduction="20000"/>
          </a:bodyPr>
          <a:lstStyle/>
          <a:p>
            <a:r>
              <a:rPr lang="en-US" dirty="0"/>
              <a:t>Empowerment with direct practice, the emphasis on helping clients improve their own situations.</a:t>
            </a:r>
          </a:p>
          <a:p>
            <a:r>
              <a:rPr lang="en-US" dirty="0"/>
              <a:t>Empowerment involves advocating for changes in society that remove structural barriers that prevent all groups of people from accessing the resources necessary for health and well-being. (</a:t>
            </a:r>
            <a:r>
              <a:rPr lang="en-US" dirty="0" err="1"/>
              <a:t>Langan</a:t>
            </a:r>
            <a:r>
              <a:rPr lang="en-US" dirty="0"/>
              <a:t>, 1998; Townsend, 1998) </a:t>
            </a:r>
          </a:p>
          <a:p>
            <a:r>
              <a:rPr lang="en-US" dirty="0"/>
              <a:t>A primary component of empowerment in social work is helping clients develop critical consciousness or critical awareness of how political structures affect individual and group experience and contribute to personal or group powerlessness.</a:t>
            </a:r>
          </a:p>
          <a:p>
            <a:endParaRPr lang="en-US" dirty="0"/>
          </a:p>
        </p:txBody>
      </p:sp>
    </p:spTree>
    <p:extLst>
      <p:ext uri="{BB962C8B-B14F-4D97-AF65-F5344CB8AC3E}">
        <p14:creationId xmlns:p14="http://schemas.microsoft.com/office/powerpoint/2010/main" val="1992929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9.1-Violet Scott</a:t>
            </a:r>
          </a:p>
        </p:txBody>
      </p:sp>
      <p:sp>
        <p:nvSpPr>
          <p:cNvPr id="3" name="Content Placeholder 2"/>
          <p:cNvSpPr>
            <a:spLocks noGrp="1"/>
          </p:cNvSpPr>
          <p:nvPr>
            <p:ph idx="1"/>
          </p:nvPr>
        </p:nvSpPr>
        <p:spPr/>
        <p:txBody>
          <a:bodyPr>
            <a:normAutofit lnSpcReduction="10000"/>
          </a:bodyPr>
          <a:lstStyle/>
          <a:p>
            <a:r>
              <a:rPr lang="en-US" dirty="0"/>
              <a:t>Recall Erica is a 15-year-old African American girl who had been living in the group home for the last 14 months, who qualified for gifted and talented courses. The principals decided that Erica would “fit” better with students in regular sections of classes.</a:t>
            </a:r>
          </a:p>
          <a:p>
            <a:r>
              <a:rPr lang="en-US" dirty="0"/>
              <a:t>What was it about the principal and assistant principal that allowed them to make the decision?</a:t>
            </a:r>
          </a:p>
        </p:txBody>
      </p:sp>
    </p:spTree>
    <p:extLst>
      <p:ext uri="{BB962C8B-B14F-4D97-AF65-F5344CB8AC3E}">
        <p14:creationId xmlns:p14="http://schemas.microsoft.com/office/powerpoint/2010/main" val="4129125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Case 9.1- Violet Scott</a:t>
            </a:r>
          </a:p>
        </p:txBody>
      </p:sp>
      <p:sp>
        <p:nvSpPr>
          <p:cNvPr id="3" name="Content Placeholder 2"/>
          <p:cNvSpPr>
            <a:spLocks noGrp="1"/>
          </p:cNvSpPr>
          <p:nvPr>
            <p:ph idx="1"/>
          </p:nvPr>
        </p:nvSpPr>
        <p:spPr/>
        <p:txBody>
          <a:bodyPr>
            <a:normAutofit/>
          </a:bodyPr>
          <a:lstStyle/>
          <a:p>
            <a:r>
              <a:rPr lang="en-US" dirty="0"/>
              <a:t>Would the school official </a:t>
            </a:r>
            <a:r>
              <a:rPr lang="en-US" dirty="0" smtClean="0"/>
              <a:t>make the </a:t>
            </a:r>
            <a:r>
              <a:rPr lang="en-US" dirty="0"/>
              <a:t>same decision </a:t>
            </a:r>
            <a:r>
              <a:rPr lang="en-US" dirty="0" smtClean="0"/>
              <a:t>if the </a:t>
            </a:r>
            <a:r>
              <a:rPr lang="en-US" dirty="0"/>
              <a:t>student was a white male living in a two-parent heterosexual household?</a:t>
            </a:r>
          </a:p>
          <a:p>
            <a:r>
              <a:rPr lang="en-US" dirty="0"/>
              <a:t>What would the school officials do if the parents of a white male student insisted that they allow their child to register for advanced classes even if the student barely missed the academic qualifications?</a:t>
            </a:r>
          </a:p>
        </p:txBody>
      </p:sp>
    </p:spTree>
    <p:extLst>
      <p:ext uri="{BB962C8B-B14F-4D97-AF65-F5344CB8AC3E}">
        <p14:creationId xmlns:p14="http://schemas.microsoft.com/office/powerpoint/2010/main" val="656183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Foundational Key Points about Social Work</a:t>
            </a:r>
          </a:p>
        </p:txBody>
      </p:sp>
      <p:sp>
        <p:nvSpPr>
          <p:cNvPr id="3" name="Content Placeholder 2"/>
          <p:cNvSpPr>
            <a:spLocks noGrp="1"/>
          </p:cNvSpPr>
          <p:nvPr>
            <p:ph idx="1"/>
          </p:nvPr>
        </p:nvSpPr>
        <p:spPr/>
        <p:txBody>
          <a:bodyPr>
            <a:normAutofit fontScale="92500" lnSpcReduction="20000"/>
          </a:bodyPr>
          <a:lstStyle/>
          <a:p>
            <a:r>
              <a:rPr lang="en-US" dirty="0"/>
              <a:t>Social Work is a complex and dynamic profession.</a:t>
            </a:r>
          </a:p>
          <a:p>
            <a:r>
              <a:rPr lang="en-US" dirty="0"/>
              <a:t>The purpose of social work is to enhance or restore well-being.</a:t>
            </a:r>
          </a:p>
          <a:p>
            <a:r>
              <a:rPr lang="en-US" dirty="0"/>
              <a:t>Social work practice involves working with individuals, families, groups, and communities.</a:t>
            </a:r>
          </a:p>
          <a:p>
            <a:r>
              <a:rPr lang="en-US" dirty="0"/>
              <a:t>Social work is more than a scientific field of study. Social workers actually </a:t>
            </a:r>
            <a:r>
              <a:rPr lang="en-US" i="1" dirty="0"/>
              <a:t>care.</a:t>
            </a:r>
          </a:p>
          <a:p>
            <a:r>
              <a:rPr lang="en-US" dirty="0"/>
              <a:t>Social work is rooted in the core values of service, social justice, dignity and worth of the person, importance of human relationships, integrity, and competence.</a:t>
            </a:r>
          </a:p>
          <a:p>
            <a:pPr marL="0" indent="0">
              <a:buNone/>
            </a:pPr>
            <a:endParaRPr lang="en-US" dirty="0"/>
          </a:p>
        </p:txBody>
      </p:sp>
    </p:spTree>
    <p:extLst>
      <p:ext uri="{BB962C8B-B14F-4D97-AF65-F5344CB8AC3E}">
        <p14:creationId xmlns:p14="http://schemas.microsoft.com/office/powerpoint/2010/main" val="1069645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4.1- Teresa Rogers</a:t>
            </a:r>
          </a:p>
        </p:txBody>
      </p:sp>
      <p:sp>
        <p:nvSpPr>
          <p:cNvPr id="3" name="Content Placeholder 2"/>
          <p:cNvSpPr>
            <a:spLocks noGrp="1"/>
          </p:cNvSpPr>
          <p:nvPr>
            <p:ph idx="1"/>
          </p:nvPr>
        </p:nvSpPr>
        <p:spPr>
          <a:xfrm>
            <a:off x="457200" y="1600200"/>
            <a:ext cx="8229600" cy="4768103"/>
          </a:xfrm>
        </p:spPr>
        <p:txBody>
          <a:bodyPr>
            <a:normAutofit fontScale="85000" lnSpcReduction="20000"/>
          </a:bodyPr>
          <a:lstStyle/>
          <a:p>
            <a:r>
              <a:rPr lang="en-US" dirty="0"/>
              <a:t>Recall that Teresa was leading a planning committee to develop Project Hope, a long-term residential facility for single mothers and their children. The proposed mission statement was “The Project Hope apartments exist to provide a supportive environment for residents to develop their independence.”</a:t>
            </a:r>
          </a:p>
          <a:p>
            <a:r>
              <a:rPr lang="en-US" dirty="0"/>
              <a:t>A few members expressed concern that the mission of the facility may inadvertently encourage residents to choose not to remarry and remain single. </a:t>
            </a:r>
          </a:p>
          <a:p>
            <a:r>
              <a:rPr lang="en-US" dirty="0"/>
              <a:t>Analyzing the case through the lenses of privilege, oppression, and empowerment, why was encouraging independence of concern to some members of the committee? </a:t>
            </a:r>
          </a:p>
        </p:txBody>
      </p:sp>
    </p:spTree>
    <p:extLst>
      <p:ext uri="{BB962C8B-B14F-4D97-AF65-F5344CB8AC3E}">
        <p14:creationId xmlns:p14="http://schemas.microsoft.com/office/powerpoint/2010/main" val="3680638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4.1- Teresa Rogers</a:t>
            </a:r>
          </a:p>
        </p:txBody>
      </p:sp>
      <p:sp>
        <p:nvSpPr>
          <p:cNvPr id="3" name="Content Placeholder 2"/>
          <p:cNvSpPr>
            <a:spLocks noGrp="1"/>
          </p:cNvSpPr>
          <p:nvPr>
            <p:ph idx="1"/>
          </p:nvPr>
        </p:nvSpPr>
        <p:spPr/>
        <p:txBody>
          <a:bodyPr/>
          <a:lstStyle/>
          <a:p>
            <a:r>
              <a:rPr lang="en-US" dirty="0"/>
              <a:t>The women that will be living in the apartments are susceptible to being the victims of exploitation, marginalization, powerlessness, cultural imperialism, and even violence.</a:t>
            </a:r>
          </a:p>
          <a:p>
            <a:r>
              <a:rPr lang="en-US" dirty="0"/>
              <a:t>Teresa needs to help the committee empathize and become critically aware of the potential </a:t>
            </a:r>
            <a:r>
              <a:rPr lang="en-US" dirty="0" smtClean="0"/>
              <a:t>residents’ </a:t>
            </a:r>
            <a:r>
              <a:rPr lang="en-US" dirty="0"/>
              <a:t>vulnerability</a:t>
            </a:r>
          </a:p>
        </p:txBody>
      </p:sp>
    </p:spTree>
    <p:extLst>
      <p:ext uri="{BB962C8B-B14F-4D97-AF65-F5344CB8AC3E}">
        <p14:creationId xmlns:p14="http://schemas.microsoft.com/office/powerpoint/2010/main" val="1130645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Diversity in practice is a core professional value of social work.</a:t>
            </a:r>
          </a:p>
          <a:p>
            <a:r>
              <a:rPr lang="en-US" dirty="0"/>
              <a:t>The same differences celebrated by social workers can also bring about opportunities for oppression.</a:t>
            </a:r>
          </a:p>
          <a:p>
            <a:r>
              <a:rPr lang="en-US" dirty="0"/>
              <a:t>Social workers must be aware of the role of privilege, oppression, and empowerment in their practice.</a:t>
            </a:r>
          </a:p>
        </p:txBody>
      </p:sp>
    </p:spTree>
    <p:extLst>
      <p:ext uri="{BB962C8B-B14F-4D97-AF65-F5344CB8AC3E}">
        <p14:creationId xmlns:p14="http://schemas.microsoft.com/office/powerpoint/2010/main" val="3611613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F1D2AF-D8F4-0744-B394-ED74FF3F3433}"/>
              </a:ext>
            </a:extLst>
          </p:cNvPr>
          <p:cNvSpPr>
            <a:spLocks noGrp="1"/>
          </p:cNvSpPr>
          <p:nvPr>
            <p:ph type="title"/>
          </p:nvPr>
        </p:nvSpPr>
        <p:spPr/>
        <p:txBody>
          <a:bodyPr>
            <a:normAutofit fontScale="90000"/>
          </a:bodyPr>
          <a:lstStyle/>
          <a:p>
            <a:r>
              <a:rPr lang="en-US" dirty="0"/>
              <a:t>Engaged Learning:</a:t>
            </a:r>
            <a:br>
              <a:rPr lang="en-US" dirty="0"/>
            </a:br>
            <a:r>
              <a:rPr lang="en-US" sz="4000" dirty="0"/>
              <a:t>Case Vignettes and Discussion Questions</a:t>
            </a:r>
          </a:p>
        </p:txBody>
      </p:sp>
      <p:sp>
        <p:nvSpPr>
          <p:cNvPr id="3" name="Content Placeholder 2">
            <a:extLst>
              <a:ext uri="{FF2B5EF4-FFF2-40B4-BE49-F238E27FC236}">
                <a16:creationId xmlns="" xmlns:a16="http://schemas.microsoft.com/office/drawing/2014/main" id="{2F95B929-8C33-3B49-B92A-835D52F4B1FA}"/>
              </a:ext>
            </a:extLst>
          </p:cNvPr>
          <p:cNvSpPr>
            <a:spLocks noGrp="1"/>
          </p:cNvSpPr>
          <p:nvPr>
            <p:ph idx="1"/>
          </p:nvPr>
        </p:nvSpPr>
        <p:spPr>
          <a:xfrm>
            <a:off x="457200" y="1437516"/>
            <a:ext cx="8229600" cy="4983162"/>
          </a:xfrm>
        </p:spPr>
        <p:txBody>
          <a:bodyPr>
            <a:normAutofit fontScale="55000" lnSpcReduction="20000"/>
          </a:bodyPr>
          <a:lstStyle/>
          <a:p>
            <a:pPr marL="0" indent="0">
              <a:buNone/>
            </a:pPr>
            <a:r>
              <a:rPr lang="en-IN" dirty="0"/>
              <a:t>Review the case vignettes of Jeremy Williams (5.1), Kristen Lancaster (case vignette 5.2), Hannah Morris (case vignette 10.1), and Kelly Prescott (case vignette 10.2) and address the following items for each case:</a:t>
            </a:r>
            <a:endParaRPr lang="en-US" dirty="0"/>
          </a:p>
          <a:p>
            <a:pPr marL="0" indent="0">
              <a:buNone/>
            </a:pPr>
            <a:r>
              <a:rPr lang="en-IN" dirty="0"/>
              <a:t>1. What role does privilege play in the cases?</a:t>
            </a:r>
            <a:endParaRPr lang="en-US" dirty="0"/>
          </a:p>
          <a:p>
            <a:pPr marL="0" indent="0">
              <a:buNone/>
            </a:pPr>
            <a:r>
              <a:rPr lang="en-IN" dirty="0"/>
              <a:t>2. Which faces of oppression seem to be present in the cases?</a:t>
            </a:r>
            <a:endParaRPr lang="en-US" dirty="0"/>
          </a:p>
          <a:p>
            <a:pPr marL="0" indent="0">
              <a:buNone/>
            </a:pPr>
            <a:r>
              <a:rPr lang="en-IN" dirty="0"/>
              <a:t>3. What empowerment approaches can be used to address their situations at the individual and group levels of intervention?</a:t>
            </a:r>
            <a:endParaRPr lang="en-US" dirty="0"/>
          </a:p>
          <a:p>
            <a:pPr marL="0" indent="0">
              <a:buNone/>
            </a:pPr>
            <a:r>
              <a:rPr lang="en-IN" dirty="0"/>
              <a:t>In addition to the questions about privilege, oppression, and empowerment, please answer the following self-reflection questions:</a:t>
            </a:r>
            <a:endParaRPr lang="en-US" dirty="0"/>
          </a:p>
          <a:p>
            <a:pPr marL="0" indent="0">
              <a:buNone/>
            </a:pPr>
            <a:r>
              <a:rPr lang="en-IN" dirty="0"/>
              <a:t>4. Can you self-identify as a member of a dominant group in your community? What are your feelings and thoughts about being a member of either a dominant group or an often-marginalized group in your community or in your society?</a:t>
            </a:r>
            <a:endParaRPr lang="en-US" dirty="0"/>
          </a:p>
          <a:p>
            <a:pPr marL="0" indent="0">
              <a:buNone/>
            </a:pPr>
            <a:r>
              <a:rPr lang="en-IN" dirty="0"/>
              <a:t>5. Do you have personal issues that may be in conflict with valuing diversity and social justice as presented in this chapter or in the NASW Code of Ethics? If so, what are they? We suggest that you discuss these with your class instructor or your academic advisor.</a:t>
            </a:r>
            <a:endParaRPr lang="en-US" dirty="0"/>
          </a:p>
          <a:p>
            <a:pPr marL="0" indent="0">
              <a:buNone/>
            </a:pPr>
            <a:r>
              <a:rPr lang="en-IN" dirty="0"/>
              <a:t>6. In what ways might a social worker’s membership in either a privileged group or an oppressed group affect social work practice with a member of a different group? Discuss this with other members of your class and your instructor.</a:t>
            </a:r>
            <a:endParaRPr lang="en-US" dirty="0"/>
          </a:p>
          <a:p>
            <a:endParaRPr lang="en-US" dirty="0"/>
          </a:p>
        </p:txBody>
      </p:sp>
    </p:spTree>
    <p:extLst>
      <p:ext uri="{BB962C8B-B14F-4D97-AF65-F5344CB8AC3E}">
        <p14:creationId xmlns:p14="http://schemas.microsoft.com/office/powerpoint/2010/main" val="1106517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Foundational Key Points about Social Work Cont.</a:t>
            </a:r>
          </a:p>
        </p:txBody>
      </p:sp>
      <p:sp>
        <p:nvSpPr>
          <p:cNvPr id="3" name="Content Placeholder 2"/>
          <p:cNvSpPr>
            <a:spLocks noGrp="1"/>
          </p:cNvSpPr>
          <p:nvPr>
            <p:ph idx="1"/>
          </p:nvPr>
        </p:nvSpPr>
        <p:spPr/>
        <p:txBody>
          <a:bodyPr>
            <a:normAutofit fontScale="85000" lnSpcReduction="10000"/>
          </a:bodyPr>
          <a:lstStyle/>
          <a:p>
            <a:r>
              <a:rPr lang="en-US" dirty="0"/>
              <a:t>Social workers incorporate a broad knowledge base, and professional values and skills, with a high degree of personal self-awareness, to develop the professional identity needed for competent practice.</a:t>
            </a:r>
          </a:p>
          <a:p>
            <a:r>
              <a:rPr lang="en-US" dirty="0"/>
              <a:t>The broad scope of competent practice has brought, and will continue to bring, inherent tensions for the profession.</a:t>
            </a:r>
          </a:p>
          <a:p>
            <a:r>
              <a:rPr lang="en-US" dirty="0"/>
              <a:t>Social workers believe that all people have basic human rights, such as self-determination, freedom, safety, privacy, an adequate standard of living, health care, and education.</a:t>
            </a:r>
          </a:p>
        </p:txBody>
      </p:sp>
    </p:spTree>
    <p:extLst>
      <p:ext uri="{BB962C8B-B14F-4D97-AF65-F5344CB8AC3E}">
        <p14:creationId xmlns:p14="http://schemas.microsoft.com/office/powerpoint/2010/main" val="699602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Foundational Key points for this chapter:</a:t>
            </a:r>
          </a:p>
        </p:txBody>
      </p:sp>
      <p:sp>
        <p:nvSpPr>
          <p:cNvPr id="3" name="Content Placeholder 2"/>
          <p:cNvSpPr>
            <a:spLocks noGrp="1"/>
          </p:cNvSpPr>
          <p:nvPr>
            <p:ph idx="1"/>
          </p:nvPr>
        </p:nvSpPr>
        <p:spPr/>
        <p:txBody>
          <a:bodyPr>
            <a:normAutofit fontScale="92500" lnSpcReduction="20000"/>
          </a:bodyPr>
          <a:lstStyle/>
          <a:p>
            <a:r>
              <a:rPr lang="en-US" dirty="0"/>
              <a:t>As part of valuing self-determination, freedom, and other basic human rights of </a:t>
            </a:r>
            <a:r>
              <a:rPr lang="en-US" i="1" dirty="0"/>
              <a:t>all </a:t>
            </a:r>
            <a:r>
              <a:rPr lang="en-US" dirty="0"/>
              <a:t>people, social workers appreciate and celebrate </a:t>
            </a:r>
            <a:r>
              <a:rPr lang="en-US" i="1" dirty="0"/>
              <a:t>all </a:t>
            </a:r>
            <a:r>
              <a:rPr lang="en-US" dirty="0"/>
              <a:t>the dimensions of diversity; and</a:t>
            </a:r>
          </a:p>
          <a:p>
            <a:r>
              <a:rPr lang="en-US" dirty="0"/>
              <a:t>Social workers recognize that difference and diversity can bring about opportunities, marginalization, and alienation, as well as privilege, and power. Social workers, therefore, make a commitment to advocate for social and economic justice in everything they do in practice. </a:t>
            </a:r>
          </a:p>
        </p:txBody>
      </p:sp>
    </p:spTree>
    <p:extLst>
      <p:ext uri="{BB962C8B-B14F-4D97-AF65-F5344CB8AC3E}">
        <p14:creationId xmlns:p14="http://schemas.microsoft.com/office/powerpoint/2010/main" val="500588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Logical and Central Value of Social Work</a:t>
            </a:r>
          </a:p>
        </p:txBody>
      </p:sp>
      <p:sp>
        <p:nvSpPr>
          <p:cNvPr id="3" name="Content Placeholder 2"/>
          <p:cNvSpPr>
            <a:spLocks noGrp="1"/>
          </p:cNvSpPr>
          <p:nvPr>
            <p:ph idx="1"/>
          </p:nvPr>
        </p:nvSpPr>
        <p:spPr>
          <a:xfrm>
            <a:off x="457200" y="1302026"/>
            <a:ext cx="8229600" cy="4929099"/>
          </a:xfrm>
        </p:spPr>
        <p:txBody>
          <a:bodyPr>
            <a:normAutofit fontScale="92500" lnSpcReduction="20000"/>
          </a:bodyPr>
          <a:lstStyle/>
          <a:p>
            <a:r>
              <a:rPr lang="en-US" dirty="0"/>
              <a:t>Social workers emphasize the primary importance of individuals as the key to enhancing and restoring well-being.</a:t>
            </a:r>
          </a:p>
          <a:p>
            <a:r>
              <a:rPr lang="en-US" dirty="0"/>
              <a:t>Social workers also value the delicate balance of similarity and uniqueness of individuals and groups as a foundation to community well-being.</a:t>
            </a:r>
          </a:p>
          <a:p>
            <a:r>
              <a:rPr lang="en-US" dirty="0"/>
              <a:t>According to the NASW </a:t>
            </a:r>
            <a:r>
              <a:rPr lang="en-US" i="1" dirty="0"/>
              <a:t>Code of Ethics (2006), </a:t>
            </a:r>
            <a:r>
              <a:rPr lang="en-US" dirty="0"/>
              <a:t>“Social workers’ primary responsibility is to promote the wellbeing of clients.”</a:t>
            </a:r>
          </a:p>
          <a:p>
            <a:r>
              <a:rPr lang="en-US" dirty="0"/>
              <a:t>Social workers believe that the overall quality of life for a community is enriched by understanding and celebrating differences.</a:t>
            </a:r>
          </a:p>
        </p:txBody>
      </p:sp>
    </p:spTree>
    <p:extLst>
      <p:ext uri="{BB962C8B-B14F-4D97-AF65-F5344CB8AC3E}">
        <p14:creationId xmlns:p14="http://schemas.microsoft.com/office/powerpoint/2010/main" val="1471188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Diversity and Well-being</a:t>
            </a:r>
          </a:p>
        </p:txBody>
      </p:sp>
      <p:sp>
        <p:nvSpPr>
          <p:cNvPr id="3" name="Content Placeholder 2"/>
          <p:cNvSpPr>
            <a:spLocks noGrp="1"/>
          </p:cNvSpPr>
          <p:nvPr>
            <p:ph idx="1"/>
          </p:nvPr>
        </p:nvSpPr>
        <p:spPr>
          <a:xfrm>
            <a:off x="457200" y="1321904"/>
            <a:ext cx="8229600" cy="4768103"/>
          </a:xfrm>
        </p:spPr>
        <p:txBody>
          <a:bodyPr>
            <a:normAutofit fontScale="92500" lnSpcReduction="20000"/>
          </a:bodyPr>
          <a:lstStyle/>
          <a:p>
            <a:r>
              <a:rPr lang="en-US" dirty="0"/>
              <a:t>When social workers engage in reciprocal relationships we enter as life-long learners committed to learning, working with, and appreciating all the varieties of humanity.</a:t>
            </a:r>
          </a:p>
          <a:p>
            <a:r>
              <a:rPr lang="en-US" dirty="0"/>
              <a:t>The people and institutions we engage with in practice do not always share the central importance of diversity.</a:t>
            </a:r>
          </a:p>
          <a:p>
            <a:r>
              <a:rPr lang="en-US" dirty="0"/>
              <a:t>Often our practice involves encouraging individuals, groups, and communities to allow and embrace differences so that as many people as possible can enhance or restore their own well-being.</a:t>
            </a:r>
          </a:p>
        </p:txBody>
      </p:sp>
    </p:spTree>
    <p:extLst>
      <p:ext uri="{BB962C8B-B14F-4D97-AF65-F5344CB8AC3E}">
        <p14:creationId xmlns:p14="http://schemas.microsoft.com/office/powerpoint/2010/main" val="693904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Privilege</a:t>
            </a:r>
          </a:p>
        </p:txBody>
      </p:sp>
      <p:sp>
        <p:nvSpPr>
          <p:cNvPr id="3" name="Content Placeholder 2"/>
          <p:cNvSpPr>
            <a:spLocks noGrp="1"/>
          </p:cNvSpPr>
          <p:nvPr>
            <p:ph idx="1"/>
          </p:nvPr>
        </p:nvSpPr>
        <p:spPr/>
        <p:txBody>
          <a:bodyPr>
            <a:normAutofit fontScale="92500" lnSpcReduction="10000"/>
          </a:bodyPr>
          <a:lstStyle/>
          <a:p>
            <a:r>
              <a:rPr lang="en-US" dirty="0"/>
              <a:t>Individuals who belong to dominant groups are those within a society who by birth or attainment, are members of groups that are seen as normal or have the ability to influence the definition of normal.</a:t>
            </a:r>
          </a:p>
          <a:p>
            <a:r>
              <a:rPr lang="en-US" dirty="0"/>
              <a:t>Belonging to a dominant group makes it more likely that individuals will experience privilege.</a:t>
            </a:r>
          </a:p>
          <a:p>
            <a:r>
              <a:rPr lang="en-US" dirty="0"/>
              <a:t>Privilege is the benefits, advantages, and immunities from prejudice and discrimination afforded to certain individuals within a society.</a:t>
            </a:r>
          </a:p>
        </p:txBody>
      </p:sp>
    </p:spTree>
    <p:extLst>
      <p:ext uri="{BB962C8B-B14F-4D97-AF65-F5344CB8AC3E}">
        <p14:creationId xmlns:p14="http://schemas.microsoft.com/office/powerpoint/2010/main" val="1691252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core components of Privilege</a:t>
            </a:r>
          </a:p>
        </p:txBody>
      </p:sp>
      <p:sp>
        <p:nvSpPr>
          <p:cNvPr id="3" name="Content Placeholder 2"/>
          <p:cNvSpPr>
            <a:spLocks noGrp="1"/>
          </p:cNvSpPr>
          <p:nvPr>
            <p:ph idx="1"/>
          </p:nvPr>
        </p:nvSpPr>
        <p:spPr/>
        <p:txBody>
          <a:bodyPr>
            <a:normAutofit fontScale="92500" lnSpcReduction="10000"/>
          </a:bodyPr>
          <a:lstStyle/>
          <a:p>
            <a:r>
              <a:rPr lang="en-US" dirty="0"/>
              <a:t>It is a special advantage</a:t>
            </a:r>
          </a:p>
          <a:p>
            <a:r>
              <a:rPr lang="en-US" dirty="0"/>
              <a:t>It is granted because of dominant group membership or birthright</a:t>
            </a:r>
          </a:p>
          <a:p>
            <a:r>
              <a:rPr lang="en-US" dirty="0"/>
              <a:t>It is related to a preferred status</a:t>
            </a:r>
          </a:p>
          <a:p>
            <a:r>
              <a:rPr lang="en-US" dirty="0"/>
              <a:t>It benefits the recipient and excludes others</a:t>
            </a:r>
          </a:p>
          <a:p>
            <a:r>
              <a:rPr lang="en-US" dirty="0"/>
              <a:t>It may or may not be outside of the privileged person’s </a:t>
            </a:r>
            <a:r>
              <a:rPr lang="en-US" dirty="0" smtClean="0"/>
              <a:t>awareness</a:t>
            </a:r>
          </a:p>
          <a:p>
            <a:pPr marL="0" indent="0">
              <a:buNone/>
            </a:pPr>
            <a:endParaRPr lang="en-US" dirty="0" smtClean="0"/>
          </a:p>
          <a:p>
            <a:pPr marL="0" indent="0">
              <a:buNone/>
            </a:pPr>
            <a:r>
              <a:rPr lang="en-US" dirty="0" smtClean="0"/>
              <a:t>(</a:t>
            </a:r>
            <a:r>
              <a:rPr lang="en-US" dirty="0"/>
              <a:t>Black &amp; Stone, 2005)</a:t>
            </a:r>
          </a:p>
        </p:txBody>
      </p:sp>
    </p:spTree>
    <p:extLst>
      <p:ext uri="{BB962C8B-B14F-4D97-AF65-F5344CB8AC3E}">
        <p14:creationId xmlns:p14="http://schemas.microsoft.com/office/powerpoint/2010/main" val="3693523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Oppression</a:t>
            </a:r>
          </a:p>
        </p:txBody>
      </p:sp>
      <p:sp>
        <p:nvSpPr>
          <p:cNvPr id="3" name="Content Placeholder 2"/>
          <p:cNvSpPr>
            <a:spLocks noGrp="1"/>
          </p:cNvSpPr>
          <p:nvPr>
            <p:ph idx="1"/>
          </p:nvPr>
        </p:nvSpPr>
        <p:spPr/>
        <p:txBody>
          <a:bodyPr>
            <a:normAutofit fontScale="85000" lnSpcReduction="10000"/>
          </a:bodyPr>
          <a:lstStyle/>
          <a:p>
            <a:r>
              <a:rPr lang="en-US" dirty="0"/>
              <a:t>Oppression is the use of power to disenfranchise or marginalize particular individuals or groups.</a:t>
            </a:r>
          </a:p>
          <a:p>
            <a:r>
              <a:rPr lang="en-US" dirty="0"/>
              <a:t>The ability to access resources, to access opportunity, or to have the freedom to define and pursue joy and happiness, can become difficult or even impossible for groups of people that are different from the dominant group.</a:t>
            </a:r>
          </a:p>
          <a:p>
            <a:r>
              <a:rPr lang="en-US" dirty="0"/>
              <a:t>If individuals from certain groups are viewed intentionally or unintentionally as different from the parameters used to describe normal by the dominant group, it becomes easier to dehumanize them.</a:t>
            </a:r>
          </a:p>
        </p:txBody>
      </p:sp>
    </p:spTree>
    <p:extLst>
      <p:ext uri="{BB962C8B-B14F-4D97-AF65-F5344CB8AC3E}">
        <p14:creationId xmlns:p14="http://schemas.microsoft.com/office/powerpoint/2010/main" val="321577167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3</TotalTime>
  <Words>1797</Words>
  <Application>Microsoft Office PowerPoint</Application>
  <PresentationFormat>On-screen Show (4:3)</PresentationFormat>
  <Paragraphs>100</Paragraphs>
  <Slides>23</Slides>
  <Notes>0</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Custom Design</vt:lpstr>
      <vt:lpstr>1_Custom Design</vt:lpstr>
      <vt:lpstr>Competence-Based Social Work: The Profession of Caring, Knowing, and Serving   Chapter 10: Diversity  in Practice </vt:lpstr>
      <vt:lpstr>Foundational Key Points about Social Work</vt:lpstr>
      <vt:lpstr>Foundational Key Points about Social Work Cont.</vt:lpstr>
      <vt:lpstr>Foundational Key points for this chapter:</vt:lpstr>
      <vt:lpstr>A Logical and Central Value of Social Work</vt:lpstr>
      <vt:lpstr>Diversity and Well-being</vt:lpstr>
      <vt:lpstr>Privilege</vt:lpstr>
      <vt:lpstr>Five core components of Privilege</vt:lpstr>
      <vt:lpstr>Oppression</vt:lpstr>
      <vt:lpstr>The Five Faces of Oppression</vt:lpstr>
      <vt:lpstr>Exploitation</vt:lpstr>
      <vt:lpstr>Marginalization</vt:lpstr>
      <vt:lpstr>Powerlessness</vt:lpstr>
      <vt:lpstr>Cultural Imperialism</vt:lpstr>
      <vt:lpstr>Violence </vt:lpstr>
      <vt:lpstr>Empowerment</vt:lpstr>
      <vt:lpstr>Empowerment Cont.</vt:lpstr>
      <vt:lpstr>Case 9.1-Violet Scott</vt:lpstr>
      <vt:lpstr> Case 9.1- Violet Scott</vt:lpstr>
      <vt:lpstr>Case 4.1- Teresa Rogers</vt:lpstr>
      <vt:lpstr>Case 4.1- Teresa Rogers</vt:lpstr>
      <vt:lpstr>Summary</vt:lpstr>
      <vt:lpstr>Engaged Learning: Case Vignettes and Discussion Questions</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10: Diversity  in Practice </dc:title>
  <dc:creator>BUCKLEY, Jacqueline</dc:creator>
  <cp:lastModifiedBy>BUCKLEY, Jacqueline</cp:lastModifiedBy>
  <cp:revision>2</cp:revision>
  <dcterms:created xsi:type="dcterms:W3CDTF">2019-04-08T18:28:02Z</dcterms:created>
  <dcterms:modified xsi:type="dcterms:W3CDTF">2019-04-09T14:27:51Z</dcterms:modified>
</cp:coreProperties>
</file>