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32"/>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067050"/>
          </a:xfrm>
        </p:spPr>
        <p:txBody>
          <a:bodyPr>
            <a:normAutofit fontScale="90000"/>
          </a:bodyPr>
          <a:lstStyle/>
          <a:p>
            <a:pPr eaLnBrk="1" hangingPunct="1">
              <a:defRPr/>
            </a:pPr>
            <a:r>
              <a:rPr lang="en-US" sz="4000" i="1" dirty="0"/>
              <a:t>Competence-Based Social Work: The Profession of Caring,</a:t>
            </a:r>
            <a:br>
              <a:rPr lang="en-US" sz="4000" i="1" dirty="0"/>
            </a:br>
            <a:r>
              <a:rPr lang="en-US" sz="4000" i="1" dirty="0"/>
              <a:t>Knowing, and Serving</a:t>
            </a:r>
            <a:r>
              <a:rPr lang="en-US" sz="4000" dirty="0"/>
              <a:t/>
            </a:r>
            <a:br>
              <a:rPr lang="en-US" sz="4000" dirty="0"/>
            </a:br>
            <a:r>
              <a:rPr lang="en-US" sz="4000" dirty="0"/>
              <a:t/>
            </a:r>
            <a:br>
              <a:rPr lang="en-US" sz="4000" dirty="0"/>
            </a:br>
            <a:r>
              <a:rPr lang="en-US" sz="4000" dirty="0"/>
              <a:t>Chapter 9: Human Rights and Justice</a:t>
            </a:r>
          </a:p>
        </p:txBody>
      </p:sp>
      <p:sp>
        <p:nvSpPr>
          <p:cNvPr id="2051" name="Subtitle 2"/>
          <p:cNvSpPr>
            <a:spLocks noGrp="1"/>
          </p:cNvSpPr>
          <p:nvPr>
            <p:ph type="subTitle" idx="1"/>
          </p:nvPr>
        </p:nvSpPr>
        <p:spPr>
          <a:xfrm>
            <a:off x="1371600" y="3886200"/>
            <a:ext cx="6400800" cy="2209800"/>
          </a:xfrm>
        </p:spPr>
        <p:txBody>
          <a:bodyPr/>
          <a:lstStyle/>
          <a:p>
            <a:pPr marL="0" indent="0" algn="ctr">
              <a:buNone/>
            </a:pPr>
            <a:r>
              <a:rPr lang="en-US" dirty="0"/>
              <a:t>Michael E. </a:t>
            </a:r>
            <a:r>
              <a:rPr lang="en-US" dirty="0" err="1"/>
              <a:t>Sherr</a:t>
            </a:r>
            <a:r>
              <a:rPr lang="en-US" dirty="0"/>
              <a:t>, </a:t>
            </a:r>
            <a:r>
              <a:rPr lang="en-US" dirty="0" err="1"/>
              <a:t>Ph.D</a:t>
            </a:r>
            <a:endParaRPr lang="en-US" dirty="0"/>
          </a:p>
          <a:p>
            <a:pPr marL="0" indent="0" algn="ctr">
              <a:buNone/>
            </a:pPr>
            <a:r>
              <a:rPr lang="en-US" dirty="0"/>
              <a:t>Johnny M. Jones, Ph.D.</a:t>
            </a:r>
          </a:p>
        </p:txBody>
      </p:sp>
    </p:spTree>
    <p:extLst>
      <p:ext uri="{BB962C8B-B14F-4D97-AF65-F5344CB8AC3E}">
        <p14:creationId xmlns:p14="http://schemas.microsoft.com/office/powerpoint/2010/main" val="1564859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Well-Being?</a:t>
            </a:r>
          </a:p>
        </p:txBody>
      </p:sp>
      <p:sp>
        <p:nvSpPr>
          <p:cNvPr id="3" name="Content Placeholder 2"/>
          <p:cNvSpPr>
            <a:spLocks noGrp="1"/>
          </p:cNvSpPr>
          <p:nvPr>
            <p:ph idx="1"/>
          </p:nvPr>
        </p:nvSpPr>
        <p:spPr/>
        <p:txBody>
          <a:bodyPr>
            <a:normAutofit fontScale="92500" lnSpcReduction="10000"/>
          </a:bodyPr>
          <a:lstStyle/>
          <a:p>
            <a:r>
              <a:rPr lang="en-US" dirty="0"/>
              <a:t>There are three perspectives on well-being:</a:t>
            </a:r>
          </a:p>
          <a:p>
            <a:pPr marL="514350" indent="-514350">
              <a:buFont typeface="+mj-lt"/>
              <a:buAutoNum type="arabicPeriod"/>
            </a:pPr>
            <a:r>
              <a:rPr lang="en-US" dirty="0"/>
              <a:t>The Hedonist Perspective</a:t>
            </a:r>
          </a:p>
          <a:p>
            <a:pPr marL="514350" indent="-514350">
              <a:buFont typeface="+mj-lt"/>
              <a:buAutoNum type="arabicPeriod"/>
            </a:pPr>
            <a:r>
              <a:rPr lang="en-US" dirty="0"/>
              <a:t>The Desires Perspective</a:t>
            </a:r>
          </a:p>
          <a:p>
            <a:pPr marL="514350" indent="-514350">
              <a:buFont typeface="+mj-lt"/>
              <a:buAutoNum type="arabicPeriod"/>
            </a:pPr>
            <a:r>
              <a:rPr lang="en-US" dirty="0"/>
              <a:t>The Objective List Perspective</a:t>
            </a:r>
          </a:p>
          <a:p>
            <a:r>
              <a:rPr lang="en-US" dirty="0"/>
              <a:t>All three perspectives are similar in that they view well-being as describing what is fundamentally good for a person.</a:t>
            </a:r>
          </a:p>
          <a:p>
            <a:r>
              <a:rPr lang="en-US" dirty="0"/>
              <a:t>All three perspectives are also flawed and far from being the “right” answer.</a:t>
            </a:r>
          </a:p>
        </p:txBody>
      </p:sp>
    </p:spTree>
    <p:extLst>
      <p:ext uri="{BB962C8B-B14F-4D97-AF65-F5344CB8AC3E}">
        <p14:creationId xmlns:p14="http://schemas.microsoft.com/office/powerpoint/2010/main" val="1010636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Well-Being? </a:t>
            </a:r>
            <a:br>
              <a:rPr lang="en-US" dirty="0"/>
            </a:br>
            <a:r>
              <a:rPr lang="en-US" dirty="0"/>
              <a:t>The Hedonist Perspective</a:t>
            </a:r>
          </a:p>
        </p:txBody>
      </p:sp>
      <p:sp>
        <p:nvSpPr>
          <p:cNvPr id="3" name="Content Placeholder 2"/>
          <p:cNvSpPr>
            <a:spLocks noGrp="1"/>
          </p:cNvSpPr>
          <p:nvPr>
            <p:ph idx="1"/>
          </p:nvPr>
        </p:nvSpPr>
        <p:spPr/>
        <p:txBody>
          <a:bodyPr>
            <a:normAutofit lnSpcReduction="10000"/>
          </a:bodyPr>
          <a:lstStyle/>
          <a:p>
            <a:r>
              <a:rPr lang="en-US" dirty="0"/>
              <a:t>The Hedonist Perspective describes well-being as consisting of the greatest balance of pleasure over pain.</a:t>
            </a:r>
          </a:p>
          <a:p>
            <a:r>
              <a:rPr lang="en-US" dirty="0"/>
              <a:t>The Hedonist Perspective was first expressed by Socrates.</a:t>
            </a:r>
          </a:p>
          <a:p>
            <a:r>
              <a:rPr lang="en-US" dirty="0"/>
              <a:t>There are two forms of Hedonism to describe well-being:</a:t>
            </a:r>
          </a:p>
          <a:p>
            <a:pPr marL="514350" indent="-514350">
              <a:buFont typeface="+mj-lt"/>
              <a:buAutoNum type="arabicPeriod"/>
            </a:pPr>
            <a:r>
              <a:rPr lang="en-US" dirty="0"/>
              <a:t>Simple Hedonism</a:t>
            </a:r>
          </a:p>
          <a:p>
            <a:pPr marL="514350" indent="-514350">
              <a:buFont typeface="+mj-lt"/>
              <a:buAutoNum type="arabicPeriod"/>
            </a:pPr>
            <a:r>
              <a:rPr lang="en-US" dirty="0"/>
              <a:t>Evaluative Hedonism</a:t>
            </a:r>
          </a:p>
        </p:txBody>
      </p:sp>
    </p:spTree>
    <p:extLst>
      <p:ext uri="{BB962C8B-B14F-4D97-AF65-F5344CB8AC3E}">
        <p14:creationId xmlns:p14="http://schemas.microsoft.com/office/powerpoint/2010/main" val="52879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Hedonist View</a:t>
            </a:r>
          </a:p>
        </p:txBody>
      </p:sp>
      <p:sp>
        <p:nvSpPr>
          <p:cNvPr id="3" name="Content Placeholder 2"/>
          <p:cNvSpPr>
            <a:spLocks noGrp="1"/>
          </p:cNvSpPr>
          <p:nvPr>
            <p:ph idx="1"/>
          </p:nvPr>
        </p:nvSpPr>
        <p:spPr/>
        <p:txBody>
          <a:bodyPr/>
          <a:lstStyle/>
          <a:p>
            <a:r>
              <a:rPr lang="en-US" dirty="0"/>
              <a:t>The simple hedonist view of well-being is the more pleasure people can pack into their lives, the better, while the more painfulness in their lives, the worse their lives will be.</a:t>
            </a:r>
          </a:p>
          <a:p>
            <a:r>
              <a:rPr lang="en-US" dirty="0"/>
              <a:t>According to this viewpoint, the only aspects of experience that matter are duration and intensity of experiences.</a:t>
            </a:r>
          </a:p>
        </p:txBody>
      </p:sp>
    </p:spTree>
    <p:extLst>
      <p:ext uri="{BB962C8B-B14F-4D97-AF65-F5344CB8AC3E}">
        <p14:creationId xmlns:p14="http://schemas.microsoft.com/office/powerpoint/2010/main" val="3493999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The Evaluative Hedonism Perspective</a:t>
            </a:r>
          </a:p>
        </p:txBody>
      </p:sp>
      <p:sp>
        <p:nvSpPr>
          <p:cNvPr id="3" name="Content Placeholder 2"/>
          <p:cNvSpPr>
            <a:spLocks noGrp="1"/>
          </p:cNvSpPr>
          <p:nvPr>
            <p:ph idx="1"/>
          </p:nvPr>
        </p:nvSpPr>
        <p:spPr/>
        <p:txBody>
          <a:bodyPr>
            <a:normAutofit fontScale="92500" lnSpcReduction="10000"/>
          </a:bodyPr>
          <a:lstStyle/>
          <a:p>
            <a:r>
              <a:rPr lang="en-US" dirty="0"/>
              <a:t>In addition to the duration and intensity of experiences, evaluative hedonism considers the quality of experiences (i.e. higher vs. lower pleasures), claiming that some pleasures are more valuable than others.</a:t>
            </a:r>
          </a:p>
          <a:p>
            <a:r>
              <a:rPr lang="en-US" dirty="0"/>
              <a:t>Evaluative hedonism posits that people experiencing both types of pleasures are normally capable judges who will usually choose higher pleasures whenever they are accessible and possible.</a:t>
            </a:r>
          </a:p>
        </p:txBody>
      </p:sp>
    </p:spTree>
    <p:extLst>
      <p:ext uri="{BB962C8B-B14F-4D97-AF65-F5344CB8AC3E}">
        <p14:creationId xmlns:p14="http://schemas.microsoft.com/office/powerpoint/2010/main" val="1235921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Well-Being?</a:t>
            </a:r>
            <a:br>
              <a:rPr lang="en-US" dirty="0"/>
            </a:br>
            <a:r>
              <a:rPr lang="en-US" dirty="0"/>
              <a:t>The Desires Perspective</a:t>
            </a:r>
          </a:p>
        </p:txBody>
      </p:sp>
      <p:sp>
        <p:nvSpPr>
          <p:cNvPr id="3" name="Content Placeholder 2"/>
          <p:cNvSpPr>
            <a:spLocks noGrp="1"/>
          </p:cNvSpPr>
          <p:nvPr>
            <p:ph idx="1"/>
          </p:nvPr>
        </p:nvSpPr>
        <p:spPr/>
        <p:txBody>
          <a:bodyPr>
            <a:normAutofit fontScale="85000" lnSpcReduction="10000"/>
          </a:bodyPr>
          <a:lstStyle/>
          <a:p>
            <a:r>
              <a:rPr lang="en-US" dirty="0"/>
              <a:t>The Desires Perspective holds that well-being occurs as a consequence of experiencing satisfaction in obtaining or fulfilling one’s desires.</a:t>
            </a:r>
          </a:p>
          <a:p>
            <a:r>
              <a:rPr lang="en-US" dirty="0"/>
              <a:t>The Desires Perspective emerged from </a:t>
            </a:r>
            <a:r>
              <a:rPr lang="en-US" dirty="0" smtClean="0"/>
              <a:t>economists </a:t>
            </a:r>
            <a:r>
              <a:rPr lang="en-US" dirty="0"/>
              <a:t>who recognized that pleasure and pain are inside people’s heads and are difficult to measure.</a:t>
            </a:r>
          </a:p>
          <a:p>
            <a:r>
              <a:rPr lang="en-US" dirty="0"/>
              <a:t>In viewing well-being as consisting of the satisfaction of fulfilling one’s desires, it made it possible to rank order preferences and develop methods for assessing the value of obtaining preference satisfaction.</a:t>
            </a:r>
          </a:p>
        </p:txBody>
      </p:sp>
    </p:spTree>
    <p:extLst>
      <p:ext uri="{BB962C8B-B14F-4D97-AF65-F5344CB8AC3E}">
        <p14:creationId xmlns:p14="http://schemas.microsoft.com/office/powerpoint/2010/main" val="1570264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Desires Perspective cont.</a:t>
            </a:r>
          </a:p>
        </p:txBody>
      </p:sp>
      <p:sp>
        <p:nvSpPr>
          <p:cNvPr id="3" name="Content Placeholder 2"/>
          <p:cNvSpPr>
            <a:spLocks noGrp="1"/>
          </p:cNvSpPr>
          <p:nvPr>
            <p:ph idx="1"/>
          </p:nvPr>
        </p:nvSpPr>
        <p:spPr/>
        <p:txBody>
          <a:bodyPr/>
          <a:lstStyle/>
          <a:p>
            <a:r>
              <a:rPr lang="en-US" dirty="0"/>
              <a:t>There are two primary forms of the Desires Perspective:</a:t>
            </a:r>
          </a:p>
          <a:p>
            <a:pPr marL="514350" indent="-514350">
              <a:buFont typeface="+mj-lt"/>
              <a:buAutoNum type="arabicPeriod"/>
            </a:pPr>
            <a:r>
              <a:rPr lang="en-US" dirty="0"/>
              <a:t>Present Desire Theory</a:t>
            </a:r>
          </a:p>
          <a:p>
            <a:pPr marL="514350" indent="-514350">
              <a:buFont typeface="+mj-lt"/>
              <a:buAutoNum type="arabicPeriod"/>
            </a:pPr>
            <a:r>
              <a:rPr lang="en-US" dirty="0"/>
              <a:t>Informed Comprehensive Desire Theory</a:t>
            </a:r>
          </a:p>
          <a:p>
            <a:r>
              <a:rPr lang="en-US" dirty="0"/>
              <a:t>Present Desire Theory assumes a short-term view of well-being, where people are better off when their current or immediate desires are fulfilled. </a:t>
            </a:r>
          </a:p>
        </p:txBody>
      </p:sp>
    </p:spTree>
    <p:extLst>
      <p:ext uri="{BB962C8B-B14F-4D97-AF65-F5344CB8AC3E}">
        <p14:creationId xmlns:p14="http://schemas.microsoft.com/office/powerpoint/2010/main" val="1773520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The Desires Perspective: Informed Comprehensive view</a:t>
            </a:r>
          </a:p>
        </p:txBody>
      </p:sp>
      <p:sp>
        <p:nvSpPr>
          <p:cNvPr id="3" name="Content Placeholder 2"/>
          <p:cNvSpPr>
            <a:spLocks noGrp="1"/>
          </p:cNvSpPr>
          <p:nvPr>
            <p:ph idx="1"/>
          </p:nvPr>
        </p:nvSpPr>
        <p:spPr/>
        <p:txBody>
          <a:bodyPr>
            <a:normAutofit fontScale="85000" lnSpcReduction="10000"/>
          </a:bodyPr>
          <a:lstStyle/>
          <a:p>
            <a:r>
              <a:rPr lang="en-US" dirty="0"/>
              <a:t>Informed Comprehensive Desire Theory assumes that well-being results from the level of desire-satisfaction experienced through an entire life span.</a:t>
            </a:r>
          </a:p>
          <a:p>
            <a:r>
              <a:rPr lang="en-US" dirty="0"/>
              <a:t>Informed Comprehensive Desire Theory considers people capable of prioritizing their desires and choosing options that will benefit their lives as a whole.</a:t>
            </a:r>
          </a:p>
          <a:p>
            <a:r>
              <a:rPr lang="en-US" dirty="0"/>
              <a:t>Well-being results when people experience desire-satisfaction from preferences chosen after being fully informed about all the facts available used to prioritize their desires.</a:t>
            </a:r>
          </a:p>
        </p:txBody>
      </p:sp>
    </p:spTree>
    <p:extLst>
      <p:ext uri="{BB962C8B-B14F-4D97-AF65-F5344CB8AC3E}">
        <p14:creationId xmlns:p14="http://schemas.microsoft.com/office/powerpoint/2010/main" val="3002889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Well-Being?</a:t>
            </a:r>
            <a:br>
              <a:rPr lang="en-US" dirty="0"/>
            </a:br>
            <a:r>
              <a:rPr lang="en-US" dirty="0"/>
              <a:t>The Objective List Perspective</a:t>
            </a:r>
          </a:p>
        </p:txBody>
      </p:sp>
      <p:sp>
        <p:nvSpPr>
          <p:cNvPr id="3" name="Content Placeholder 2"/>
          <p:cNvSpPr>
            <a:spLocks noGrp="1"/>
          </p:cNvSpPr>
          <p:nvPr>
            <p:ph idx="1"/>
          </p:nvPr>
        </p:nvSpPr>
        <p:spPr/>
        <p:txBody>
          <a:bodyPr>
            <a:normAutofit lnSpcReduction="10000"/>
          </a:bodyPr>
          <a:lstStyle/>
          <a:p>
            <a:r>
              <a:rPr lang="en-US" dirty="0"/>
              <a:t>This perspective assumes that people can agree upon a list of items </a:t>
            </a:r>
            <a:r>
              <a:rPr lang="en-US" dirty="0" smtClean="0"/>
              <a:t>that, </a:t>
            </a:r>
            <a:r>
              <a:rPr lang="en-US" dirty="0"/>
              <a:t>if experienced or </a:t>
            </a:r>
            <a:r>
              <a:rPr lang="en-US" dirty="0" smtClean="0"/>
              <a:t>achieved, </a:t>
            </a:r>
            <a:r>
              <a:rPr lang="en-US" dirty="0"/>
              <a:t>constitutes well-being.</a:t>
            </a:r>
          </a:p>
          <a:p>
            <a:r>
              <a:rPr lang="en-US" dirty="0"/>
              <a:t>Unlike the other two perspectives, this perspective moves the concept of well-being away from experiencing pleasure and avoiding pain and instead holds it </a:t>
            </a:r>
            <a:r>
              <a:rPr lang="en-US" dirty="0" smtClean="0"/>
              <a:t>as the </a:t>
            </a:r>
            <a:r>
              <a:rPr lang="en-US" dirty="0"/>
              <a:t>result of figuring out and obtaining what is good for people.</a:t>
            </a:r>
          </a:p>
        </p:txBody>
      </p:sp>
    </p:spTree>
    <p:extLst>
      <p:ext uri="{BB962C8B-B14F-4D97-AF65-F5344CB8AC3E}">
        <p14:creationId xmlns:p14="http://schemas.microsoft.com/office/powerpoint/2010/main" val="4018874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Objective List Perspective cont.</a:t>
            </a:r>
          </a:p>
        </p:txBody>
      </p:sp>
      <p:sp>
        <p:nvSpPr>
          <p:cNvPr id="3" name="Content Placeholder 2"/>
          <p:cNvSpPr>
            <a:spLocks noGrp="1"/>
          </p:cNvSpPr>
          <p:nvPr>
            <p:ph idx="1"/>
          </p:nvPr>
        </p:nvSpPr>
        <p:spPr/>
        <p:txBody>
          <a:bodyPr>
            <a:normAutofit fontScale="85000" lnSpcReduction="10000"/>
          </a:bodyPr>
          <a:lstStyle/>
          <a:p>
            <a:r>
              <a:rPr lang="en-US" dirty="0"/>
              <a:t>There are two primary approaches to what should go on the list:</a:t>
            </a:r>
          </a:p>
          <a:p>
            <a:pPr marL="514350" indent="-514350">
              <a:buFont typeface="+mj-lt"/>
              <a:buAutoNum type="arabicPeriod"/>
            </a:pPr>
            <a:r>
              <a:rPr lang="en-US" dirty="0"/>
              <a:t>Aristotle suggests that the list must include every possible good. In this view, people experience well-being when they experience or obtain every possible thing listed as good.</a:t>
            </a:r>
          </a:p>
          <a:p>
            <a:pPr marL="514350" indent="-514350">
              <a:buFont typeface="+mj-lt"/>
              <a:buAutoNum type="arabicPeriod"/>
            </a:pPr>
            <a:r>
              <a:rPr lang="en-US" dirty="0"/>
              <a:t>In perfectionism, the list should include items that contribute to perfecting human nature. Well-being is experienced when people experience or obtain things listed that help people realize their true nature as human beings.</a:t>
            </a:r>
          </a:p>
        </p:txBody>
      </p:sp>
    </p:spTree>
    <p:extLst>
      <p:ext uri="{BB962C8B-B14F-4D97-AF65-F5344CB8AC3E}">
        <p14:creationId xmlns:p14="http://schemas.microsoft.com/office/powerpoint/2010/main" val="4228878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Social Justice?</a:t>
            </a:r>
          </a:p>
        </p:txBody>
      </p:sp>
      <p:sp>
        <p:nvSpPr>
          <p:cNvPr id="3" name="Content Placeholder 2"/>
          <p:cNvSpPr>
            <a:spLocks noGrp="1"/>
          </p:cNvSpPr>
          <p:nvPr>
            <p:ph idx="1"/>
          </p:nvPr>
        </p:nvSpPr>
        <p:spPr/>
        <p:txBody>
          <a:bodyPr/>
          <a:lstStyle/>
          <a:p>
            <a:r>
              <a:rPr lang="en-US" dirty="0"/>
              <a:t>There are three central theories of social justice:</a:t>
            </a:r>
          </a:p>
          <a:p>
            <a:pPr marL="514350" indent="-514350">
              <a:buFont typeface="+mj-lt"/>
              <a:buAutoNum type="arabicPeriod"/>
            </a:pPr>
            <a:r>
              <a:rPr lang="en-US" dirty="0"/>
              <a:t>Utilitarianism</a:t>
            </a:r>
          </a:p>
          <a:p>
            <a:pPr marL="514350" indent="-514350">
              <a:buFont typeface="+mj-lt"/>
              <a:buAutoNum type="arabicPeriod"/>
            </a:pPr>
            <a:r>
              <a:rPr lang="en-US" dirty="0"/>
              <a:t>Social Justice as Fairness</a:t>
            </a:r>
          </a:p>
          <a:p>
            <a:pPr marL="514350" indent="-514350">
              <a:buFont typeface="+mj-lt"/>
              <a:buAutoNum type="arabicPeriod"/>
            </a:pPr>
            <a:r>
              <a:rPr lang="en-US" dirty="0"/>
              <a:t>Libertarianism</a:t>
            </a:r>
          </a:p>
          <a:p>
            <a:r>
              <a:rPr lang="en-US" dirty="0"/>
              <a:t>The first two theories emphasize a societal or communal approach, while the latter theory emphasizes individual freedom of choice.</a:t>
            </a:r>
          </a:p>
        </p:txBody>
      </p:sp>
    </p:spTree>
    <p:extLst>
      <p:ext uri="{BB962C8B-B14F-4D97-AF65-F5344CB8AC3E}">
        <p14:creationId xmlns:p14="http://schemas.microsoft.com/office/powerpoint/2010/main" val="8645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9.1</a:t>
            </a:r>
          </a:p>
        </p:txBody>
      </p:sp>
      <p:sp>
        <p:nvSpPr>
          <p:cNvPr id="3" name="Content Placeholder 2"/>
          <p:cNvSpPr>
            <a:spLocks noGrp="1"/>
          </p:cNvSpPr>
          <p:nvPr>
            <p:ph idx="1"/>
          </p:nvPr>
        </p:nvSpPr>
        <p:spPr/>
        <p:txBody>
          <a:bodyPr/>
          <a:lstStyle/>
          <a:p>
            <a:r>
              <a:rPr lang="en-US" dirty="0"/>
              <a:t>Violet, a social worker, attended a high school orientation with Erica, a 15 year old African American girl, who was living in the group home where Violet worked.</a:t>
            </a:r>
          </a:p>
          <a:p>
            <a:r>
              <a:rPr lang="en-US" dirty="0"/>
              <a:t>Erica did so well in her last year of middle school that she qualified to register for gifted and talented courses.</a:t>
            </a:r>
          </a:p>
          <a:p>
            <a:pPr marL="0" indent="0">
              <a:buNone/>
            </a:pPr>
            <a:endParaRPr lang="en-US" dirty="0"/>
          </a:p>
        </p:txBody>
      </p:sp>
    </p:spTree>
    <p:extLst>
      <p:ext uri="{BB962C8B-B14F-4D97-AF65-F5344CB8AC3E}">
        <p14:creationId xmlns:p14="http://schemas.microsoft.com/office/powerpoint/2010/main" val="420970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Social Justice?</a:t>
            </a:r>
            <a:br>
              <a:rPr lang="en-US" dirty="0"/>
            </a:br>
            <a:r>
              <a:rPr lang="en-US" dirty="0"/>
              <a:t>Utilitarianism</a:t>
            </a:r>
          </a:p>
        </p:txBody>
      </p:sp>
      <p:sp>
        <p:nvSpPr>
          <p:cNvPr id="3" name="Content Placeholder 2"/>
          <p:cNvSpPr>
            <a:spLocks noGrp="1"/>
          </p:cNvSpPr>
          <p:nvPr>
            <p:ph idx="1"/>
          </p:nvPr>
        </p:nvSpPr>
        <p:spPr/>
        <p:txBody>
          <a:bodyPr>
            <a:normAutofit fontScale="92500" lnSpcReduction="10000"/>
          </a:bodyPr>
          <a:lstStyle/>
          <a:p>
            <a:r>
              <a:rPr lang="en-US" dirty="0"/>
              <a:t>According to this theory, a just society exists to the extent that laws and institutions of society are such </a:t>
            </a:r>
            <a:r>
              <a:rPr lang="en-US" dirty="0" smtClean="0"/>
              <a:t>to </a:t>
            </a:r>
            <a:r>
              <a:rPr lang="en-US" dirty="0"/>
              <a:t>promote the greatest overall happiness of its members.</a:t>
            </a:r>
          </a:p>
          <a:p>
            <a:r>
              <a:rPr lang="en-US" dirty="0"/>
              <a:t>19</a:t>
            </a:r>
            <a:r>
              <a:rPr lang="en-US" baseline="30000" dirty="0"/>
              <a:t>th</a:t>
            </a:r>
            <a:r>
              <a:rPr lang="en-US" dirty="0"/>
              <a:t> Century Utilitarian philosopher John Stuart Mill considered freedom to be a basic human need necessary for overall happiness.</a:t>
            </a:r>
          </a:p>
          <a:p>
            <a:r>
              <a:rPr lang="en-US" dirty="0"/>
              <a:t>Mill believed that political liberties (e.g. freedom of the press, freedom of assembly, etc.) were essential to the happiness of every person.</a:t>
            </a:r>
          </a:p>
        </p:txBody>
      </p:sp>
    </p:spTree>
    <p:extLst>
      <p:ext uri="{BB962C8B-B14F-4D97-AF65-F5344CB8AC3E}">
        <p14:creationId xmlns:p14="http://schemas.microsoft.com/office/powerpoint/2010/main" val="1663450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Utilitarianism cont.</a:t>
            </a:r>
          </a:p>
        </p:txBody>
      </p:sp>
      <p:sp>
        <p:nvSpPr>
          <p:cNvPr id="3" name="Content Placeholder 2"/>
          <p:cNvSpPr>
            <a:spLocks noGrp="1"/>
          </p:cNvSpPr>
          <p:nvPr>
            <p:ph idx="1"/>
          </p:nvPr>
        </p:nvSpPr>
        <p:spPr/>
        <p:txBody>
          <a:bodyPr>
            <a:normAutofit fontScale="85000" lnSpcReduction="20000"/>
          </a:bodyPr>
          <a:lstStyle/>
          <a:p>
            <a:r>
              <a:rPr lang="en-US" dirty="0"/>
              <a:t>20</a:t>
            </a:r>
            <a:r>
              <a:rPr lang="en-US" baseline="30000" dirty="0"/>
              <a:t>th</a:t>
            </a:r>
            <a:r>
              <a:rPr lang="en-US" dirty="0"/>
              <a:t> Century Utilitarian philosopher James P. </a:t>
            </a:r>
            <a:r>
              <a:rPr lang="en-US" dirty="0" err="1"/>
              <a:t>Sterba</a:t>
            </a:r>
            <a:r>
              <a:rPr lang="en-US" dirty="0"/>
              <a:t> suggested there are certain basic needs that must be satisfied for overall happiness to be even be possible.</a:t>
            </a:r>
          </a:p>
          <a:p>
            <a:r>
              <a:rPr lang="en-US" dirty="0"/>
              <a:t>These basic needs include food, shelter, medical care, protection, companionship, and self-development.</a:t>
            </a:r>
          </a:p>
          <a:p>
            <a:r>
              <a:rPr lang="en-US" dirty="0"/>
              <a:t>Social justice exists when the institutions of society create an environment where as many people as possible have the means and opportunity to achieve their chosen conception of a desirable life.</a:t>
            </a:r>
          </a:p>
          <a:p>
            <a:r>
              <a:rPr lang="en-US" dirty="0"/>
              <a:t>Advocating for social justice in this view involves efforts to reform the institutions of society toward the above goal.</a:t>
            </a:r>
          </a:p>
        </p:txBody>
      </p:sp>
    </p:spTree>
    <p:extLst>
      <p:ext uri="{BB962C8B-B14F-4D97-AF65-F5344CB8AC3E}">
        <p14:creationId xmlns:p14="http://schemas.microsoft.com/office/powerpoint/2010/main" val="2698000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What is Social Justice?</a:t>
            </a:r>
            <a:br>
              <a:rPr lang="en-US" dirty="0"/>
            </a:br>
            <a:r>
              <a:rPr lang="en-US" dirty="0"/>
              <a:t>Social Justice as Fairness</a:t>
            </a:r>
          </a:p>
        </p:txBody>
      </p:sp>
      <p:sp>
        <p:nvSpPr>
          <p:cNvPr id="3" name="Content Placeholder 2"/>
          <p:cNvSpPr>
            <a:spLocks noGrp="1"/>
          </p:cNvSpPr>
          <p:nvPr>
            <p:ph idx="1"/>
          </p:nvPr>
        </p:nvSpPr>
        <p:spPr/>
        <p:txBody>
          <a:bodyPr>
            <a:normAutofit lnSpcReduction="10000"/>
          </a:bodyPr>
          <a:lstStyle/>
          <a:p>
            <a:r>
              <a:rPr lang="en-US" dirty="0"/>
              <a:t>This theory was developed by John Rawls, who suggested that elements of social justice be determined by a hypothetical situation called the Original Position (OP).</a:t>
            </a:r>
          </a:p>
          <a:p>
            <a:r>
              <a:rPr lang="en-US" dirty="0"/>
              <a:t>In the OP, people look out for everyone in society.</a:t>
            </a:r>
          </a:p>
          <a:p>
            <a:r>
              <a:rPr lang="en-US" dirty="0"/>
              <a:t>In the OP, discrimination and oppression do not exist, and fairness alone guides decisions about social justice.</a:t>
            </a:r>
          </a:p>
        </p:txBody>
      </p:sp>
    </p:spTree>
    <p:extLst>
      <p:ext uri="{BB962C8B-B14F-4D97-AF65-F5344CB8AC3E}">
        <p14:creationId xmlns:p14="http://schemas.microsoft.com/office/powerpoint/2010/main" val="1346182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Justice as Fairness cont.</a:t>
            </a:r>
          </a:p>
        </p:txBody>
      </p:sp>
      <p:sp>
        <p:nvSpPr>
          <p:cNvPr id="3" name="Content Placeholder 2"/>
          <p:cNvSpPr>
            <a:spLocks noGrp="1"/>
          </p:cNvSpPr>
          <p:nvPr>
            <p:ph idx="1"/>
          </p:nvPr>
        </p:nvSpPr>
        <p:spPr/>
        <p:txBody>
          <a:bodyPr/>
          <a:lstStyle/>
          <a:p>
            <a:r>
              <a:rPr lang="en-US" dirty="0"/>
              <a:t>According to Rawls, if people could start from the OP and choose basic societal principles, two principles of social justice would be chosen: </a:t>
            </a:r>
          </a:p>
          <a:p>
            <a:pPr marL="514350" indent="-514350">
              <a:buFont typeface="+mj-lt"/>
              <a:buAutoNum type="arabicPeriod"/>
            </a:pPr>
            <a:r>
              <a:rPr lang="en-US" dirty="0"/>
              <a:t>The Equal Liberties Principle</a:t>
            </a:r>
          </a:p>
          <a:p>
            <a:pPr marL="514350" indent="-514350">
              <a:buFont typeface="+mj-lt"/>
              <a:buAutoNum type="arabicPeriod"/>
            </a:pPr>
            <a:r>
              <a:rPr lang="en-US" dirty="0"/>
              <a:t>The Difference Principle</a:t>
            </a:r>
          </a:p>
        </p:txBody>
      </p:sp>
    </p:spTree>
    <p:extLst>
      <p:ext uri="{BB962C8B-B14F-4D97-AF65-F5344CB8AC3E}">
        <p14:creationId xmlns:p14="http://schemas.microsoft.com/office/powerpoint/2010/main" val="4093855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Justice as Fairness cont.</a:t>
            </a:r>
          </a:p>
        </p:txBody>
      </p:sp>
      <p:sp>
        <p:nvSpPr>
          <p:cNvPr id="3" name="Content Placeholder 2"/>
          <p:cNvSpPr>
            <a:spLocks noGrp="1"/>
          </p:cNvSpPr>
          <p:nvPr>
            <p:ph idx="1"/>
          </p:nvPr>
        </p:nvSpPr>
        <p:spPr/>
        <p:txBody>
          <a:bodyPr>
            <a:normAutofit/>
          </a:bodyPr>
          <a:lstStyle/>
          <a:p>
            <a:r>
              <a:rPr lang="en-US" dirty="0"/>
              <a:t>The Equal Liberties Principle is that each person is to have the maximum civil liberties compatible with the same liberty for all.</a:t>
            </a:r>
          </a:p>
          <a:p>
            <a:r>
              <a:rPr lang="en-US" dirty="0"/>
              <a:t>The Difference Principle is that inequalities are only permissible when they can be expected to work to the advantage of everyone and when the positions, offices, and roles to which the inequalities attach are open to all.</a:t>
            </a:r>
          </a:p>
        </p:txBody>
      </p:sp>
    </p:spTree>
    <p:extLst>
      <p:ext uri="{BB962C8B-B14F-4D97-AF65-F5344CB8AC3E}">
        <p14:creationId xmlns:p14="http://schemas.microsoft.com/office/powerpoint/2010/main" val="6841229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Justice as Fairness cont.</a:t>
            </a:r>
          </a:p>
        </p:txBody>
      </p:sp>
      <p:sp>
        <p:nvSpPr>
          <p:cNvPr id="3" name="Content Placeholder 2"/>
          <p:cNvSpPr>
            <a:spLocks noGrp="1"/>
          </p:cNvSpPr>
          <p:nvPr>
            <p:ph idx="1"/>
          </p:nvPr>
        </p:nvSpPr>
        <p:spPr/>
        <p:txBody>
          <a:bodyPr>
            <a:normAutofit fontScale="92500"/>
          </a:bodyPr>
          <a:lstStyle/>
          <a:p>
            <a:r>
              <a:rPr lang="en-US" dirty="0"/>
              <a:t>Social justice exists when the institutions of society ensure that people have the maximum civil liberties compatible with the same liberty for all and that when differences are necessary, they work to the advantage of everyone.</a:t>
            </a:r>
          </a:p>
          <a:p>
            <a:r>
              <a:rPr lang="en-US" dirty="0"/>
              <a:t>Advocating for social justice in this view involves efforts to reform the institutions of society toward functioning in such a way as to emphasize these two principles.</a:t>
            </a:r>
          </a:p>
          <a:p>
            <a:endParaRPr lang="en-US" dirty="0"/>
          </a:p>
          <a:p>
            <a:endParaRPr lang="en-US" dirty="0"/>
          </a:p>
        </p:txBody>
      </p:sp>
    </p:spTree>
    <p:extLst>
      <p:ext uri="{BB962C8B-B14F-4D97-AF65-F5344CB8AC3E}">
        <p14:creationId xmlns:p14="http://schemas.microsoft.com/office/powerpoint/2010/main" val="207517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4212"/>
            <a:ext cx="8229600" cy="1143000"/>
          </a:xfrm>
        </p:spPr>
        <p:txBody>
          <a:bodyPr>
            <a:normAutofit fontScale="90000"/>
          </a:bodyPr>
          <a:lstStyle/>
          <a:p>
            <a:r>
              <a:rPr lang="en-US" dirty="0"/>
              <a:t>What is Social Justice?</a:t>
            </a:r>
            <a:br>
              <a:rPr lang="en-US" dirty="0"/>
            </a:br>
            <a:r>
              <a:rPr lang="en-US" dirty="0"/>
              <a:t>Libertarianism</a:t>
            </a:r>
          </a:p>
        </p:txBody>
      </p:sp>
      <p:sp>
        <p:nvSpPr>
          <p:cNvPr id="3" name="Content Placeholder 2"/>
          <p:cNvSpPr>
            <a:spLocks noGrp="1"/>
          </p:cNvSpPr>
          <p:nvPr>
            <p:ph idx="1"/>
          </p:nvPr>
        </p:nvSpPr>
        <p:spPr/>
        <p:txBody>
          <a:bodyPr>
            <a:normAutofit fontScale="92500" lnSpcReduction="20000"/>
          </a:bodyPr>
          <a:lstStyle/>
          <a:p>
            <a:r>
              <a:rPr lang="en-US" dirty="0"/>
              <a:t>According to this view, a just society must grant and protect the liberty of each individual to pursue his or her desired ends without interference from others.</a:t>
            </a:r>
          </a:p>
          <a:p>
            <a:r>
              <a:rPr lang="en-US" dirty="0"/>
              <a:t>This view emphasizes the safeguarding of property rights, which includes anything people can call their own property.</a:t>
            </a:r>
          </a:p>
          <a:p>
            <a:r>
              <a:rPr lang="en-US" dirty="0"/>
              <a:t>To be truly free, people should have the right to acquire ownership, the right to own the means of production, and the right of bequeathal of property.</a:t>
            </a:r>
          </a:p>
        </p:txBody>
      </p:sp>
    </p:spTree>
    <p:extLst>
      <p:ext uri="{BB962C8B-B14F-4D97-AF65-F5344CB8AC3E}">
        <p14:creationId xmlns:p14="http://schemas.microsoft.com/office/powerpoint/2010/main" val="38485646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Libertarianism cont.</a:t>
            </a:r>
          </a:p>
        </p:txBody>
      </p:sp>
      <p:sp>
        <p:nvSpPr>
          <p:cNvPr id="3" name="Content Placeholder 2"/>
          <p:cNvSpPr>
            <a:spLocks noGrp="1"/>
          </p:cNvSpPr>
          <p:nvPr>
            <p:ph idx="1"/>
          </p:nvPr>
        </p:nvSpPr>
        <p:spPr/>
        <p:txBody>
          <a:bodyPr/>
          <a:lstStyle/>
          <a:p>
            <a:r>
              <a:rPr lang="en-US" dirty="0"/>
              <a:t>Social justice exists when the institutions of society remain as unregulated as possible.</a:t>
            </a:r>
          </a:p>
          <a:p>
            <a:r>
              <a:rPr lang="en-US" dirty="0"/>
              <a:t>Advocating for social justice in this view involves efforts to deregulate the institutions of society to minimize the amount of intrusion into the lives of individuals.</a:t>
            </a:r>
          </a:p>
        </p:txBody>
      </p:sp>
    </p:spTree>
    <p:extLst>
      <p:ext uri="{BB962C8B-B14F-4D97-AF65-F5344CB8AC3E}">
        <p14:creationId xmlns:p14="http://schemas.microsoft.com/office/powerpoint/2010/main" val="42767520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fontScale="92500" lnSpcReduction="20000"/>
          </a:bodyPr>
          <a:lstStyle/>
          <a:p>
            <a:r>
              <a:rPr lang="en-US" dirty="0"/>
              <a:t>Advancing human rights and social and economic justice is central to competent social work practice and distinguishes social work from other professions.</a:t>
            </a:r>
          </a:p>
          <a:p>
            <a:r>
              <a:rPr lang="en-US" dirty="0"/>
              <a:t>It is important to develop self-awareness regarding your own views of well-being and social justice and how this influences your practice.</a:t>
            </a:r>
          </a:p>
          <a:p>
            <a:r>
              <a:rPr lang="en-US" dirty="0"/>
              <a:t>It is also important to recognize that there are different views of well-being and social justice and to respect how other people may view these concepts.</a:t>
            </a:r>
          </a:p>
        </p:txBody>
      </p:sp>
    </p:spTree>
    <p:extLst>
      <p:ext uri="{BB962C8B-B14F-4D97-AF65-F5344CB8AC3E}">
        <p14:creationId xmlns:p14="http://schemas.microsoft.com/office/powerpoint/2010/main" val="23636273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7B3398-640C-8E4F-B85A-D6706315337F}"/>
              </a:ext>
            </a:extLst>
          </p:cNvPr>
          <p:cNvSpPr>
            <a:spLocks noGrp="1"/>
          </p:cNvSpPr>
          <p:nvPr>
            <p:ph type="title"/>
          </p:nvPr>
        </p:nvSpPr>
        <p:spPr>
          <a:xfrm>
            <a:off x="467638" y="423725"/>
            <a:ext cx="8229600" cy="1143000"/>
          </a:xfrm>
        </p:spPr>
        <p:txBody>
          <a:bodyPr>
            <a:normAutofit fontScale="90000"/>
          </a:bodyPr>
          <a:lstStyle/>
          <a:p>
            <a:r>
              <a:rPr lang="en-US" dirty="0"/>
              <a:t>Engaged Learning:</a:t>
            </a:r>
            <a:br>
              <a:rPr lang="en-US" dirty="0"/>
            </a:br>
            <a:r>
              <a:rPr lang="en-US" dirty="0"/>
              <a:t>Discussion and Case Vignette Questions</a:t>
            </a:r>
          </a:p>
        </p:txBody>
      </p:sp>
      <p:sp>
        <p:nvSpPr>
          <p:cNvPr id="3" name="Content Placeholder 2">
            <a:extLst>
              <a:ext uri="{FF2B5EF4-FFF2-40B4-BE49-F238E27FC236}">
                <a16:creationId xmlns="" xmlns:a16="http://schemas.microsoft.com/office/drawing/2014/main" id="{24CBCAC0-8125-1B4F-9009-94DB284FB06B}"/>
              </a:ext>
            </a:extLst>
          </p:cNvPr>
          <p:cNvSpPr>
            <a:spLocks noGrp="1"/>
          </p:cNvSpPr>
          <p:nvPr>
            <p:ph idx="1"/>
          </p:nvPr>
        </p:nvSpPr>
        <p:spPr>
          <a:xfrm>
            <a:off x="467638" y="1719468"/>
            <a:ext cx="8229600" cy="4525963"/>
          </a:xfrm>
        </p:spPr>
        <p:txBody>
          <a:bodyPr>
            <a:normAutofit fontScale="40000" lnSpcReduction="20000"/>
          </a:bodyPr>
          <a:lstStyle/>
          <a:p>
            <a:pPr marL="0" indent="0">
              <a:buNone/>
            </a:pPr>
            <a:r>
              <a:rPr lang="en-IN" dirty="0"/>
              <a:t>For each of the three vignettes presented in this chapter, use the NASW Code of Ethics and relevant literature (e.g., the EBP) to</a:t>
            </a:r>
            <a:endParaRPr lang="en-US" dirty="0"/>
          </a:p>
          <a:p>
            <a:r>
              <a:rPr lang="en-IN" dirty="0"/>
              <a:t>Step 1. Identify the problem.</a:t>
            </a:r>
            <a:endParaRPr lang="en-US" dirty="0"/>
          </a:p>
          <a:p>
            <a:r>
              <a:rPr lang="en-IN" dirty="0"/>
              <a:t>Step 2. Identify all the persons and institutions involved.</a:t>
            </a:r>
            <a:endParaRPr lang="en-US" dirty="0"/>
          </a:p>
          <a:p>
            <a:r>
              <a:rPr lang="en-IN" dirty="0"/>
              <a:t>Step 3. Determine who should be involved in the decision making.</a:t>
            </a:r>
            <a:endParaRPr lang="en-US" dirty="0"/>
          </a:p>
          <a:p>
            <a:r>
              <a:rPr lang="en-IN" dirty="0"/>
              <a:t>Step 4. Identify the values relevant to the problem.</a:t>
            </a:r>
            <a:endParaRPr lang="en-US" dirty="0"/>
          </a:p>
          <a:p>
            <a:r>
              <a:rPr lang="en-IN" dirty="0"/>
              <a:t>Step 5. Identify the goals and objectives.</a:t>
            </a:r>
            <a:endParaRPr lang="en-US" dirty="0"/>
          </a:p>
          <a:p>
            <a:r>
              <a:rPr lang="en-IN" dirty="0"/>
              <a:t>Step 6. Identify alternative intervention strategies and targets.</a:t>
            </a:r>
            <a:endParaRPr lang="en-US" dirty="0"/>
          </a:p>
          <a:p>
            <a:r>
              <a:rPr lang="en-IN" dirty="0"/>
              <a:t>Step 7. Assess the effectiveness and efficiency of each alternative.</a:t>
            </a:r>
            <a:endParaRPr lang="en-US" dirty="0"/>
          </a:p>
          <a:p>
            <a:r>
              <a:rPr lang="en-IN" dirty="0"/>
              <a:t>Step 8. Select the most appropriate strategy.</a:t>
            </a:r>
            <a:endParaRPr lang="en-US" dirty="0"/>
          </a:p>
          <a:p>
            <a:r>
              <a:rPr lang="en-IN" dirty="0"/>
              <a:t>Step 9. Implement the selected strategy.</a:t>
            </a:r>
            <a:endParaRPr lang="en-US" dirty="0"/>
          </a:p>
          <a:p>
            <a:r>
              <a:rPr lang="en-IN" dirty="0"/>
              <a:t>Step 10. Monitor the implementation.</a:t>
            </a:r>
            <a:endParaRPr lang="en-US" dirty="0"/>
          </a:p>
          <a:p>
            <a:r>
              <a:rPr lang="en-IN" dirty="0"/>
              <a:t>Step 11. Evaluate the results and identify additional problems.</a:t>
            </a:r>
            <a:endParaRPr lang="en-US" dirty="0"/>
          </a:p>
          <a:p>
            <a:pPr marL="0" indent="0">
              <a:buNone/>
            </a:pPr>
            <a:r>
              <a:rPr lang="en-IN" dirty="0"/>
              <a:t>In addition to the steps in the ethical decision-making model above, please answer the following self-reflection questions regarding well-being and social justice:</a:t>
            </a:r>
            <a:endParaRPr lang="en-US" dirty="0"/>
          </a:p>
          <a:p>
            <a:r>
              <a:rPr lang="en-IN" dirty="0"/>
              <a:t>1</a:t>
            </a:r>
            <a:r>
              <a:rPr lang="en-IN" dirty="0" smtClean="0"/>
              <a:t>. What </a:t>
            </a:r>
            <a:r>
              <a:rPr lang="en-IN" dirty="0"/>
              <a:t>are your personal preferences at this stage of your personal journey regarding the meaning of well-being? Which perspective or combination of perspectives most clearly mirrors your personal perspective? What conclusions can you draw about how your personal perspective aligns with the social work values and principles?</a:t>
            </a:r>
            <a:endParaRPr lang="en-US" dirty="0"/>
          </a:p>
          <a:p>
            <a:r>
              <a:rPr lang="en-IN" dirty="0"/>
              <a:t>2</a:t>
            </a:r>
            <a:r>
              <a:rPr lang="en-IN" dirty="0" smtClean="0"/>
              <a:t>. How </a:t>
            </a:r>
            <a:r>
              <a:rPr lang="en-IN" dirty="0"/>
              <a:t>would you define social justice in your own words? How well does your perspective of the meaning of social justice align with the ideas presented in this chapter? How well do they align with social work values and ethics?</a:t>
            </a:r>
            <a:endParaRPr lang="en-US" dirty="0"/>
          </a:p>
          <a:p>
            <a:r>
              <a:rPr lang="en-IN" dirty="0"/>
              <a:t>3</a:t>
            </a:r>
            <a:r>
              <a:rPr lang="en-IN" dirty="0" smtClean="0"/>
              <a:t>. Did </a:t>
            </a:r>
            <a:r>
              <a:rPr lang="en-IN" dirty="0"/>
              <a:t>you have any conflicts between your personal values and perspectives and the ethical principles espoused in the NASW Code of Ethics? If so, how will you reconcile those conflicts?</a:t>
            </a:r>
            <a:r>
              <a:rPr lang="en-US" dirty="0"/>
              <a:t> </a:t>
            </a:r>
          </a:p>
        </p:txBody>
      </p:sp>
    </p:spTree>
    <p:extLst>
      <p:ext uri="{BB962C8B-B14F-4D97-AF65-F5344CB8AC3E}">
        <p14:creationId xmlns:p14="http://schemas.microsoft.com/office/powerpoint/2010/main" val="2889664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9.1 continued </a:t>
            </a:r>
          </a:p>
        </p:txBody>
      </p:sp>
      <p:sp>
        <p:nvSpPr>
          <p:cNvPr id="3" name="Content Placeholder 2"/>
          <p:cNvSpPr>
            <a:spLocks noGrp="1"/>
          </p:cNvSpPr>
          <p:nvPr>
            <p:ph idx="1"/>
          </p:nvPr>
        </p:nvSpPr>
        <p:spPr/>
        <p:txBody>
          <a:bodyPr>
            <a:normAutofit fontScale="92500" lnSpcReduction="10000"/>
          </a:bodyPr>
          <a:lstStyle/>
          <a:p>
            <a:r>
              <a:rPr lang="en-US" dirty="0"/>
              <a:t>When the assistant principal handed Erica her schedule at orientation she noticed she was in regular classes.</a:t>
            </a:r>
          </a:p>
          <a:p>
            <a:r>
              <a:rPr lang="en-US" dirty="0"/>
              <a:t>Before they could say anything the assistant principle told them that although Erica qualified for the gifted and talented program she and the principal felt that due to her unique living circumstances she might fit in better with the students in regular sessions.</a:t>
            </a:r>
          </a:p>
          <a:p>
            <a:r>
              <a:rPr lang="en-US" dirty="0"/>
              <a:t>What should Violet do as the social worker?</a:t>
            </a:r>
          </a:p>
        </p:txBody>
      </p:sp>
    </p:spTree>
    <p:extLst>
      <p:ext uri="{BB962C8B-B14F-4D97-AF65-F5344CB8AC3E}">
        <p14:creationId xmlns:p14="http://schemas.microsoft.com/office/powerpoint/2010/main" val="4094734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9.2</a:t>
            </a:r>
          </a:p>
        </p:txBody>
      </p:sp>
      <p:sp>
        <p:nvSpPr>
          <p:cNvPr id="3" name="Content Placeholder 2"/>
          <p:cNvSpPr>
            <a:spLocks noGrp="1"/>
          </p:cNvSpPr>
          <p:nvPr>
            <p:ph idx="1"/>
          </p:nvPr>
        </p:nvSpPr>
        <p:spPr/>
        <p:txBody>
          <a:bodyPr>
            <a:normAutofit fontScale="92500"/>
          </a:bodyPr>
          <a:lstStyle/>
          <a:p>
            <a:r>
              <a:rPr lang="en-US" dirty="0"/>
              <a:t>Dustin, a social worker on a local housing and planning commission, noticed that two of his clients had an unusually high utility bills for a one bedroom apartment.</a:t>
            </a:r>
          </a:p>
          <a:p>
            <a:r>
              <a:rPr lang="en-US" dirty="0"/>
              <a:t>David discovered that all of the families living in apartment complexes had unreasonably high utility bills, which may be the reason why families are having trouble meeting their expenses.</a:t>
            </a:r>
          </a:p>
          <a:p>
            <a:r>
              <a:rPr lang="en-US" dirty="0"/>
              <a:t>What can Dustin do to help?</a:t>
            </a:r>
          </a:p>
        </p:txBody>
      </p:sp>
    </p:spTree>
    <p:extLst>
      <p:ext uri="{BB962C8B-B14F-4D97-AF65-F5344CB8AC3E}">
        <p14:creationId xmlns:p14="http://schemas.microsoft.com/office/powerpoint/2010/main" val="201444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Vignette 9.3</a:t>
            </a:r>
          </a:p>
        </p:txBody>
      </p:sp>
      <p:sp>
        <p:nvSpPr>
          <p:cNvPr id="3" name="Content Placeholder 2"/>
          <p:cNvSpPr>
            <a:spLocks noGrp="1"/>
          </p:cNvSpPr>
          <p:nvPr>
            <p:ph idx="1"/>
          </p:nvPr>
        </p:nvSpPr>
        <p:spPr/>
        <p:txBody>
          <a:bodyPr>
            <a:normAutofit fontScale="92500" lnSpcReduction="10000"/>
          </a:bodyPr>
          <a:lstStyle/>
          <a:p>
            <a:r>
              <a:rPr lang="en-US" dirty="0"/>
              <a:t>Teresa works for Area Agency on Aging as a social worker in the consumer education and protection program.</a:t>
            </a:r>
          </a:p>
          <a:p>
            <a:r>
              <a:rPr lang="en-US" dirty="0"/>
              <a:t>The agency has received over two-dozen calls from people reporting they were not receiving the monthly checks from their reverse mortgages, and the director of the ombudsman program asked Teresa to investigate the situation from a macro level.</a:t>
            </a:r>
          </a:p>
          <a:p>
            <a:r>
              <a:rPr lang="en-US" dirty="0"/>
              <a:t>Where should Teresa begin?</a:t>
            </a:r>
          </a:p>
        </p:txBody>
      </p:sp>
    </p:spTree>
    <p:extLst>
      <p:ext uri="{BB962C8B-B14F-4D97-AF65-F5344CB8AC3E}">
        <p14:creationId xmlns:p14="http://schemas.microsoft.com/office/powerpoint/2010/main" val="1615681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Human Rights and Justice</a:t>
            </a:r>
          </a:p>
        </p:txBody>
      </p:sp>
      <p:sp>
        <p:nvSpPr>
          <p:cNvPr id="3" name="Content Placeholder 2"/>
          <p:cNvSpPr>
            <a:spLocks noGrp="1"/>
          </p:cNvSpPr>
          <p:nvPr>
            <p:ph idx="1"/>
          </p:nvPr>
        </p:nvSpPr>
        <p:spPr/>
        <p:txBody>
          <a:bodyPr>
            <a:normAutofit/>
          </a:bodyPr>
          <a:lstStyle/>
          <a:p>
            <a:r>
              <a:rPr lang="en-US" dirty="0"/>
              <a:t>The three case vignettes demonstrate the uniqueness and broadness of social work.</a:t>
            </a:r>
          </a:p>
          <a:p>
            <a:r>
              <a:rPr lang="en-US" dirty="0"/>
              <a:t>Although working with different population groups in different practice settings, and at different levels of practice, all three social workers in the case vignettes share a commitment to advancing human rights and social and economic justice.</a:t>
            </a:r>
          </a:p>
        </p:txBody>
      </p:sp>
    </p:spTree>
    <p:extLst>
      <p:ext uri="{BB962C8B-B14F-4D97-AF65-F5344CB8AC3E}">
        <p14:creationId xmlns:p14="http://schemas.microsoft.com/office/powerpoint/2010/main" val="480429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3603"/>
            <a:ext cx="8229600" cy="1143000"/>
          </a:xfrm>
        </p:spPr>
        <p:txBody>
          <a:bodyPr>
            <a:normAutofit/>
          </a:bodyPr>
          <a:lstStyle/>
          <a:p>
            <a:r>
              <a:rPr lang="en-US" dirty="0"/>
              <a:t>Human Rights, Justice, and Well-Being</a:t>
            </a:r>
          </a:p>
        </p:txBody>
      </p:sp>
      <p:sp>
        <p:nvSpPr>
          <p:cNvPr id="3" name="Content Placeholder 2"/>
          <p:cNvSpPr>
            <a:spLocks noGrp="1"/>
          </p:cNvSpPr>
          <p:nvPr>
            <p:ph idx="1"/>
          </p:nvPr>
        </p:nvSpPr>
        <p:spPr/>
        <p:txBody>
          <a:bodyPr>
            <a:normAutofit lnSpcReduction="10000"/>
          </a:bodyPr>
          <a:lstStyle/>
          <a:p>
            <a:r>
              <a:rPr lang="en-US" dirty="0"/>
              <a:t>Social work’s primary purpose is to enhance or restore well-being for individuals, groups, and communities.</a:t>
            </a:r>
          </a:p>
          <a:p>
            <a:r>
              <a:rPr lang="en-US" dirty="0"/>
              <a:t>Social workers believe all people have basic human rights such as safety, privacy, adequate standard of living, and education .</a:t>
            </a:r>
          </a:p>
          <a:p>
            <a:r>
              <a:rPr lang="en-US" dirty="0"/>
              <a:t>Social workers believe that well-being is a basic human right of all people, regardless of their position in society.</a:t>
            </a:r>
          </a:p>
          <a:p>
            <a:endParaRPr lang="en-US" dirty="0"/>
          </a:p>
        </p:txBody>
      </p:sp>
    </p:spTree>
    <p:extLst>
      <p:ext uri="{BB962C8B-B14F-4D97-AF65-F5344CB8AC3E}">
        <p14:creationId xmlns:p14="http://schemas.microsoft.com/office/powerpoint/2010/main" val="2823880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a:t>Human Rights, Justice, and Well-Being cont.</a:t>
            </a:r>
          </a:p>
        </p:txBody>
      </p:sp>
      <p:sp>
        <p:nvSpPr>
          <p:cNvPr id="3" name="Content Placeholder 2"/>
          <p:cNvSpPr>
            <a:spLocks noGrp="1"/>
          </p:cNvSpPr>
          <p:nvPr>
            <p:ph idx="1"/>
          </p:nvPr>
        </p:nvSpPr>
        <p:spPr/>
        <p:txBody>
          <a:bodyPr/>
          <a:lstStyle/>
          <a:p>
            <a:r>
              <a:rPr lang="en-US" dirty="0"/>
              <a:t>Social workers recognize that forms and mechanisms of oppression and discrimination prevent some people from exercising their rights.</a:t>
            </a:r>
          </a:p>
          <a:p>
            <a:r>
              <a:rPr lang="en-US" dirty="0"/>
              <a:t>Social workers must be aware of oppressive and discriminatory practices and be prepared to do something about it in their work with individuals, groups, and communities.</a:t>
            </a:r>
          </a:p>
        </p:txBody>
      </p:sp>
    </p:spTree>
    <p:extLst>
      <p:ext uri="{BB962C8B-B14F-4D97-AF65-F5344CB8AC3E}">
        <p14:creationId xmlns:p14="http://schemas.microsoft.com/office/powerpoint/2010/main" val="129460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Difficult but Important Questions</a:t>
            </a:r>
          </a:p>
        </p:txBody>
      </p:sp>
      <p:sp>
        <p:nvSpPr>
          <p:cNvPr id="3" name="Content Placeholder 2"/>
          <p:cNvSpPr>
            <a:spLocks noGrp="1"/>
          </p:cNvSpPr>
          <p:nvPr>
            <p:ph idx="1"/>
          </p:nvPr>
        </p:nvSpPr>
        <p:spPr/>
        <p:txBody>
          <a:bodyPr>
            <a:normAutofit lnSpcReduction="10000"/>
          </a:bodyPr>
          <a:lstStyle/>
          <a:p>
            <a:r>
              <a:rPr lang="en-US" dirty="0"/>
              <a:t>All social workers should explore these two questions:</a:t>
            </a:r>
          </a:p>
          <a:p>
            <a:pPr marL="514350" indent="-514350">
              <a:buFont typeface="+mj-lt"/>
              <a:buAutoNum type="arabicPeriod"/>
            </a:pPr>
            <a:r>
              <a:rPr lang="en-US" dirty="0"/>
              <a:t>What is well-being?</a:t>
            </a:r>
          </a:p>
          <a:p>
            <a:pPr marL="514350" indent="-514350">
              <a:buFont typeface="+mj-lt"/>
              <a:buAutoNum type="arabicPeriod"/>
            </a:pPr>
            <a:r>
              <a:rPr lang="en-US" dirty="0"/>
              <a:t>What is social justice?</a:t>
            </a:r>
          </a:p>
          <a:p>
            <a:r>
              <a:rPr lang="en-US" dirty="0"/>
              <a:t>These two questions are deeply personal and difficult to answer.</a:t>
            </a:r>
          </a:p>
          <a:p>
            <a:r>
              <a:rPr lang="en-US" dirty="0"/>
              <a:t>How a social worker answers these two questions directly influences and informs his/her practice.</a:t>
            </a:r>
          </a:p>
        </p:txBody>
      </p:sp>
    </p:spTree>
    <p:extLst>
      <p:ext uri="{BB962C8B-B14F-4D97-AF65-F5344CB8AC3E}">
        <p14:creationId xmlns:p14="http://schemas.microsoft.com/office/powerpoint/2010/main" val="376871077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Oxford Slides template</Template>
  <TotalTime>2</TotalTime>
  <Words>2057</Words>
  <Application>Microsoft Office PowerPoint</Application>
  <PresentationFormat>On-screen Show (4:3)</PresentationFormat>
  <Paragraphs>130</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Custom Design</vt:lpstr>
      <vt:lpstr>1_Custom Design</vt:lpstr>
      <vt:lpstr>Competence-Based Social Work: The Profession of Caring, Knowing, and Serving  Chapter 9: Human Rights and Justice</vt:lpstr>
      <vt:lpstr>Case Vignette 9.1</vt:lpstr>
      <vt:lpstr>Case Vignette 9.1 continued </vt:lpstr>
      <vt:lpstr>Case Vignette 9.2</vt:lpstr>
      <vt:lpstr>Case Vignette 9.3</vt:lpstr>
      <vt:lpstr>Human Rights and Justice</vt:lpstr>
      <vt:lpstr>Human Rights, Justice, and Well-Being</vt:lpstr>
      <vt:lpstr>Human Rights, Justice, and Well-Being cont.</vt:lpstr>
      <vt:lpstr>Difficult but Important Questions</vt:lpstr>
      <vt:lpstr>What is Well-Being?</vt:lpstr>
      <vt:lpstr>What is Well-Being?  The Hedonist Perspective</vt:lpstr>
      <vt:lpstr>The Simple Hedonist View</vt:lpstr>
      <vt:lpstr> The Evaluative Hedonism Perspective</vt:lpstr>
      <vt:lpstr>What is Well-Being? The Desires Perspective</vt:lpstr>
      <vt:lpstr>The Desires Perspective cont.</vt:lpstr>
      <vt:lpstr>The Desires Perspective: Informed Comprehensive view</vt:lpstr>
      <vt:lpstr>What is Well-Being? The Objective List Perspective</vt:lpstr>
      <vt:lpstr>The Objective List Perspective cont.</vt:lpstr>
      <vt:lpstr>What is Social Justice?</vt:lpstr>
      <vt:lpstr>What is Social Justice? Utilitarianism</vt:lpstr>
      <vt:lpstr>Utilitarianism cont.</vt:lpstr>
      <vt:lpstr>What is Social Justice? Social Justice as Fairness</vt:lpstr>
      <vt:lpstr>Social Justice as Fairness cont.</vt:lpstr>
      <vt:lpstr>Social Justice as Fairness cont.</vt:lpstr>
      <vt:lpstr>Social Justice as Fairness cont.</vt:lpstr>
      <vt:lpstr>What is Social Justice? Libertarianism</vt:lpstr>
      <vt:lpstr>Libertarianism cont.</vt:lpstr>
      <vt:lpstr>Summary</vt:lpstr>
      <vt:lpstr>Engaged Learning: Discussion and Case Vignette Questions</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9: Human Rights and Justice</dc:title>
  <dc:creator>BUCKLEY, Jacqueline</dc:creator>
  <cp:lastModifiedBy>BUCKLEY, Jacqueline</cp:lastModifiedBy>
  <cp:revision>2</cp:revision>
  <dcterms:created xsi:type="dcterms:W3CDTF">2019-04-08T18:24:49Z</dcterms:created>
  <dcterms:modified xsi:type="dcterms:W3CDTF">2019-04-09T14:27:25Z</dcterms:modified>
</cp:coreProperties>
</file>