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61" r:id="rId2"/>
  </p:sldMasterIdLst>
  <p:notesMasterIdLst>
    <p:notesMasterId r:id="rId48"/>
  </p:notesMasterIdLst>
  <p:sldIdLst>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304" r:id="rId29"/>
    <p:sldId id="305" r:id="rId30"/>
    <p:sldId id="306" r:id="rId31"/>
    <p:sldId id="307" r:id="rId32"/>
    <p:sldId id="308" r:id="rId33"/>
    <p:sldId id="309" r:id="rId34"/>
    <p:sldId id="310" r:id="rId35"/>
    <p:sldId id="311" r:id="rId36"/>
    <p:sldId id="312" r:id="rId37"/>
    <p:sldId id="313" r:id="rId38"/>
    <p:sldId id="314" r:id="rId39"/>
    <p:sldId id="315" r:id="rId40"/>
    <p:sldId id="316" r:id="rId41"/>
    <p:sldId id="317" r:id="rId42"/>
    <p:sldId id="318" r:id="rId43"/>
    <p:sldId id="319" r:id="rId44"/>
    <p:sldId id="320" r:id="rId45"/>
    <p:sldId id="321" r:id="rId46"/>
    <p:sldId id="322" r:id="rId4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14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44" autoAdjust="0"/>
    <p:restoredTop sz="94602" autoAdjust="0"/>
  </p:normalViewPr>
  <p:slideViewPr>
    <p:cSldViewPr snapToGrid="0" snapToObjects="1">
      <p:cViewPr>
        <p:scale>
          <a:sx n="96" d="100"/>
          <a:sy n="96" d="100"/>
        </p:scale>
        <p:origin x="-2064" y="-4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1F5199-F7F4-4FB2-A2CD-22A2CFC87608}" type="datetimeFigureOut">
              <a:rPr lang="en-US" smtClean="0"/>
              <a:t>4/9/2019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6C0744-2FEF-4441-821D-70180A370937}" type="slidenum">
              <a:rPr lang="en-US" smtClean="0"/>
              <a:t>‹#›</a:t>
            </a:fld>
            <a:endParaRPr lang="en-US"/>
          </a:p>
        </p:txBody>
      </p:sp>
    </p:spTree>
    <p:extLst>
      <p:ext uri="{BB962C8B-B14F-4D97-AF65-F5344CB8AC3E}">
        <p14:creationId xmlns:p14="http://schemas.microsoft.com/office/powerpoint/2010/main" val="1271703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Tree>
    <p:extLst>
      <p:ext uri="{BB962C8B-B14F-4D97-AF65-F5344CB8AC3E}">
        <p14:creationId xmlns:p14="http://schemas.microsoft.com/office/powerpoint/2010/main" val="60036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274ED4-9F4B-419D-860C-1298080DDD50}" type="datetimeFigureOut">
              <a:rPr lang="en-US" smtClean="0"/>
              <a:t>4/9/2019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274ED4-9F4B-419D-860C-1298080DDD50}" type="datetimeFigureOut">
              <a:rPr lang="en-US" smtClean="0"/>
              <a:t>4/9/2019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4/9/2019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8875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Text Placeholder 3"/>
          <p:cNvSpPr>
            <a:spLocks noGrp="1"/>
          </p:cNvSpPr>
          <p:nvPr>
            <p:ph type="body" sz="quarter" idx="10"/>
          </p:nvPr>
        </p:nvSpPr>
        <p:spPr>
          <a:xfrm>
            <a:off x="457200" y="1600200"/>
            <a:ext cx="8229600" cy="4175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043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0" y="0"/>
            <a:ext cx="9139050" cy="686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
        <p:nvSpPr>
          <p:cNvPr id="7" name="Footer Placeholder 3"/>
          <p:cNvSpPr txBox="1">
            <a:spLocks/>
          </p:cNvSpPr>
          <p:nvPr/>
        </p:nvSpPr>
        <p:spPr>
          <a:xfrm>
            <a:off x="7117882" y="6423727"/>
            <a:ext cx="1568918"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solidFill>
                  <a:schemeClr val="bg1"/>
                </a:solidFill>
              </a:rPr>
              <a:t>© 2018</a:t>
            </a:r>
            <a:endParaRPr lang="en-US" dirty="0">
              <a:solidFill>
                <a:schemeClr val="bg1"/>
              </a:solidFill>
            </a:endParaRP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6" r:id="rId4"/>
    <p:sldLayoutId id="2147483657" r:id="rId5"/>
    <p:sldLayoutId id="2147483658" r:id="rId6"/>
    <p:sldLayoutId id="2147483659" r:id="rId7"/>
    <p:sldLayoutId id="2147483660" r:id="rId8"/>
  </p:sldLayoutIdLst>
  <p:txStyles>
    <p:titleStyle>
      <a:lvl1pPr algn="ctr" defTabSz="914400" rtl="0" eaLnBrk="1" latinLnBrk="0" hangingPunct="1">
        <a:spcBef>
          <a:spcPct val="0"/>
        </a:spcBef>
        <a:buNone/>
        <a:defRPr sz="36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4/9/2019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24061"/>
            <a:ext cx="7772400" cy="3413711"/>
          </a:xfrm>
        </p:spPr>
        <p:txBody>
          <a:bodyPr>
            <a:normAutofit/>
          </a:bodyPr>
          <a:lstStyle/>
          <a:p>
            <a:r>
              <a:rPr lang="en-US" i="1" dirty="0"/>
              <a:t>Competence-Based Social Work: The Profession of Caring,</a:t>
            </a:r>
            <a:br>
              <a:rPr lang="en-US" i="1" dirty="0"/>
            </a:br>
            <a:r>
              <a:rPr lang="en-US" i="1" dirty="0"/>
              <a:t>Knowing, and Serving</a:t>
            </a:r>
            <a:r>
              <a:rPr lang="en-US" dirty="0"/>
              <a:t/>
            </a:r>
            <a:br>
              <a:rPr lang="en-US" dirty="0"/>
            </a:br>
            <a:r>
              <a:rPr lang="en-US" dirty="0"/>
              <a:t/>
            </a:r>
            <a:br>
              <a:rPr lang="en-US" dirty="0"/>
            </a:br>
            <a:r>
              <a:rPr lang="en-US"/>
              <a:t>Chapter </a:t>
            </a:r>
            <a:r>
              <a:rPr lang="en-US" smtClean="0"/>
              <a:t>7: The </a:t>
            </a:r>
            <a:r>
              <a:rPr lang="en-US" dirty="0"/>
              <a:t>Historical Emergence of Social Work as a Profession</a:t>
            </a:r>
            <a:r>
              <a:rPr lang="en-US" dirty="0">
                <a:effectLst/>
              </a:rPr>
              <a:t> </a:t>
            </a:r>
            <a:endParaRPr lang="en-US" dirty="0"/>
          </a:p>
        </p:txBody>
      </p:sp>
      <p:sp>
        <p:nvSpPr>
          <p:cNvPr id="3" name="Subtitle 2"/>
          <p:cNvSpPr>
            <a:spLocks noGrp="1"/>
          </p:cNvSpPr>
          <p:nvPr>
            <p:ph type="subTitle" idx="1"/>
          </p:nvPr>
        </p:nvSpPr>
        <p:spPr>
          <a:xfrm>
            <a:off x="457200" y="4313585"/>
            <a:ext cx="8229600" cy="1500808"/>
          </a:xfrm>
        </p:spPr>
        <p:txBody>
          <a:bodyPr/>
          <a:lstStyle/>
          <a:p>
            <a:pPr marL="0" indent="0" algn="ctr">
              <a:buNone/>
            </a:pPr>
            <a:r>
              <a:rPr lang="en-US" dirty="0" smtClean="0"/>
              <a:t>Michael </a:t>
            </a:r>
            <a:r>
              <a:rPr lang="en-US" dirty="0"/>
              <a:t>E. </a:t>
            </a:r>
            <a:r>
              <a:rPr lang="en-US" dirty="0" err="1"/>
              <a:t>Sherr</a:t>
            </a:r>
            <a:r>
              <a:rPr lang="en-US" dirty="0"/>
              <a:t>, </a:t>
            </a:r>
            <a:r>
              <a:rPr lang="en-US" dirty="0" err="1"/>
              <a:t>Ph.D</a:t>
            </a:r>
            <a:endParaRPr lang="en-US" dirty="0"/>
          </a:p>
          <a:p>
            <a:pPr marL="0" indent="0" algn="ctr">
              <a:buNone/>
            </a:pPr>
            <a:r>
              <a:rPr lang="en-US" dirty="0"/>
              <a:t>Johnny M. Jones, Ph.D.</a:t>
            </a:r>
          </a:p>
          <a:p>
            <a:endParaRPr lang="en-US" dirty="0"/>
          </a:p>
          <a:p>
            <a:endParaRPr lang="en-US" dirty="0"/>
          </a:p>
        </p:txBody>
      </p:sp>
    </p:spTree>
    <p:extLst>
      <p:ext uri="{BB962C8B-B14F-4D97-AF65-F5344CB8AC3E}">
        <p14:creationId xmlns:p14="http://schemas.microsoft.com/office/powerpoint/2010/main" val="27568770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Challenges within the </a:t>
            </a:r>
            <a:r>
              <a:rPr lang="en-US" dirty="0" smtClean="0"/>
              <a:t>Profession</a:t>
            </a:r>
            <a:endParaRPr lang="en-US" dirty="0"/>
          </a:p>
        </p:txBody>
      </p:sp>
      <p:sp>
        <p:nvSpPr>
          <p:cNvPr id="3" name="Content Placeholder 2"/>
          <p:cNvSpPr>
            <a:spLocks noGrp="1"/>
          </p:cNvSpPr>
          <p:nvPr>
            <p:ph idx="1"/>
          </p:nvPr>
        </p:nvSpPr>
        <p:spPr>
          <a:xfrm>
            <a:off x="457200" y="1270727"/>
            <a:ext cx="8229600" cy="5024401"/>
          </a:xfrm>
        </p:spPr>
        <p:txBody>
          <a:bodyPr>
            <a:normAutofit lnSpcReduction="10000"/>
          </a:bodyPr>
          <a:lstStyle/>
          <a:p>
            <a:r>
              <a:rPr lang="en-US" dirty="0"/>
              <a:t>Deciding who should receive services </a:t>
            </a:r>
            <a:r>
              <a:rPr lang="en-US" dirty="0" smtClean="0"/>
              <a:t>and determining </a:t>
            </a:r>
            <a:r>
              <a:rPr lang="en-US" dirty="0"/>
              <a:t>the best sector to serve the most vulnerable </a:t>
            </a:r>
            <a:r>
              <a:rPr lang="en-US" dirty="0" smtClean="0"/>
              <a:t>remain on-going debates </a:t>
            </a:r>
            <a:r>
              <a:rPr lang="en-US" dirty="0"/>
              <a:t>in the profession.</a:t>
            </a:r>
            <a:r>
              <a:rPr lang="en-US" dirty="0">
                <a:effectLst/>
              </a:rPr>
              <a:t> </a:t>
            </a:r>
          </a:p>
          <a:p>
            <a:r>
              <a:rPr lang="en-US" dirty="0"/>
              <a:t>Social workers bring different perspectives about the role of federal, state, and local </a:t>
            </a:r>
            <a:r>
              <a:rPr lang="en-US" dirty="0" smtClean="0"/>
              <a:t>governments; </a:t>
            </a:r>
            <a:r>
              <a:rPr lang="en-US" dirty="0"/>
              <a:t>the role of </a:t>
            </a:r>
            <a:r>
              <a:rPr lang="en-US" dirty="0" smtClean="0"/>
              <a:t>volunteers; </a:t>
            </a:r>
            <a:r>
              <a:rPr lang="en-US" dirty="0"/>
              <a:t>private </a:t>
            </a:r>
            <a:r>
              <a:rPr lang="en-US" dirty="0" smtClean="0"/>
              <a:t>philanthropy; </a:t>
            </a:r>
            <a:r>
              <a:rPr lang="en-US" dirty="0"/>
              <a:t>and spirituality and religion. </a:t>
            </a:r>
          </a:p>
          <a:p>
            <a:pPr lvl="1"/>
            <a:r>
              <a:rPr lang="en-US" dirty="0"/>
              <a:t>These create tensions about the appropriate place and scope of competent practice. </a:t>
            </a:r>
          </a:p>
        </p:txBody>
      </p:sp>
    </p:spTree>
    <p:extLst>
      <p:ext uri="{BB962C8B-B14F-4D97-AF65-F5344CB8AC3E}">
        <p14:creationId xmlns:p14="http://schemas.microsoft.com/office/powerpoint/2010/main" val="2479138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From Volunteering to Systematic </a:t>
            </a:r>
            <a:r>
              <a:rPr lang="en-US" dirty="0" smtClean="0"/>
              <a:t>Helping</a:t>
            </a:r>
            <a:endParaRPr lang="en-US" dirty="0"/>
          </a:p>
        </p:txBody>
      </p:sp>
      <p:sp>
        <p:nvSpPr>
          <p:cNvPr id="3" name="Content Placeholder 2"/>
          <p:cNvSpPr>
            <a:spLocks noGrp="1"/>
          </p:cNvSpPr>
          <p:nvPr>
            <p:ph idx="1"/>
          </p:nvPr>
        </p:nvSpPr>
        <p:spPr>
          <a:xfrm>
            <a:off x="457200" y="1157784"/>
            <a:ext cx="8229600" cy="5247373"/>
          </a:xfrm>
        </p:spPr>
        <p:txBody>
          <a:bodyPr/>
          <a:lstStyle/>
          <a:p>
            <a:r>
              <a:rPr lang="en-US" dirty="0"/>
              <a:t>The roots of the social work profession are found in the extensive volunteer movement during the formative years of the United States.</a:t>
            </a:r>
          </a:p>
          <a:p>
            <a:r>
              <a:rPr lang="en-US" dirty="0"/>
              <a:t>Volunteers founded relief societies, children’s homes, day care programs, recreation services, family and child welfare associations, mental health associations, and almost every other field of practice in the profession (Anderson &amp; </a:t>
            </a:r>
            <a:r>
              <a:rPr lang="en-US" dirty="0" err="1"/>
              <a:t>Ambrosino</a:t>
            </a:r>
            <a:r>
              <a:rPr lang="en-US" dirty="0"/>
              <a:t>, 1992). </a:t>
            </a:r>
          </a:p>
        </p:txBody>
      </p:sp>
    </p:spTree>
    <p:extLst>
      <p:ext uri="{BB962C8B-B14F-4D97-AF65-F5344CB8AC3E}">
        <p14:creationId xmlns:p14="http://schemas.microsoft.com/office/powerpoint/2010/main" val="1498375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From Volunteering to Systematic Helping Cont</a:t>
            </a:r>
            <a:r>
              <a:rPr lang="en-US" dirty="0" smtClean="0"/>
              <a:t>.</a:t>
            </a:r>
            <a:endParaRPr lang="en-US" dirty="0"/>
          </a:p>
        </p:txBody>
      </p:sp>
      <p:sp>
        <p:nvSpPr>
          <p:cNvPr id="3" name="Content Placeholder 2"/>
          <p:cNvSpPr>
            <a:spLocks noGrp="1"/>
          </p:cNvSpPr>
          <p:nvPr>
            <p:ph idx="1"/>
          </p:nvPr>
        </p:nvSpPr>
        <p:spPr>
          <a:xfrm>
            <a:off x="457200" y="1251154"/>
            <a:ext cx="8229600" cy="4875010"/>
          </a:xfrm>
        </p:spPr>
        <p:txBody>
          <a:bodyPr>
            <a:normAutofit fontScale="92500" lnSpcReduction="10000"/>
          </a:bodyPr>
          <a:lstStyle/>
          <a:p>
            <a:r>
              <a:rPr lang="en-US" dirty="0"/>
              <a:t>Having the freedom to organize, associate, and serve people as volunteers is vital to a functioning democracy.</a:t>
            </a:r>
          </a:p>
          <a:p>
            <a:r>
              <a:rPr lang="en-US" dirty="0"/>
              <a:t>When Alex de Tocqueville visited the United States in 1835, he observed that the key to democracy was the freedom and disposition of Americans to come together as volunteers for the common good.</a:t>
            </a:r>
            <a:r>
              <a:rPr lang="en-US" dirty="0">
                <a:effectLst/>
              </a:rPr>
              <a:t> </a:t>
            </a:r>
          </a:p>
          <a:p>
            <a:r>
              <a:rPr lang="en-US" dirty="0"/>
              <a:t>Gathering in volunteer societies was the initial way of caring for the poor beyond the church and the family.</a:t>
            </a:r>
            <a:r>
              <a:rPr lang="en-US" dirty="0">
                <a:effectLst/>
              </a:rPr>
              <a:t> </a:t>
            </a:r>
            <a:endParaRPr lang="en-US" dirty="0"/>
          </a:p>
        </p:txBody>
      </p:sp>
    </p:spTree>
    <p:extLst>
      <p:ext uri="{BB962C8B-B14F-4D97-AF65-F5344CB8AC3E}">
        <p14:creationId xmlns:p14="http://schemas.microsoft.com/office/powerpoint/2010/main" val="974025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From Volunteering to Systematic Helping Cont</a:t>
            </a:r>
            <a:r>
              <a:rPr lang="en-US" dirty="0" smtClean="0"/>
              <a:t>.</a:t>
            </a:r>
            <a:endParaRPr lang="en-US" dirty="0"/>
          </a:p>
        </p:txBody>
      </p:sp>
      <p:sp>
        <p:nvSpPr>
          <p:cNvPr id="3" name="Content Placeholder 2"/>
          <p:cNvSpPr>
            <a:spLocks noGrp="1"/>
          </p:cNvSpPr>
          <p:nvPr>
            <p:ph idx="1"/>
          </p:nvPr>
        </p:nvSpPr>
        <p:spPr>
          <a:xfrm>
            <a:off x="457200" y="1269828"/>
            <a:ext cx="8229600" cy="4856336"/>
          </a:xfrm>
        </p:spPr>
        <p:txBody>
          <a:bodyPr>
            <a:normAutofit fontScale="92500" lnSpcReduction="10000"/>
          </a:bodyPr>
          <a:lstStyle/>
          <a:p>
            <a:r>
              <a:rPr lang="en-US" dirty="0"/>
              <a:t>Social reform advances of the Progressive Era depended on volunteer societies (Hofstadter, 1963). </a:t>
            </a:r>
          </a:p>
          <a:p>
            <a:r>
              <a:rPr lang="en-US" dirty="0"/>
              <a:t>Volunteer societies lobbied for: </a:t>
            </a:r>
          </a:p>
          <a:p>
            <a:pPr lvl="1"/>
            <a:r>
              <a:rPr lang="en-US" dirty="0"/>
              <a:t>1) Government to take more responsibility for social </a:t>
            </a:r>
            <a:r>
              <a:rPr lang="en-US" dirty="0" smtClean="0"/>
              <a:t>welfare.</a:t>
            </a:r>
            <a:endParaRPr lang="en-US" dirty="0"/>
          </a:p>
          <a:p>
            <a:pPr lvl="1"/>
            <a:r>
              <a:rPr lang="en-US" dirty="0"/>
              <a:t>2) Communities to temper the zealousness for economic prosperity with the protection of human </a:t>
            </a:r>
            <a:r>
              <a:rPr lang="en-US" dirty="0" smtClean="0"/>
              <a:t>rights.</a:t>
            </a:r>
            <a:endParaRPr lang="en-US" dirty="0"/>
          </a:p>
          <a:p>
            <a:pPr lvl="1"/>
            <a:r>
              <a:rPr lang="en-US" dirty="0"/>
              <a:t>3) Efforts to care for the poor/disenfranchised to become more systematic.  </a:t>
            </a:r>
          </a:p>
          <a:p>
            <a:pPr lvl="1"/>
            <a:endParaRPr lang="en-US" dirty="0"/>
          </a:p>
        </p:txBody>
      </p:sp>
    </p:spTree>
    <p:extLst>
      <p:ext uri="{BB962C8B-B14F-4D97-AF65-F5344CB8AC3E}">
        <p14:creationId xmlns:p14="http://schemas.microsoft.com/office/powerpoint/2010/main" val="29423830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Volunteer </a:t>
            </a:r>
            <a:r>
              <a:rPr lang="en-US" dirty="0" smtClean="0"/>
              <a:t>Efforts</a:t>
            </a:r>
            <a:endParaRPr lang="en-US" dirty="0"/>
          </a:p>
        </p:txBody>
      </p:sp>
      <p:sp>
        <p:nvSpPr>
          <p:cNvPr id="3" name="Content Placeholder 2"/>
          <p:cNvSpPr>
            <a:spLocks noGrp="1"/>
          </p:cNvSpPr>
          <p:nvPr>
            <p:ph idx="1"/>
          </p:nvPr>
        </p:nvSpPr>
        <p:spPr>
          <a:xfrm>
            <a:off x="457200" y="1417638"/>
            <a:ext cx="8229600" cy="5603759"/>
          </a:xfrm>
        </p:spPr>
        <p:txBody>
          <a:bodyPr/>
          <a:lstStyle/>
          <a:p>
            <a:r>
              <a:rPr lang="en-US" dirty="0"/>
              <a:t>The Charitable Organizational Society (COS) Movement </a:t>
            </a:r>
          </a:p>
          <a:p>
            <a:r>
              <a:rPr lang="en-US" dirty="0"/>
              <a:t>The settlement house movement </a:t>
            </a:r>
          </a:p>
          <a:p>
            <a:pPr lvl="1"/>
            <a:r>
              <a:rPr lang="en-US" dirty="0"/>
              <a:t>Volunteer efforts that applied systematic methods to serve the poor. </a:t>
            </a:r>
          </a:p>
          <a:p>
            <a:pPr marL="0" indent="0">
              <a:buNone/>
            </a:pPr>
            <a:endParaRPr lang="en-US" dirty="0"/>
          </a:p>
        </p:txBody>
      </p:sp>
    </p:spTree>
    <p:extLst>
      <p:ext uri="{BB962C8B-B14F-4D97-AF65-F5344CB8AC3E}">
        <p14:creationId xmlns:p14="http://schemas.microsoft.com/office/powerpoint/2010/main" val="2913593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3177"/>
            <a:ext cx="8229600" cy="1143000"/>
          </a:xfrm>
        </p:spPr>
        <p:txBody>
          <a:bodyPr>
            <a:normAutofit fontScale="90000"/>
          </a:bodyPr>
          <a:lstStyle/>
          <a:p>
            <a:r>
              <a:rPr lang="en-US" dirty="0"/>
              <a:t>The Charitable Organization Society Movement (COS</a:t>
            </a:r>
            <a:r>
              <a:rPr lang="en-US" dirty="0" smtClean="0"/>
              <a:t>)</a:t>
            </a:r>
            <a:endParaRPr lang="en-US" dirty="0"/>
          </a:p>
        </p:txBody>
      </p:sp>
      <p:sp>
        <p:nvSpPr>
          <p:cNvPr id="3" name="Content Placeholder 2"/>
          <p:cNvSpPr>
            <a:spLocks noGrp="1"/>
          </p:cNvSpPr>
          <p:nvPr>
            <p:ph idx="1"/>
          </p:nvPr>
        </p:nvSpPr>
        <p:spPr>
          <a:xfrm>
            <a:off x="457200" y="1725751"/>
            <a:ext cx="8229600" cy="5024867"/>
          </a:xfrm>
        </p:spPr>
        <p:txBody>
          <a:bodyPr/>
          <a:lstStyle/>
          <a:p>
            <a:r>
              <a:rPr lang="en-US" dirty="0"/>
              <a:t>Consisted of volunteers who assisted families in meeting their physical, economic, emotional, and spiritual needs.</a:t>
            </a:r>
          </a:p>
          <a:p>
            <a:r>
              <a:rPr lang="en-US" dirty="0"/>
              <a:t>In 1877, the Reverend S. Humphrey </a:t>
            </a:r>
            <a:r>
              <a:rPr lang="en-US" dirty="0" err="1"/>
              <a:t>Gurteen</a:t>
            </a:r>
            <a:r>
              <a:rPr lang="en-US" dirty="0"/>
              <a:t> established the first COS in Buffalo, New York, to provide an alternative method to indiscriminate giving for helping the poor (</a:t>
            </a:r>
            <a:r>
              <a:rPr lang="en-US" dirty="0" err="1"/>
              <a:t>Pumphrey</a:t>
            </a:r>
            <a:r>
              <a:rPr lang="en-US" dirty="0"/>
              <a:t> &amp; </a:t>
            </a:r>
            <a:r>
              <a:rPr lang="en-US" dirty="0" err="1"/>
              <a:t>Pumphrey</a:t>
            </a:r>
            <a:r>
              <a:rPr lang="en-US" dirty="0"/>
              <a:t>, 1961)</a:t>
            </a:r>
            <a:r>
              <a:rPr lang="en-US" dirty="0">
                <a:effectLst/>
              </a:rPr>
              <a:t> </a:t>
            </a:r>
          </a:p>
        </p:txBody>
      </p:sp>
    </p:spTree>
    <p:extLst>
      <p:ext uri="{BB962C8B-B14F-4D97-AF65-F5344CB8AC3E}">
        <p14:creationId xmlns:p14="http://schemas.microsoft.com/office/powerpoint/2010/main" val="223711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1149"/>
            <a:ext cx="8229600" cy="1143000"/>
          </a:xfrm>
        </p:spPr>
        <p:txBody>
          <a:bodyPr>
            <a:normAutofit fontScale="90000"/>
          </a:bodyPr>
          <a:lstStyle/>
          <a:p>
            <a:r>
              <a:rPr lang="en-US" dirty="0"/>
              <a:t>The Charitable Organization Society Movement (COS) Cont.</a:t>
            </a:r>
            <a:br>
              <a:rPr lang="en-US" dirty="0"/>
            </a:br>
            <a:endParaRPr lang="en-US" dirty="0"/>
          </a:p>
        </p:txBody>
      </p:sp>
      <p:sp>
        <p:nvSpPr>
          <p:cNvPr id="3" name="Content Placeholder 2"/>
          <p:cNvSpPr>
            <a:spLocks noGrp="1"/>
          </p:cNvSpPr>
          <p:nvPr>
            <p:ph idx="1"/>
          </p:nvPr>
        </p:nvSpPr>
        <p:spPr>
          <a:xfrm>
            <a:off x="457200" y="1816353"/>
            <a:ext cx="8229600" cy="5452787"/>
          </a:xfrm>
        </p:spPr>
        <p:txBody>
          <a:bodyPr>
            <a:normAutofit/>
          </a:bodyPr>
          <a:lstStyle/>
          <a:p>
            <a:r>
              <a:rPr lang="en-US" sz="2400" dirty="0"/>
              <a:t>Councils trained direct service volunteers, or “family visitors,” to screen applicants, conduct family histories, and manage cases to make informed choices to support the families (Putnam, 1887). </a:t>
            </a:r>
          </a:p>
          <a:p>
            <a:pPr lvl="1"/>
            <a:r>
              <a:rPr lang="en-US" sz="2400" dirty="0"/>
              <a:t>Most social workers consider the COS movement the forbearer of micro level practice or direct practice with individuals and families.</a:t>
            </a:r>
            <a:r>
              <a:rPr lang="en-US" sz="2400" dirty="0">
                <a:effectLst/>
              </a:rPr>
              <a:t> </a:t>
            </a:r>
            <a:endParaRPr lang="en-US" sz="2400" dirty="0"/>
          </a:p>
          <a:p>
            <a:pPr lvl="1"/>
            <a:r>
              <a:rPr lang="en-US" sz="2400" dirty="0"/>
              <a:t>Mary Richmond is considered one of the matriarchs of social work for her documented  theory of practice in her books </a:t>
            </a:r>
            <a:r>
              <a:rPr lang="en-US" sz="2400" i="1" dirty="0"/>
              <a:t>Friendly Visiting Among the Poor </a:t>
            </a:r>
            <a:r>
              <a:rPr lang="en-US" sz="2400" dirty="0"/>
              <a:t>(1899) and </a:t>
            </a:r>
            <a:r>
              <a:rPr lang="en-US" sz="2400" i="1" dirty="0"/>
              <a:t>Social Diagnosis </a:t>
            </a:r>
            <a:r>
              <a:rPr lang="en-US" sz="2400" dirty="0"/>
              <a:t>(1917). </a:t>
            </a:r>
          </a:p>
        </p:txBody>
      </p:sp>
    </p:spTree>
    <p:extLst>
      <p:ext uri="{BB962C8B-B14F-4D97-AF65-F5344CB8AC3E}">
        <p14:creationId xmlns:p14="http://schemas.microsoft.com/office/powerpoint/2010/main" val="2900557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Settlement </a:t>
            </a:r>
            <a:r>
              <a:rPr lang="en-US" dirty="0" smtClean="0"/>
              <a:t>House</a:t>
            </a:r>
            <a:endParaRPr lang="en-US" dirty="0"/>
          </a:p>
        </p:txBody>
      </p:sp>
      <p:sp>
        <p:nvSpPr>
          <p:cNvPr id="3" name="Content Placeholder 2"/>
          <p:cNvSpPr>
            <a:spLocks noGrp="1"/>
          </p:cNvSpPr>
          <p:nvPr>
            <p:ph idx="1"/>
          </p:nvPr>
        </p:nvSpPr>
        <p:spPr>
          <a:xfrm>
            <a:off x="457200" y="1065314"/>
            <a:ext cx="8229600" cy="5602177"/>
          </a:xfrm>
        </p:spPr>
        <p:txBody>
          <a:bodyPr>
            <a:normAutofit/>
          </a:bodyPr>
          <a:lstStyle/>
          <a:p>
            <a:r>
              <a:rPr lang="en-US" sz="2800" dirty="0"/>
              <a:t>Jane Addams, was the matriarch of the settlement house movement and considered another matriarch of the social work profession.</a:t>
            </a:r>
            <a:r>
              <a:rPr lang="en-US" sz="2800" dirty="0">
                <a:effectLst/>
              </a:rPr>
              <a:t> </a:t>
            </a:r>
          </a:p>
          <a:p>
            <a:r>
              <a:rPr lang="en-US" sz="2800" dirty="0"/>
              <a:t>Addams turned an old and battered building into the Hull-House.</a:t>
            </a:r>
            <a:r>
              <a:rPr lang="en-US" sz="2800" dirty="0">
                <a:effectLst/>
              </a:rPr>
              <a:t> </a:t>
            </a:r>
          </a:p>
          <a:p>
            <a:pPr lvl="1"/>
            <a:r>
              <a:rPr lang="en-US" dirty="0"/>
              <a:t>The Hull-House brought together residents with volunteers to advocate for better health care, sanitation, working conditions, and housing conditions.</a:t>
            </a:r>
            <a:r>
              <a:rPr lang="en-US" dirty="0">
                <a:effectLst/>
              </a:rPr>
              <a:t> </a:t>
            </a:r>
          </a:p>
          <a:p>
            <a:r>
              <a:rPr lang="en-US" sz="2800" dirty="0"/>
              <a:t>Considered the precursor to macro level or communities and organizations practice. </a:t>
            </a:r>
          </a:p>
        </p:txBody>
      </p:sp>
    </p:spTree>
    <p:extLst>
      <p:ext uri="{BB962C8B-B14F-4D97-AF65-F5344CB8AC3E}">
        <p14:creationId xmlns:p14="http://schemas.microsoft.com/office/powerpoint/2010/main" val="4009338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Social Work as a </a:t>
            </a:r>
            <a:r>
              <a:rPr lang="en-US" dirty="0" smtClean="0"/>
              <a:t>Profession</a:t>
            </a:r>
            <a:endParaRPr lang="en-US" dirty="0"/>
          </a:p>
        </p:txBody>
      </p:sp>
      <p:sp>
        <p:nvSpPr>
          <p:cNvPr id="3" name="Content Placeholder 2"/>
          <p:cNvSpPr>
            <a:spLocks noGrp="1"/>
          </p:cNvSpPr>
          <p:nvPr>
            <p:ph idx="1"/>
          </p:nvPr>
        </p:nvSpPr>
        <p:spPr>
          <a:xfrm>
            <a:off x="457200" y="1120436"/>
            <a:ext cx="8229600" cy="5415439"/>
          </a:xfrm>
        </p:spPr>
        <p:txBody>
          <a:bodyPr>
            <a:normAutofit lnSpcReduction="10000"/>
          </a:bodyPr>
          <a:lstStyle/>
          <a:p>
            <a:r>
              <a:rPr lang="en-US" dirty="0"/>
              <a:t>The industrial movement created a large number of people in need of services living away from their families, </a:t>
            </a:r>
            <a:r>
              <a:rPr lang="en-US" dirty="0" smtClean="0"/>
              <a:t>churches, or other </a:t>
            </a:r>
            <a:r>
              <a:rPr lang="en-US" dirty="0"/>
              <a:t>forms of informal support. </a:t>
            </a:r>
          </a:p>
          <a:p>
            <a:pPr lvl="1"/>
            <a:r>
              <a:rPr lang="en-US" dirty="0"/>
              <a:t>Professionally trained volunteers eventually became known as social workers. </a:t>
            </a:r>
          </a:p>
          <a:p>
            <a:r>
              <a:rPr lang="en-US" dirty="0"/>
              <a:t>In addition to volunteer movements, some schools began offering formal training.</a:t>
            </a:r>
          </a:p>
          <a:p>
            <a:r>
              <a:rPr lang="en-US" dirty="0"/>
              <a:t>Social work expanded its practice into other areas such as mental health, prisons, employment, and schools.</a:t>
            </a:r>
          </a:p>
          <a:p>
            <a:endParaRPr lang="en-US" dirty="0"/>
          </a:p>
        </p:txBody>
      </p:sp>
    </p:spTree>
    <p:extLst>
      <p:ext uri="{BB962C8B-B14F-4D97-AF65-F5344CB8AC3E}">
        <p14:creationId xmlns:p14="http://schemas.microsoft.com/office/powerpoint/2010/main" val="34436689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6804"/>
            <a:ext cx="8229600" cy="1143000"/>
          </a:xfrm>
        </p:spPr>
        <p:txBody>
          <a:bodyPr>
            <a:normAutofit fontScale="90000"/>
          </a:bodyPr>
          <a:lstStyle/>
          <a:p>
            <a:r>
              <a:rPr lang="en-US" dirty="0"/>
              <a:t>National Conference of Corrections and Charities (NCCC)</a:t>
            </a:r>
            <a:br>
              <a:rPr lang="en-US" dirty="0"/>
            </a:br>
            <a:endParaRPr lang="en-US" dirty="0"/>
          </a:p>
        </p:txBody>
      </p:sp>
      <p:sp>
        <p:nvSpPr>
          <p:cNvPr id="3" name="Content Placeholder 2"/>
          <p:cNvSpPr>
            <a:spLocks noGrp="1"/>
          </p:cNvSpPr>
          <p:nvPr>
            <p:ph idx="1"/>
          </p:nvPr>
        </p:nvSpPr>
        <p:spPr>
          <a:xfrm>
            <a:off x="457200" y="1634862"/>
            <a:ext cx="8229600" cy="5359417"/>
          </a:xfrm>
        </p:spPr>
        <p:txBody>
          <a:bodyPr/>
          <a:lstStyle/>
          <a:p>
            <a:r>
              <a:rPr lang="en-US" dirty="0"/>
              <a:t>Formed as the first professional organization to allow social workers to discuss social problems and methods for effective practice. </a:t>
            </a:r>
          </a:p>
          <a:p>
            <a:r>
              <a:rPr lang="en-US" dirty="0"/>
              <a:t>The precursor to NASW.</a:t>
            </a:r>
          </a:p>
          <a:p>
            <a:r>
              <a:rPr lang="en-US" dirty="0"/>
              <a:t>Provided social work with one of our most influential events, Abraham Flexner’s address at the 1915 NCCC. </a:t>
            </a:r>
          </a:p>
        </p:txBody>
      </p:sp>
    </p:spTree>
    <p:extLst>
      <p:ext uri="{BB962C8B-B14F-4D97-AF65-F5344CB8AC3E}">
        <p14:creationId xmlns:p14="http://schemas.microsoft.com/office/powerpoint/2010/main" val="2430596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Understanding the History of the </a:t>
            </a:r>
            <a:r>
              <a:rPr lang="en-US" dirty="0" smtClean="0"/>
              <a:t>Profession</a:t>
            </a:r>
            <a:endParaRPr lang="en-US" dirty="0"/>
          </a:p>
        </p:txBody>
      </p:sp>
      <p:sp>
        <p:nvSpPr>
          <p:cNvPr id="3" name="Content Placeholder 2"/>
          <p:cNvSpPr>
            <a:spLocks noGrp="1"/>
          </p:cNvSpPr>
          <p:nvPr>
            <p:ph idx="1"/>
          </p:nvPr>
        </p:nvSpPr>
        <p:spPr>
          <a:xfrm>
            <a:off x="457200" y="1269828"/>
            <a:ext cx="8229600" cy="4856336"/>
          </a:xfrm>
        </p:spPr>
        <p:txBody>
          <a:bodyPr/>
          <a:lstStyle/>
          <a:p>
            <a:r>
              <a:rPr lang="en-US" dirty="0"/>
              <a:t>The history informs professional identity and the emphasis on ethics, diversity, human rights, and social justice. </a:t>
            </a:r>
          </a:p>
          <a:p>
            <a:pPr lvl="1"/>
            <a:r>
              <a:rPr lang="en-US" dirty="0"/>
              <a:t>These competencies shape the models, techniques, and approaches used with clients.  </a:t>
            </a:r>
          </a:p>
          <a:p>
            <a:r>
              <a:rPr lang="en-US" dirty="0"/>
              <a:t>Knowledge of the history helps students understand current trends and develop well-articulated views on the issues. </a:t>
            </a:r>
          </a:p>
        </p:txBody>
      </p:sp>
    </p:spTree>
    <p:extLst>
      <p:ext uri="{BB962C8B-B14F-4D97-AF65-F5344CB8AC3E}">
        <p14:creationId xmlns:p14="http://schemas.microsoft.com/office/powerpoint/2010/main" val="13906474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Abraham Flexner at the 1915 </a:t>
            </a:r>
            <a:r>
              <a:rPr lang="en-US" dirty="0" smtClean="0"/>
              <a:t>NCCC</a:t>
            </a:r>
            <a:endParaRPr lang="en-US" dirty="0"/>
          </a:p>
        </p:txBody>
      </p:sp>
      <p:sp>
        <p:nvSpPr>
          <p:cNvPr id="3" name="Content Placeholder 2"/>
          <p:cNvSpPr>
            <a:spLocks noGrp="1"/>
          </p:cNvSpPr>
          <p:nvPr>
            <p:ph idx="1"/>
          </p:nvPr>
        </p:nvSpPr>
        <p:spPr>
          <a:xfrm>
            <a:off x="457200" y="1157784"/>
            <a:ext cx="8229600" cy="5378091"/>
          </a:xfrm>
        </p:spPr>
        <p:txBody>
          <a:bodyPr/>
          <a:lstStyle/>
          <a:p>
            <a:r>
              <a:rPr lang="en-US" dirty="0"/>
              <a:t>Invited to present his analysis of whether social work was a profession.</a:t>
            </a:r>
          </a:p>
          <a:p>
            <a:r>
              <a:rPr lang="en-US" dirty="0"/>
              <a:t>Organizers of the conference were not prepared for the possibility that he would draw the opposite conclusion.</a:t>
            </a:r>
          </a:p>
          <a:p>
            <a:r>
              <a:rPr lang="en-US" dirty="0"/>
              <a:t>Flexner (1915) distinguished between the relative use of the term “professional” and the absolute use of the term “profession.” </a:t>
            </a:r>
          </a:p>
          <a:p>
            <a:endParaRPr lang="en-US" dirty="0"/>
          </a:p>
        </p:txBody>
      </p:sp>
    </p:spTree>
    <p:extLst>
      <p:ext uri="{BB962C8B-B14F-4D97-AF65-F5344CB8AC3E}">
        <p14:creationId xmlns:p14="http://schemas.microsoft.com/office/powerpoint/2010/main" val="14025189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Abraham Flexner at the 1915 NCCC Cont.</a:t>
            </a:r>
          </a:p>
        </p:txBody>
      </p:sp>
      <p:sp>
        <p:nvSpPr>
          <p:cNvPr id="3" name="Content Placeholder 2"/>
          <p:cNvSpPr>
            <a:spLocks noGrp="1"/>
          </p:cNvSpPr>
          <p:nvPr>
            <p:ph idx="1"/>
          </p:nvPr>
        </p:nvSpPr>
        <p:spPr>
          <a:xfrm>
            <a:off x="457200" y="1600200"/>
            <a:ext cx="8229600" cy="4954349"/>
          </a:xfrm>
        </p:spPr>
        <p:txBody>
          <a:bodyPr/>
          <a:lstStyle/>
          <a:p>
            <a:r>
              <a:rPr lang="en-US" dirty="0"/>
              <a:t>Professional vs. Profession</a:t>
            </a:r>
          </a:p>
          <a:p>
            <a:pPr lvl="1"/>
            <a:r>
              <a:rPr lang="en-US" dirty="0"/>
              <a:t>According to Flexner, the term “professional” loosely describes someone who devotes his or her time to a specific activity.</a:t>
            </a:r>
          </a:p>
          <a:p>
            <a:pPr lvl="1"/>
            <a:r>
              <a:rPr lang="en-US" dirty="0"/>
              <a:t>He considered the term “profession” to describe a limited group of activities that meet a certain predetermined set of objective criteria.</a:t>
            </a:r>
            <a:r>
              <a:rPr lang="en-US" dirty="0">
                <a:effectLst/>
              </a:rPr>
              <a:t> </a:t>
            </a:r>
          </a:p>
          <a:p>
            <a:pPr lvl="1"/>
            <a:r>
              <a:rPr lang="en-US" dirty="0"/>
              <a:t>He listed six criteria that separate a profession from all other occupations.</a:t>
            </a:r>
            <a:r>
              <a:rPr lang="en-US" dirty="0">
                <a:effectLst/>
              </a:rPr>
              <a:t> </a:t>
            </a:r>
          </a:p>
        </p:txBody>
      </p:sp>
    </p:spTree>
    <p:extLst>
      <p:ext uri="{BB962C8B-B14F-4D97-AF65-F5344CB8AC3E}">
        <p14:creationId xmlns:p14="http://schemas.microsoft.com/office/powerpoint/2010/main" val="13494874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3725"/>
            <a:ext cx="8229600" cy="789776"/>
          </a:xfrm>
        </p:spPr>
        <p:txBody>
          <a:bodyPr>
            <a:normAutofit/>
          </a:bodyPr>
          <a:lstStyle/>
          <a:p>
            <a:r>
              <a:rPr lang="en-US" sz="3600" dirty="0"/>
              <a:t>Abraham Flexner at the 1915 NCCC Cont</a:t>
            </a:r>
            <a:r>
              <a:rPr lang="en-US" sz="3600" dirty="0" smtClean="0"/>
              <a:t>.</a:t>
            </a:r>
            <a:endParaRPr lang="en-US" sz="3600" dirty="0"/>
          </a:p>
        </p:txBody>
      </p:sp>
      <p:sp>
        <p:nvSpPr>
          <p:cNvPr id="3" name="Content Placeholder 2"/>
          <p:cNvSpPr>
            <a:spLocks noGrp="1"/>
          </p:cNvSpPr>
          <p:nvPr>
            <p:ph idx="1"/>
          </p:nvPr>
        </p:nvSpPr>
        <p:spPr>
          <a:xfrm>
            <a:off x="457200" y="1213501"/>
            <a:ext cx="8229600" cy="5942978"/>
          </a:xfrm>
        </p:spPr>
        <p:txBody>
          <a:bodyPr>
            <a:normAutofit/>
          </a:bodyPr>
          <a:lstStyle/>
          <a:p>
            <a:r>
              <a:rPr lang="en-US" sz="2400" dirty="0"/>
              <a:t>The six criteria:</a:t>
            </a:r>
          </a:p>
          <a:p>
            <a:pPr lvl="1"/>
            <a:r>
              <a:rPr lang="en-US" sz="2400" dirty="0"/>
              <a:t>Professions involve activities that are essentially intellectual—the thinking process is the main instrument applied to address problems. </a:t>
            </a:r>
          </a:p>
          <a:p>
            <a:pPr lvl="1"/>
            <a:r>
              <a:rPr lang="en-US" sz="2400" dirty="0"/>
              <a:t>Professions derive their own raw material from science and learning—the thinking process uses information specifically learned for the given field instead of drawing upon knowledge and experience.</a:t>
            </a:r>
          </a:p>
          <a:p>
            <a:pPr lvl="1"/>
            <a:r>
              <a:rPr lang="en-US" sz="2400" dirty="0"/>
              <a:t>Professions apply learning in a way that is practical—the thinking process and the development of raw knowledge have a clear-cut end that is recognized and sanctioned by society.</a:t>
            </a:r>
            <a:r>
              <a:rPr lang="en-US" sz="2400" dirty="0">
                <a:effectLst/>
              </a:rPr>
              <a:t> </a:t>
            </a:r>
            <a:endParaRPr lang="en-US" sz="2400" dirty="0"/>
          </a:p>
        </p:txBody>
      </p:sp>
    </p:spTree>
    <p:extLst>
      <p:ext uri="{BB962C8B-B14F-4D97-AF65-F5344CB8AC3E}">
        <p14:creationId xmlns:p14="http://schemas.microsoft.com/office/powerpoint/2010/main" val="37517774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Abraham Flexner at the 1915 NCCC Cont</a:t>
            </a:r>
            <a:r>
              <a:rPr lang="en-US" sz="4000" dirty="0" smtClean="0"/>
              <a:t>.</a:t>
            </a:r>
            <a:endParaRPr lang="en-US" dirty="0"/>
          </a:p>
        </p:txBody>
      </p:sp>
      <p:sp>
        <p:nvSpPr>
          <p:cNvPr id="3" name="Content Placeholder 2"/>
          <p:cNvSpPr>
            <a:spLocks noGrp="1"/>
          </p:cNvSpPr>
          <p:nvPr>
            <p:ph idx="1"/>
          </p:nvPr>
        </p:nvSpPr>
        <p:spPr>
          <a:xfrm>
            <a:off x="457200" y="1199801"/>
            <a:ext cx="8229600" cy="5658199"/>
          </a:xfrm>
        </p:spPr>
        <p:txBody>
          <a:bodyPr>
            <a:normAutofit/>
          </a:bodyPr>
          <a:lstStyle/>
          <a:p>
            <a:r>
              <a:rPr lang="en-US" sz="2400" dirty="0"/>
              <a:t>The six criteria cont.-</a:t>
            </a:r>
          </a:p>
          <a:p>
            <a:pPr lvl="1"/>
            <a:r>
              <a:rPr lang="en-US" sz="2400" dirty="0"/>
              <a:t>Professions use a transmittable technique that requires education—there are specific objects a practitioner must master before gaining entry into the profession.</a:t>
            </a:r>
            <a:r>
              <a:rPr lang="en-US" sz="2400" dirty="0">
                <a:effectLst/>
              </a:rPr>
              <a:t> </a:t>
            </a:r>
          </a:p>
          <a:p>
            <a:pPr lvl="1"/>
            <a:r>
              <a:rPr lang="en-US" sz="2400" dirty="0"/>
              <a:t>Professions are self-organized—the activities of a profession are so definitive, so absorbing in interest, so richly engaging in duties and responsibilities that individuals and their families tend to organize around a strong nucleus</a:t>
            </a:r>
            <a:r>
              <a:rPr lang="en-US" sz="2400" dirty="0">
                <a:effectLst/>
              </a:rPr>
              <a:t> </a:t>
            </a:r>
          </a:p>
          <a:p>
            <a:pPr lvl="1"/>
            <a:r>
              <a:rPr lang="en-US" sz="2400" dirty="0"/>
              <a:t>Professions become increasingly altruistic in motivation—as time goes on, devotion to the common well-being of society will become more and more an accepted mark of the professional activities. </a:t>
            </a:r>
            <a:endParaRPr lang="en-US" sz="2400" dirty="0">
              <a:effectLst/>
            </a:endParaRPr>
          </a:p>
          <a:p>
            <a:pPr lvl="1"/>
            <a:endParaRPr lang="en-US" dirty="0"/>
          </a:p>
        </p:txBody>
      </p:sp>
    </p:spTree>
    <p:extLst>
      <p:ext uri="{BB962C8B-B14F-4D97-AF65-F5344CB8AC3E}">
        <p14:creationId xmlns:p14="http://schemas.microsoft.com/office/powerpoint/2010/main" val="41997561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Flexner’s </a:t>
            </a:r>
            <a:r>
              <a:rPr lang="en-US" dirty="0" smtClean="0"/>
              <a:t>Conclusions</a:t>
            </a:r>
            <a:endParaRPr lang="en-US" dirty="0"/>
          </a:p>
        </p:txBody>
      </p:sp>
      <p:sp>
        <p:nvSpPr>
          <p:cNvPr id="3" name="Content Placeholder 2"/>
          <p:cNvSpPr>
            <a:spLocks noGrp="1"/>
          </p:cNvSpPr>
          <p:nvPr>
            <p:ph idx="1"/>
          </p:nvPr>
        </p:nvSpPr>
        <p:spPr>
          <a:xfrm>
            <a:off x="457200" y="1101763"/>
            <a:ext cx="8229600" cy="5396764"/>
          </a:xfrm>
        </p:spPr>
        <p:txBody>
          <a:bodyPr>
            <a:normAutofit/>
          </a:bodyPr>
          <a:lstStyle/>
          <a:p>
            <a:r>
              <a:rPr lang="en-US" dirty="0"/>
              <a:t>When paired with his criteria, Flexner described social workers as intelligent, kindhearted, and resourceful people who perform an important mediating function.</a:t>
            </a:r>
          </a:p>
          <a:p>
            <a:r>
              <a:rPr lang="en-US" dirty="0"/>
              <a:t>In his opinion, however, social work was not a profession.</a:t>
            </a:r>
            <a:r>
              <a:rPr lang="en-US" dirty="0">
                <a:effectLst/>
              </a:rPr>
              <a:t> </a:t>
            </a:r>
            <a:endParaRPr lang="en-US" dirty="0"/>
          </a:p>
          <a:p>
            <a:r>
              <a:rPr lang="en-US" dirty="0"/>
              <a:t>This has since then created an all-out attempt to demonstrate to others that social work is a profession. </a:t>
            </a:r>
          </a:p>
        </p:txBody>
      </p:sp>
    </p:spTree>
    <p:extLst>
      <p:ext uri="{BB962C8B-B14F-4D97-AF65-F5344CB8AC3E}">
        <p14:creationId xmlns:p14="http://schemas.microsoft.com/office/powerpoint/2010/main" val="2548054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Self-Organization</a:t>
            </a:r>
            <a:endParaRPr lang="en-US" dirty="0"/>
          </a:p>
        </p:txBody>
      </p:sp>
      <p:sp>
        <p:nvSpPr>
          <p:cNvPr id="3" name="Content Placeholder 2"/>
          <p:cNvSpPr>
            <a:spLocks noGrp="1"/>
          </p:cNvSpPr>
          <p:nvPr>
            <p:ph idx="1"/>
          </p:nvPr>
        </p:nvSpPr>
        <p:spPr>
          <a:xfrm>
            <a:off x="475876" y="1045740"/>
            <a:ext cx="8229600" cy="5490135"/>
          </a:xfrm>
        </p:spPr>
        <p:txBody>
          <a:bodyPr>
            <a:normAutofit fontScale="92500"/>
          </a:bodyPr>
          <a:lstStyle/>
          <a:p>
            <a:r>
              <a:rPr lang="en-US" sz="2600" dirty="0"/>
              <a:t>One challenge for social workers is deciding which organizations should represent the profession. </a:t>
            </a:r>
          </a:p>
          <a:p>
            <a:r>
              <a:rPr lang="en-US" sz="2600" dirty="0"/>
              <a:t>Social workers established NASW in 1955 after consolidating seven different organizations (NASW, 2012).</a:t>
            </a:r>
          </a:p>
          <a:p>
            <a:pPr lvl="1"/>
            <a:r>
              <a:rPr lang="en-US" sz="2600" dirty="0"/>
              <a:t>Question remains whether it is better to be represented by one unified organization or have social workers belonging to several different ones.</a:t>
            </a:r>
          </a:p>
          <a:p>
            <a:r>
              <a:rPr lang="en-US" sz="2600" i="1" dirty="0"/>
              <a:t>Wingspread Resolution on Social Work Unification</a:t>
            </a:r>
          </a:p>
          <a:p>
            <a:pPr lvl="1"/>
            <a:r>
              <a:rPr lang="en-US" sz="2600" dirty="0"/>
              <a:t>In </a:t>
            </a:r>
            <a:r>
              <a:rPr lang="en-US" sz="2600" dirty="0" smtClean="0"/>
              <a:t>2007, </a:t>
            </a:r>
            <a:r>
              <a:rPr lang="en-US" sz="2600" dirty="0"/>
              <a:t>leaders of many major social work organizations met and pledged to form one professional social work organization by 2012 (NASW, 2007).</a:t>
            </a:r>
          </a:p>
          <a:p>
            <a:r>
              <a:rPr lang="en-US" sz="2600" dirty="0">
                <a:effectLst/>
              </a:rPr>
              <a:t>Others feel specialized organizations may better serve </a:t>
            </a:r>
            <a:r>
              <a:rPr lang="en-US" sz="2600" dirty="0" smtClean="0">
                <a:effectLst/>
              </a:rPr>
              <a:t>certain purposes</a:t>
            </a:r>
            <a:r>
              <a:rPr lang="en-US" sz="2600" dirty="0">
                <a:effectLst/>
              </a:rPr>
              <a:t>.  </a:t>
            </a:r>
          </a:p>
          <a:p>
            <a:pPr lvl="1"/>
            <a:endParaRPr lang="en-US" dirty="0"/>
          </a:p>
        </p:txBody>
      </p:sp>
    </p:spTree>
    <p:extLst>
      <p:ext uri="{BB962C8B-B14F-4D97-AF65-F5344CB8AC3E}">
        <p14:creationId xmlns:p14="http://schemas.microsoft.com/office/powerpoint/2010/main" val="4686549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Knowledge Base for </a:t>
            </a:r>
            <a:r>
              <a:rPr lang="en-US" dirty="0" smtClean="0"/>
              <a:t>Practice</a:t>
            </a:r>
            <a:endParaRPr lang="en-US" dirty="0"/>
          </a:p>
        </p:txBody>
      </p:sp>
      <p:sp>
        <p:nvSpPr>
          <p:cNvPr id="3" name="Content Placeholder 2"/>
          <p:cNvSpPr>
            <a:spLocks noGrp="1"/>
          </p:cNvSpPr>
          <p:nvPr>
            <p:ph idx="1"/>
          </p:nvPr>
        </p:nvSpPr>
        <p:spPr>
          <a:xfrm>
            <a:off x="457200" y="1234583"/>
            <a:ext cx="8229600" cy="5080423"/>
          </a:xfrm>
        </p:spPr>
        <p:txBody>
          <a:bodyPr>
            <a:normAutofit fontScale="92500" lnSpcReduction="10000"/>
          </a:bodyPr>
          <a:lstStyle/>
          <a:p>
            <a:r>
              <a:rPr lang="en-US" dirty="0"/>
              <a:t>After the 1915 convention, social work became infatuated with psychiatry and Freudian psychology, which offered two advantages for achieving professional status.</a:t>
            </a:r>
          </a:p>
          <a:p>
            <a:pPr lvl="1"/>
            <a:r>
              <a:rPr lang="en-US" dirty="0"/>
              <a:t>First, adopting psychiatry and Freudian psychology allowed social work to claim adherence to a specific knowledge base which satisfied the gap pointed out by Flexner. </a:t>
            </a:r>
          </a:p>
          <a:p>
            <a:pPr lvl="1"/>
            <a:r>
              <a:rPr lang="en-US" dirty="0"/>
              <a:t>Eventually psychiatric social work became a distinct field of practice, and Freudian psychology became a primary theoretical lens in most other areas of social work practice. </a:t>
            </a:r>
          </a:p>
          <a:p>
            <a:endParaRPr lang="en-US" dirty="0">
              <a:effectLst/>
            </a:endParaRPr>
          </a:p>
          <a:p>
            <a:endParaRPr lang="en-US" dirty="0"/>
          </a:p>
        </p:txBody>
      </p:sp>
    </p:spTree>
    <p:extLst>
      <p:ext uri="{BB962C8B-B14F-4D97-AF65-F5344CB8AC3E}">
        <p14:creationId xmlns:p14="http://schemas.microsoft.com/office/powerpoint/2010/main" val="34130258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a:t>Knowledge Base for Practice</a:t>
            </a:r>
          </a:p>
        </p:txBody>
      </p:sp>
      <p:sp>
        <p:nvSpPr>
          <p:cNvPr id="3" name="Content Placeholder 2"/>
          <p:cNvSpPr>
            <a:spLocks noGrp="1"/>
          </p:cNvSpPr>
          <p:nvPr>
            <p:ph idx="1"/>
          </p:nvPr>
        </p:nvSpPr>
        <p:spPr/>
        <p:txBody>
          <a:bodyPr/>
          <a:lstStyle/>
          <a:p>
            <a:pPr lvl="1"/>
            <a:r>
              <a:rPr lang="en-US" dirty="0"/>
              <a:t>Secondly, psychiatry and Freudian psychology offered social work the opportunity to associate its practice methods with the medical model of practice.</a:t>
            </a:r>
          </a:p>
          <a:p>
            <a:pPr lvl="2"/>
            <a:r>
              <a:rPr lang="en-US" dirty="0"/>
              <a:t>This elevated the status of social workers as different from ordinary concerned volunteers to that of trained experts </a:t>
            </a:r>
            <a:r>
              <a:rPr lang="en-US" dirty="0" smtClean="0"/>
              <a:t>who provided </a:t>
            </a:r>
            <a:r>
              <a:rPr lang="en-US" dirty="0"/>
              <a:t>treatment.</a:t>
            </a:r>
          </a:p>
          <a:p>
            <a:pPr lvl="2"/>
            <a:endParaRPr lang="en-US" dirty="0"/>
          </a:p>
        </p:txBody>
      </p:sp>
    </p:spTree>
    <p:extLst>
      <p:ext uri="{BB962C8B-B14F-4D97-AF65-F5344CB8AC3E}">
        <p14:creationId xmlns:p14="http://schemas.microsoft.com/office/powerpoint/2010/main" val="5324545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368"/>
            <a:ext cx="8229600" cy="1143000"/>
          </a:xfrm>
        </p:spPr>
        <p:txBody>
          <a:bodyPr>
            <a:normAutofit/>
          </a:bodyPr>
          <a:lstStyle/>
          <a:p>
            <a:r>
              <a:rPr lang="en-US" dirty="0"/>
              <a:t>Inherent Challenges and </a:t>
            </a:r>
            <a:r>
              <a:rPr lang="en-US" dirty="0" smtClean="0"/>
              <a:t>Tensions</a:t>
            </a:r>
            <a:endParaRPr lang="en-US" dirty="0"/>
          </a:p>
        </p:txBody>
      </p:sp>
      <p:sp>
        <p:nvSpPr>
          <p:cNvPr id="3" name="Content Placeholder 2"/>
          <p:cNvSpPr>
            <a:spLocks noGrp="1"/>
          </p:cNvSpPr>
          <p:nvPr>
            <p:ph idx="1"/>
          </p:nvPr>
        </p:nvSpPr>
        <p:spPr>
          <a:xfrm>
            <a:off x="457200" y="1064414"/>
            <a:ext cx="8229600" cy="5546156"/>
          </a:xfrm>
        </p:spPr>
        <p:txBody>
          <a:bodyPr>
            <a:normAutofit lnSpcReduction="10000"/>
          </a:bodyPr>
          <a:lstStyle/>
          <a:p>
            <a:r>
              <a:rPr lang="en-US" dirty="0"/>
              <a:t>The adoption of psychiatry and Freudian psychology helped legitimize social work as a profession but it also created other challenges. </a:t>
            </a:r>
          </a:p>
          <a:p>
            <a:pPr lvl="1"/>
            <a:r>
              <a:rPr lang="en-US" dirty="0"/>
              <a:t>The profession still does not have its own specialized body of knowledge. </a:t>
            </a:r>
          </a:p>
          <a:p>
            <a:pPr lvl="1"/>
            <a:r>
              <a:rPr lang="en-US" dirty="0"/>
              <a:t>The profession also wrestles with the relationship between direct and indirect practice. </a:t>
            </a:r>
          </a:p>
          <a:p>
            <a:pPr lvl="1"/>
            <a:r>
              <a:rPr lang="en-US" dirty="0"/>
              <a:t>The variety of circumstances faced in social work practice requires knowledge from multiple fields infused by the values and priorities of the profession. </a:t>
            </a:r>
          </a:p>
        </p:txBody>
      </p:sp>
    </p:spTree>
    <p:extLst>
      <p:ext uri="{BB962C8B-B14F-4D97-AF65-F5344CB8AC3E}">
        <p14:creationId xmlns:p14="http://schemas.microsoft.com/office/powerpoint/2010/main" val="24889377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Inherent Challenges and Tensions Cont</a:t>
            </a:r>
            <a:r>
              <a:rPr lang="en-US" sz="3600" dirty="0" smtClean="0"/>
              <a:t>.</a:t>
            </a:r>
            <a:endParaRPr lang="en-US" sz="3600" dirty="0"/>
          </a:p>
        </p:txBody>
      </p:sp>
      <p:sp>
        <p:nvSpPr>
          <p:cNvPr id="3" name="Content Placeholder 2"/>
          <p:cNvSpPr>
            <a:spLocks noGrp="1"/>
          </p:cNvSpPr>
          <p:nvPr>
            <p:ph idx="1"/>
          </p:nvPr>
        </p:nvSpPr>
        <p:spPr>
          <a:xfrm>
            <a:off x="457200" y="1083088"/>
            <a:ext cx="8229600" cy="5043075"/>
          </a:xfrm>
        </p:spPr>
        <p:txBody>
          <a:bodyPr/>
          <a:lstStyle/>
          <a:p>
            <a:r>
              <a:rPr lang="en-US" dirty="0"/>
              <a:t>Many different influential theories in social work practice are derived from multiple different disciplines. </a:t>
            </a:r>
          </a:p>
          <a:p>
            <a:r>
              <a:rPr lang="en-US" dirty="0"/>
              <a:t>The lack of knowledge that is unique </a:t>
            </a:r>
            <a:r>
              <a:rPr lang="en-US" dirty="0" smtClean="0"/>
              <a:t>to social </a:t>
            </a:r>
            <a:r>
              <a:rPr lang="en-US" dirty="0"/>
              <a:t>work practice is not due to a lack of effort.</a:t>
            </a:r>
          </a:p>
          <a:p>
            <a:pPr lvl="1"/>
            <a:r>
              <a:rPr lang="en-US" dirty="0"/>
              <a:t>Some theorists have become preoccupied with developing discipline-specific knowledge. </a:t>
            </a:r>
          </a:p>
          <a:p>
            <a:pPr lvl="1"/>
            <a:r>
              <a:rPr lang="en-US" dirty="0"/>
              <a:t>This preoccupation with </a:t>
            </a:r>
            <a:r>
              <a:rPr lang="en-US" dirty="0" smtClean="0"/>
              <a:t>discipline-specific </a:t>
            </a:r>
            <a:r>
              <a:rPr lang="en-US" dirty="0"/>
              <a:t>knowledge can take away attention from social worker’s purpose. </a:t>
            </a:r>
          </a:p>
        </p:txBody>
      </p:sp>
    </p:spTree>
    <p:extLst>
      <p:ext uri="{BB962C8B-B14F-4D97-AF65-F5344CB8AC3E}">
        <p14:creationId xmlns:p14="http://schemas.microsoft.com/office/powerpoint/2010/main" val="3318921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History of the Profession </a:t>
            </a:r>
          </a:p>
        </p:txBody>
      </p:sp>
      <p:sp>
        <p:nvSpPr>
          <p:cNvPr id="3" name="Content Placeholder 2"/>
          <p:cNvSpPr>
            <a:spLocks noGrp="1"/>
          </p:cNvSpPr>
          <p:nvPr>
            <p:ph idx="1"/>
          </p:nvPr>
        </p:nvSpPr>
        <p:spPr>
          <a:xfrm>
            <a:off x="457200" y="1328852"/>
            <a:ext cx="8229600" cy="5155119"/>
          </a:xfrm>
        </p:spPr>
        <p:txBody>
          <a:bodyPr/>
          <a:lstStyle/>
          <a:p>
            <a:r>
              <a:rPr lang="en-US" dirty="0"/>
              <a:t>The emergence of social work and the history of social welfare are connected. </a:t>
            </a:r>
          </a:p>
          <a:p>
            <a:r>
              <a:rPr lang="en-US" dirty="0"/>
              <a:t>Social work history is full of characteristic challenges and tensions. </a:t>
            </a:r>
          </a:p>
          <a:p>
            <a:pPr lvl="1"/>
            <a:r>
              <a:rPr lang="en-US" dirty="0"/>
              <a:t>These remain and presently influence social work practice and will probably influence practice in the future. </a:t>
            </a:r>
          </a:p>
          <a:p>
            <a:endParaRPr lang="en-US" dirty="0"/>
          </a:p>
        </p:txBody>
      </p:sp>
    </p:spTree>
    <p:extLst>
      <p:ext uri="{BB962C8B-B14F-4D97-AF65-F5344CB8AC3E}">
        <p14:creationId xmlns:p14="http://schemas.microsoft.com/office/powerpoint/2010/main" val="29203826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Inherent Challenges and Tensions Cont</a:t>
            </a:r>
            <a:r>
              <a:rPr lang="en-US" sz="3600" dirty="0" smtClean="0"/>
              <a:t>.</a:t>
            </a:r>
            <a:endParaRPr lang="en-US" sz="3600" dirty="0"/>
          </a:p>
        </p:txBody>
      </p:sp>
      <p:sp>
        <p:nvSpPr>
          <p:cNvPr id="3" name="Content Placeholder 2"/>
          <p:cNvSpPr>
            <a:spLocks noGrp="1"/>
          </p:cNvSpPr>
          <p:nvPr>
            <p:ph idx="1"/>
          </p:nvPr>
        </p:nvSpPr>
        <p:spPr>
          <a:xfrm>
            <a:off x="457200" y="1249644"/>
            <a:ext cx="8229600" cy="5005727"/>
          </a:xfrm>
        </p:spPr>
        <p:txBody>
          <a:bodyPr/>
          <a:lstStyle/>
          <a:p>
            <a:r>
              <a:rPr lang="en-US" dirty="0"/>
              <a:t>The profession of social work is undeniably secure:</a:t>
            </a:r>
          </a:p>
          <a:p>
            <a:pPr lvl="1"/>
            <a:r>
              <a:rPr lang="en-US" dirty="0"/>
              <a:t>A unified code of ethics</a:t>
            </a:r>
          </a:p>
          <a:p>
            <a:pPr lvl="1"/>
            <a:r>
              <a:rPr lang="en-US" dirty="0"/>
              <a:t>Established licensure and credentials</a:t>
            </a:r>
          </a:p>
          <a:p>
            <a:pPr lvl="1"/>
            <a:r>
              <a:rPr lang="en-US" dirty="0"/>
              <a:t>Agreed upon curricula for social work education</a:t>
            </a:r>
            <a:r>
              <a:rPr lang="en-US" dirty="0">
                <a:effectLst/>
              </a:rPr>
              <a:t> </a:t>
            </a:r>
          </a:p>
          <a:p>
            <a:pPr lvl="1"/>
            <a:r>
              <a:rPr lang="en-US" dirty="0"/>
              <a:t>A job outlook which is more optimistic than that of all other human services professions</a:t>
            </a:r>
          </a:p>
          <a:p>
            <a:pPr lvl="1"/>
            <a:r>
              <a:rPr lang="en-US" dirty="0"/>
              <a:t>Main providers of social welfare and mental health services in the US and growing in other fields</a:t>
            </a:r>
          </a:p>
        </p:txBody>
      </p:sp>
    </p:spTree>
    <p:extLst>
      <p:ext uri="{BB962C8B-B14F-4D97-AF65-F5344CB8AC3E}">
        <p14:creationId xmlns:p14="http://schemas.microsoft.com/office/powerpoint/2010/main" val="12101599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Inherent Challenges and Tensions Cont</a:t>
            </a:r>
            <a:r>
              <a:rPr lang="en-US" sz="3600" dirty="0" smtClean="0"/>
              <a:t>.</a:t>
            </a:r>
            <a:endParaRPr lang="en-US" sz="3600" dirty="0"/>
          </a:p>
        </p:txBody>
      </p:sp>
      <p:sp>
        <p:nvSpPr>
          <p:cNvPr id="3" name="Content Placeholder 2"/>
          <p:cNvSpPr>
            <a:spLocks noGrp="1"/>
          </p:cNvSpPr>
          <p:nvPr>
            <p:ph idx="1"/>
          </p:nvPr>
        </p:nvSpPr>
        <p:spPr>
          <a:xfrm>
            <a:off x="457200" y="1333365"/>
            <a:ext cx="8229600" cy="5751569"/>
          </a:xfrm>
        </p:spPr>
        <p:txBody>
          <a:bodyPr>
            <a:normAutofit/>
          </a:bodyPr>
          <a:lstStyle/>
          <a:p>
            <a:r>
              <a:rPr lang="en-US" sz="2400" dirty="0"/>
              <a:t>The other tension created from adopting psychiatry and Freudian psychology is the relationship between direct (micro) and indirect (macro) practice. </a:t>
            </a:r>
          </a:p>
          <a:p>
            <a:r>
              <a:rPr lang="en-US" sz="2400" dirty="0"/>
              <a:t>Educators and practitioners often emphasize one area of practice over another.</a:t>
            </a:r>
          </a:p>
          <a:p>
            <a:pPr lvl="1"/>
            <a:r>
              <a:rPr lang="en-US" sz="2400" dirty="0"/>
              <a:t>In most MSW programs, the curriculum requires students to choose a concentration or specialization in their 2</a:t>
            </a:r>
            <a:r>
              <a:rPr lang="en-US" sz="2400" baseline="30000" dirty="0"/>
              <a:t>nd</a:t>
            </a:r>
            <a:r>
              <a:rPr lang="en-US" sz="2400" dirty="0"/>
              <a:t> year of the program. As part of choosing, students have to decide whether to focus more on direct or indirect practice while appreciating both as relevant to competent practice. </a:t>
            </a:r>
          </a:p>
        </p:txBody>
      </p:sp>
    </p:spTree>
    <p:extLst>
      <p:ext uri="{BB962C8B-B14F-4D97-AF65-F5344CB8AC3E}">
        <p14:creationId xmlns:p14="http://schemas.microsoft.com/office/powerpoint/2010/main" val="15286924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Current Trends in the </a:t>
            </a:r>
            <a:r>
              <a:rPr lang="en-US" dirty="0" smtClean="0"/>
              <a:t>Profession</a:t>
            </a:r>
            <a:endParaRPr lang="en-US" dirty="0"/>
          </a:p>
        </p:txBody>
      </p:sp>
      <p:sp>
        <p:nvSpPr>
          <p:cNvPr id="3" name="Content Placeholder 2"/>
          <p:cNvSpPr>
            <a:spLocks noGrp="1"/>
          </p:cNvSpPr>
          <p:nvPr>
            <p:ph idx="1"/>
          </p:nvPr>
        </p:nvSpPr>
        <p:spPr>
          <a:xfrm>
            <a:off x="457200" y="1120436"/>
            <a:ext cx="8229600" cy="5378091"/>
          </a:xfrm>
        </p:spPr>
        <p:txBody>
          <a:bodyPr>
            <a:normAutofit lnSpcReduction="10000"/>
          </a:bodyPr>
          <a:lstStyle/>
          <a:p>
            <a:r>
              <a:rPr lang="en-US" dirty="0" smtClean="0"/>
              <a:t>Globalization—Decisions </a:t>
            </a:r>
            <a:r>
              <a:rPr lang="en-US" dirty="0"/>
              <a:t>of one community about the environment, the economy, and the culture affect everyone (</a:t>
            </a:r>
            <a:r>
              <a:rPr lang="en-US" dirty="0" err="1"/>
              <a:t>Midgley</a:t>
            </a:r>
            <a:r>
              <a:rPr lang="en-US" dirty="0"/>
              <a:t>, 1997).</a:t>
            </a:r>
            <a:r>
              <a:rPr lang="en-US" dirty="0">
                <a:effectLst/>
              </a:rPr>
              <a:t> </a:t>
            </a:r>
            <a:endParaRPr lang="en-US" dirty="0"/>
          </a:p>
          <a:p>
            <a:pPr lvl="1"/>
            <a:r>
              <a:rPr lang="en-US" dirty="0"/>
              <a:t>The ability to exchange information with social workers from different countries also makes it possible to learn from each other and improve practice outcomes.</a:t>
            </a:r>
            <a:r>
              <a:rPr lang="en-US" dirty="0">
                <a:effectLst/>
              </a:rPr>
              <a:t> </a:t>
            </a:r>
            <a:endParaRPr lang="en-US" dirty="0"/>
          </a:p>
          <a:p>
            <a:pPr lvl="1"/>
            <a:r>
              <a:rPr lang="en-US" dirty="0"/>
              <a:t>Also brings about challenges.</a:t>
            </a:r>
          </a:p>
          <a:p>
            <a:pPr lvl="2"/>
            <a:r>
              <a:rPr lang="en-US" dirty="0"/>
              <a:t>Different countries have diverse views and approaches to understanding and addressing social issues. </a:t>
            </a:r>
          </a:p>
          <a:p>
            <a:pPr lvl="2"/>
            <a:r>
              <a:rPr lang="en-US" dirty="0"/>
              <a:t>They may also have different conceptions of the role of social workers.</a:t>
            </a:r>
            <a:r>
              <a:rPr lang="en-US" dirty="0">
                <a:effectLst/>
              </a:rPr>
              <a:t> </a:t>
            </a:r>
            <a:endParaRPr lang="en-US" dirty="0"/>
          </a:p>
        </p:txBody>
      </p:sp>
    </p:spTree>
    <p:extLst>
      <p:ext uri="{BB962C8B-B14F-4D97-AF65-F5344CB8AC3E}">
        <p14:creationId xmlns:p14="http://schemas.microsoft.com/office/powerpoint/2010/main" val="37608130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Evidence-Based </a:t>
            </a:r>
            <a:r>
              <a:rPr lang="en-US" dirty="0" smtClean="0"/>
              <a:t>Practice</a:t>
            </a:r>
            <a:endParaRPr lang="en-US" dirty="0"/>
          </a:p>
        </p:txBody>
      </p:sp>
      <p:sp>
        <p:nvSpPr>
          <p:cNvPr id="3" name="Content Placeholder 2"/>
          <p:cNvSpPr>
            <a:spLocks noGrp="1"/>
          </p:cNvSpPr>
          <p:nvPr>
            <p:ph idx="1"/>
          </p:nvPr>
        </p:nvSpPr>
        <p:spPr>
          <a:xfrm>
            <a:off x="457200" y="1008392"/>
            <a:ext cx="8229600" cy="5396765"/>
          </a:xfrm>
        </p:spPr>
        <p:txBody>
          <a:bodyPr/>
          <a:lstStyle/>
          <a:p>
            <a:r>
              <a:rPr lang="en-US" dirty="0"/>
              <a:t>The need to demonstrate service effectiveness is greater than at any other time in our profession. </a:t>
            </a:r>
          </a:p>
          <a:p>
            <a:pPr lvl="1"/>
            <a:r>
              <a:rPr lang="en-US" dirty="0"/>
              <a:t>The public expects the expenditure of financial resources to produce tangible benefits.</a:t>
            </a:r>
            <a:r>
              <a:rPr lang="en-US" dirty="0">
                <a:effectLst/>
              </a:rPr>
              <a:t> </a:t>
            </a:r>
          </a:p>
          <a:p>
            <a:pPr lvl="1"/>
            <a:r>
              <a:rPr lang="en-US" dirty="0"/>
              <a:t>Programs have to </a:t>
            </a:r>
            <a:r>
              <a:rPr lang="en-US" i="1" dirty="0"/>
              <a:t>prove </a:t>
            </a:r>
            <a:r>
              <a:rPr lang="en-US" dirty="0"/>
              <a:t>that funds will result in measured outcomes, gathered from empirical research. </a:t>
            </a:r>
          </a:p>
          <a:p>
            <a:pPr lvl="1"/>
            <a:r>
              <a:rPr lang="en-US" dirty="0"/>
              <a:t>The profession has maintained an uneasy relationship between empirical research and social work practice. </a:t>
            </a:r>
          </a:p>
        </p:txBody>
      </p:sp>
    </p:spTree>
    <p:extLst>
      <p:ext uri="{BB962C8B-B14F-4D97-AF65-F5344CB8AC3E}">
        <p14:creationId xmlns:p14="http://schemas.microsoft.com/office/powerpoint/2010/main" val="36664958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Evidence-Based Practice Cont</a:t>
            </a:r>
            <a:r>
              <a:rPr lang="en-US" dirty="0" smtClean="0"/>
              <a:t>.</a:t>
            </a:r>
            <a:endParaRPr lang="en-US" dirty="0"/>
          </a:p>
        </p:txBody>
      </p:sp>
      <p:sp>
        <p:nvSpPr>
          <p:cNvPr id="3" name="Content Placeholder 2"/>
          <p:cNvSpPr>
            <a:spLocks noGrp="1"/>
          </p:cNvSpPr>
          <p:nvPr>
            <p:ph idx="1"/>
          </p:nvPr>
        </p:nvSpPr>
        <p:spPr>
          <a:xfrm>
            <a:off x="457200" y="1960762"/>
            <a:ext cx="8229600" cy="4425721"/>
          </a:xfrm>
        </p:spPr>
        <p:txBody>
          <a:bodyPr/>
          <a:lstStyle/>
          <a:p>
            <a:r>
              <a:rPr lang="en-US" dirty="0"/>
              <a:t>Evidence-Based Practice creates a step towards bridging the gap between researchers and practitioners. </a:t>
            </a:r>
          </a:p>
          <a:p>
            <a:pPr lvl="1"/>
            <a:r>
              <a:rPr lang="en-US" dirty="0"/>
              <a:t>Social workers combine practice expertise with the best scientific evidence available to make their practice decisions. </a:t>
            </a:r>
          </a:p>
          <a:p>
            <a:endParaRPr lang="en-US" dirty="0"/>
          </a:p>
        </p:txBody>
      </p:sp>
    </p:spTree>
    <p:extLst>
      <p:ext uri="{BB962C8B-B14F-4D97-AF65-F5344CB8AC3E}">
        <p14:creationId xmlns:p14="http://schemas.microsoft.com/office/powerpoint/2010/main" val="16600556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Evidence-Based Practice Cont</a:t>
            </a:r>
            <a:r>
              <a:rPr lang="en-US" dirty="0" smtClean="0"/>
              <a:t>.</a:t>
            </a:r>
            <a:endParaRPr lang="en-US" dirty="0"/>
          </a:p>
        </p:txBody>
      </p:sp>
      <p:sp>
        <p:nvSpPr>
          <p:cNvPr id="3" name="Content Placeholder 2"/>
          <p:cNvSpPr>
            <a:spLocks noGrp="1"/>
          </p:cNvSpPr>
          <p:nvPr>
            <p:ph idx="1"/>
          </p:nvPr>
        </p:nvSpPr>
        <p:spPr>
          <a:xfrm>
            <a:off x="457200" y="1101762"/>
            <a:ext cx="8229600" cy="5024401"/>
          </a:xfrm>
        </p:spPr>
        <p:txBody>
          <a:bodyPr/>
          <a:lstStyle/>
          <a:p>
            <a:r>
              <a:rPr lang="en-US" dirty="0"/>
              <a:t>Barker (2003) defines EBP in social work as:</a:t>
            </a:r>
          </a:p>
          <a:p>
            <a:pPr lvl="1"/>
            <a:r>
              <a:rPr lang="en-US" dirty="0"/>
              <a:t>A type of intervention in which the professional social worker uses research as </a:t>
            </a:r>
            <a:r>
              <a:rPr lang="en-US" dirty="0" smtClean="0"/>
              <a:t>a</a:t>
            </a:r>
            <a:r>
              <a:rPr lang="en-US" dirty="0"/>
              <a:t>	practice and problem-solving tool; collects data systematically to monitor the </a:t>
            </a:r>
            <a:r>
              <a:rPr lang="en-US" dirty="0" smtClean="0"/>
              <a:t>intervention</a:t>
            </a:r>
            <a:r>
              <a:rPr lang="en-US" dirty="0"/>
              <a:t>; specifies problems, techniques, and outcomes in measurable terms; </a:t>
            </a:r>
            <a:r>
              <a:rPr lang="en-US" dirty="0" smtClean="0"/>
              <a:t>and </a:t>
            </a:r>
            <a:r>
              <a:rPr lang="en-US" dirty="0"/>
              <a:t>systematically evaluates the effectiveness of the intervention used (p. 141).</a:t>
            </a:r>
          </a:p>
          <a:p>
            <a:endParaRPr lang="en-US" dirty="0"/>
          </a:p>
        </p:txBody>
      </p:sp>
    </p:spTree>
    <p:extLst>
      <p:ext uri="{BB962C8B-B14F-4D97-AF65-F5344CB8AC3E}">
        <p14:creationId xmlns:p14="http://schemas.microsoft.com/office/powerpoint/2010/main" val="34654055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Evidence-Based Practice Cont</a:t>
            </a:r>
            <a:r>
              <a:rPr lang="en-US" dirty="0" smtClean="0"/>
              <a:t>.</a:t>
            </a:r>
            <a:endParaRPr lang="en-US" dirty="0"/>
          </a:p>
        </p:txBody>
      </p:sp>
      <p:sp>
        <p:nvSpPr>
          <p:cNvPr id="3" name="Content Placeholder 2"/>
          <p:cNvSpPr>
            <a:spLocks noGrp="1"/>
          </p:cNvSpPr>
          <p:nvPr>
            <p:ph idx="1"/>
          </p:nvPr>
        </p:nvSpPr>
        <p:spPr>
          <a:xfrm>
            <a:off x="457200" y="1101762"/>
            <a:ext cx="8229600" cy="5396765"/>
          </a:xfrm>
        </p:spPr>
        <p:txBody>
          <a:bodyPr>
            <a:normAutofit/>
          </a:bodyPr>
          <a:lstStyle/>
          <a:p>
            <a:r>
              <a:rPr lang="en-US" sz="2600" dirty="0"/>
              <a:t>EBP originates in the field of medicine (</a:t>
            </a:r>
            <a:r>
              <a:rPr lang="en-US" sz="2600" dirty="0" err="1"/>
              <a:t>Sackett</a:t>
            </a:r>
            <a:r>
              <a:rPr lang="en-US" sz="2600" dirty="0"/>
              <a:t>, Richardson, Rosenberg, &amp; Haynes, 2000).</a:t>
            </a:r>
            <a:r>
              <a:rPr lang="en-US" sz="2600" dirty="0">
                <a:effectLst/>
              </a:rPr>
              <a:t> </a:t>
            </a:r>
          </a:p>
          <a:p>
            <a:pPr lvl="1"/>
            <a:r>
              <a:rPr lang="en-US" sz="2600" dirty="0"/>
              <a:t>Physicians use the steps in the EBP process in making treatment planning decisions with patients. </a:t>
            </a:r>
          </a:p>
          <a:p>
            <a:r>
              <a:rPr lang="en-US" sz="2600" dirty="0"/>
              <a:t>EBP is used by social workers as they assess the needs of individual clients, develop predetermined measurable outcomes, and can use interventions supported by empirical research. </a:t>
            </a:r>
          </a:p>
          <a:p>
            <a:pPr lvl="1"/>
            <a:r>
              <a:rPr lang="en-US" sz="2600" dirty="0"/>
              <a:t>However, when working with groups, communities and organizations, this does not always follow such a linear method. Methods can evolve in the midst of practice.</a:t>
            </a:r>
          </a:p>
          <a:p>
            <a:pPr lvl="1"/>
            <a:endParaRPr lang="en-US" dirty="0"/>
          </a:p>
        </p:txBody>
      </p:sp>
    </p:spTree>
    <p:extLst>
      <p:ext uri="{BB962C8B-B14F-4D97-AF65-F5344CB8AC3E}">
        <p14:creationId xmlns:p14="http://schemas.microsoft.com/office/powerpoint/2010/main" val="18091921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Evidence-Based Practice Cont</a:t>
            </a:r>
            <a:r>
              <a:rPr lang="en-US" dirty="0" smtClean="0"/>
              <a:t>.</a:t>
            </a:r>
            <a:endParaRPr lang="en-US" dirty="0"/>
          </a:p>
        </p:txBody>
      </p:sp>
      <p:sp>
        <p:nvSpPr>
          <p:cNvPr id="3" name="Content Placeholder 2"/>
          <p:cNvSpPr>
            <a:spLocks noGrp="1"/>
          </p:cNvSpPr>
          <p:nvPr>
            <p:ph idx="1"/>
          </p:nvPr>
        </p:nvSpPr>
        <p:spPr>
          <a:xfrm>
            <a:off x="457200" y="1157784"/>
            <a:ext cx="8229600" cy="4968379"/>
          </a:xfrm>
        </p:spPr>
        <p:txBody>
          <a:bodyPr>
            <a:normAutofit fontScale="92500" lnSpcReduction="10000"/>
          </a:bodyPr>
          <a:lstStyle/>
          <a:p>
            <a:r>
              <a:rPr lang="en-US" dirty="0"/>
              <a:t>Rubin (2008) points out that the degree to which an intervention in social work is considered “evidence-based” depends on the quality and number of empirical studies demonstrating its effects. </a:t>
            </a:r>
          </a:p>
          <a:p>
            <a:r>
              <a:rPr lang="en-US" dirty="0"/>
              <a:t>The issues confronting individuals, groups, families, and communities are so diverse that it is nearly impossible for social work research to develop rigorous studies with enough internal and external validity to guide all necessary practice decisions. </a:t>
            </a:r>
          </a:p>
        </p:txBody>
      </p:sp>
    </p:spTree>
    <p:extLst>
      <p:ext uri="{BB962C8B-B14F-4D97-AF65-F5344CB8AC3E}">
        <p14:creationId xmlns:p14="http://schemas.microsoft.com/office/powerpoint/2010/main" val="39133343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Role of Licensure</a:t>
            </a:r>
            <a:br>
              <a:rPr lang="en-US" dirty="0"/>
            </a:br>
            <a:endParaRPr lang="en-US" dirty="0"/>
          </a:p>
        </p:txBody>
      </p:sp>
      <p:sp>
        <p:nvSpPr>
          <p:cNvPr id="3" name="Content Placeholder 2"/>
          <p:cNvSpPr>
            <a:spLocks noGrp="1"/>
          </p:cNvSpPr>
          <p:nvPr>
            <p:ph idx="1"/>
          </p:nvPr>
        </p:nvSpPr>
        <p:spPr>
          <a:xfrm>
            <a:off x="457200" y="915022"/>
            <a:ext cx="8229600" cy="5770244"/>
          </a:xfrm>
        </p:spPr>
        <p:txBody>
          <a:bodyPr>
            <a:normAutofit fontScale="92500" lnSpcReduction="20000"/>
          </a:bodyPr>
          <a:lstStyle/>
          <a:p>
            <a:r>
              <a:rPr lang="en-US" dirty="0"/>
              <a:t>States began licensing social workers in the late 1960s and early 1970s.</a:t>
            </a:r>
          </a:p>
          <a:p>
            <a:pPr lvl="1"/>
            <a:r>
              <a:rPr lang="en-US" dirty="0"/>
              <a:t> Represented an important milestone as it implied recognition of social workers as professionals (</a:t>
            </a:r>
            <a:r>
              <a:rPr lang="en-US" dirty="0" err="1"/>
              <a:t>Hardcastle</a:t>
            </a:r>
            <a:r>
              <a:rPr lang="en-US" dirty="0"/>
              <a:t>, 1977). </a:t>
            </a:r>
          </a:p>
          <a:p>
            <a:r>
              <a:rPr lang="en-US" dirty="0"/>
              <a:t>Licensure protects the public by holding social workers accountable in the delivery of services based on agreed upon standards. </a:t>
            </a:r>
          </a:p>
          <a:p>
            <a:pPr lvl="1"/>
            <a:r>
              <a:rPr lang="en-US" dirty="0"/>
              <a:t>If boards determine social workers were practicing unethically, they have the power to suspend or revoke licensure.</a:t>
            </a:r>
          </a:p>
          <a:p>
            <a:r>
              <a:rPr lang="en-US" dirty="0"/>
              <a:t>Licensure appears to be geared more towards direct or clinical practice. This creates challenges when examining social worker’s goals. </a:t>
            </a:r>
          </a:p>
        </p:txBody>
      </p:sp>
    </p:spTree>
    <p:extLst>
      <p:ext uri="{BB962C8B-B14F-4D97-AF65-F5344CB8AC3E}">
        <p14:creationId xmlns:p14="http://schemas.microsoft.com/office/powerpoint/2010/main" val="11461002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3786"/>
            <a:ext cx="8229600" cy="1143000"/>
          </a:xfrm>
        </p:spPr>
        <p:txBody>
          <a:bodyPr>
            <a:normAutofit/>
          </a:bodyPr>
          <a:lstStyle/>
          <a:p>
            <a:r>
              <a:rPr lang="en-US" dirty="0"/>
              <a:t>Non-Profit &amp; Faith-Based </a:t>
            </a:r>
            <a:r>
              <a:rPr lang="en-US" dirty="0" smtClean="0"/>
              <a:t>Organizations</a:t>
            </a:r>
            <a:endParaRPr lang="en-US" dirty="0"/>
          </a:p>
        </p:txBody>
      </p:sp>
      <p:sp>
        <p:nvSpPr>
          <p:cNvPr id="3" name="Content Placeholder 2"/>
          <p:cNvSpPr>
            <a:spLocks noGrp="1"/>
          </p:cNvSpPr>
          <p:nvPr>
            <p:ph idx="1"/>
          </p:nvPr>
        </p:nvSpPr>
        <p:spPr>
          <a:xfrm>
            <a:off x="457200" y="1755350"/>
            <a:ext cx="8229600" cy="5770244"/>
          </a:xfrm>
        </p:spPr>
        <p:txBody>
          <a:bodyPr/>
          <a:lstStyle/>
          <a:p>
            <a:r>
              <a:rPr lang="en-US" dirty="0"/>
              <a:t>The last 30 years has seen a great increase in private, nonprofit (and for profit) and volunteer agencies. </a:t>
            </a:r>
          </a:p>
          <a:p>
            <a:pPr lvl="1"/>
            <a:r>
              <a:rPr lang="en-US" dirty="0"/>
              <a:t>This has created an effort to strengthen the private </a:t>
            </a:r>
            <a:r>
              <a:rPr lang="en-US" dirty="0" smtClean="0"/>
              <a:t>nonprofit, encouraging </a:t>
            </a:r>
            <a:r>
              <a:rPr lang="en-US" dirty="0"/>
              <a:t>more volunteerism and greater involvement of faith-based organizations (</a:t>
            </a:r>
            <a:r>
              <a:rPr lang="en-US" dirty="0" err="1"/>
              <a:t>Gronbjerg</a:t>
            </a:r>
            <a:r>
              <a:rPr lang="en-US" dirty="0"/>
              <a:t> &amp; Never, 2002). </a:t>
            </a:r>
          </a:p>
          <a:p>
            <a:pPr lvl="1"/>
            <a:endParaRPr lang="en-US" dirty="0"/>
          </a:p>
        </p:txBody>
      </p:sp>
    </p:spTree>
    <p:extLst>
      <p:ext uri="{BB962C8B-B14F-4D97-AF65-F5344CB8AC3E}">
        <p14:creationId xmlns:p14="http://schemas.microsoft.com/office/powerpoint/2010/main" val="3134773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History of the Profession Cont</a:t>
            </a:r>
            <a:r>
              <a:rPr lang="en-US" dirty="0" smtClean="0"/>
              <a:t>. </a:t>
            </a:r>
            <a:endParaRPr lang="en-US" dirty="0"/>
          </a:p>
        </p:txBody>
      </p:sp>
      <p:sp>
        <p:nvSpPr>
          <p:cNvPr id="3" name="Content Placeholder 2"/>
          <p:cNvSpPr>
            <a:spLocks noGrp="1"/>
          </p:cNvSpPr>
          <p:nvPr>
            <p:ph idx="1"/>
          </p:nvPr>
        </p:nvSpPr>
        <p:spPr>
          <a:xfrm>
            <a:off x="457200" y="1120436"/>
            <a:ext cx="8229600" cy="5005727"/>
          </a:xfrm>
        </p:spPr>
        <p:txBody>
          <a:bodyPr>
            <a:normAutofit lnSpcReduction="10000"/>
          </a:bodyPr>
          <a:lstStyle/>
          <a:p>
            <a:r>
              <a:rPr lang="en-US" dirty="0"/>
              <a:t>Students must understand these challenges as they join the profession.</a:t>
            </a:r>
          </a:p>
          <a:p>
            <a:r>
              <a:rPr lang="en-US" dirty="0"/>
              <a:t>They include:</a:t>
            </a:r>
          </a:p>
          <a:p>
            <a:pPr lvl="1"/>
            <a:r>
              <a:rPr lang="en-US" dirty="0"/>
              <a:t>Critiques of the profession</a:t>
            </a:r>
          </a:p>
          <a:p>
            <a:pPr lvl="1"/>
            <a:r>
              <a:rPr lang="en-US" dirty="0"/>
              <a:t>Balancing the purpose of social work and the pursuit of professional status</a:t>
            </a:r>
          </a:p>
          <a:p>
            <a:pPr lvl="1"/>
            <a:r>
              <a:rPr lang="en-US" dirty="0"/>
              <a:t>Appreciating the broad scope of the profession (social workers don’t do just one thing)</a:t>
            </a:r>
          </a:p>
          <a:p>
            <a:pPr lvl="1"/>
            <a:r>
              <a:rPr lang="en-US" dirty="0"/>
              <a:t>Our internal views about types of practice (direct and indirect) and the role of public, private and volunteer sector in providing social welfare</a:t>
            </a:r>
          </a:p>
        </p:txBody>
      </p:sp>
    </p:spTree>
    <p:extLst>
      <p:ext uri="{BB962C8B-B14F-4D97-AF65-F5344CB8AC3E}">
        <p14:creationId xmlns:p14="http://schemas.microsoft.com/office/powerpoint/2010/main" val="10643493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Non-Profit &amp; Faith-Based Organizations Cont</a:t>
            </a:r>
            <a:r>
              <a:rPr lang="en-US" dirty="0" smtClean="0"/>
              <a:t>.</a:t>
            </a:r>
            <a:endParaRPr lang="en-US" dirty="0"/>
          </a:p>
        </p:txBody>
      </p:sp>
      <p:sp>
        <p:nvSpPr>
          <p:cNvPr id="3" name="Content Placeholder 2"/>
          <p:cNvSpPr>
            <a:spLocks noGrp="1"/>
          </p:cNvSpPr>
          <p:nvPr>
            <p:ph idx="1"/>
          </p:nvPr>
        </p:nvSpPr>
        <p:spPr>
          <a:xfrm>
            <a:off x="457200" y="1176457"/>
            <a:ext cx="8229600" cy="5340743"/>
          </a:xfrm>
        </p:spPr>
        <p:txBody>
          <a:bodyPr/>
          <a:lstStyle/>
          <a:p>
            <a:r>
              <a:rPr lang="en-US" dirty="0"/>
              <a:t>Religious organizations and other private volunteer groups were encouraged to accept greater responsibility for the needy (Denton, 1982). </a:t>
            </a:r>
          </a:p>
          <a:p>
            <a:r>
              <a:rPr lang="en-US" dirty="0"/>
              <a:t>Democrat and Republican leaders welcomed faith-based organizations into the circle of service providers by including Charitable Choice in section § 104 of the Personal Responsibility and Work Reconciliation Act of 1996 (P.L. 104-193). </a:t>
            </a:r>
          </a:p>
        </p:txBody>
      </p:sp>
    </p:spTree>
    <p:extLst>
      <p:ext uri="{BB962C8B-B14F-4D97-AF65-F5344CB8AC3E}">
        <p14:creationId xmlns:p14="http://schemas.microsoft.com/office/powerpoint/2010/main" val="38218946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Non-Profit &amp; Faith-Based Organizations Cont</a:t>
            </a:r>
            <a:r>
              <a:rPr lang="en-US" dirty="0" smtClean="0"/>
              <a:t>.</a:t>
            </a:r>
            <a:endParaRPr lang="en-US" dirty="0"/>
          </a:p>
        </p:txBody>
      </p:sp>
      <p:sp>
        <p:nvSpPr>
          <p:cNvPr id="3" name="Content Placeholder 2"/>
          <p:cNvSpPr>
            <a:spLocks noGrp="1"/>
          </p:cNvSpPr>
          <p:nvPr>
            <p:ph idx="1"/>
          </p:nvPr>
        </p:nvSpPr>
        <p:spPr>
          <a:xfrm>
            <a:off x="457200" y="1213805"/>
            <a:ext cx="8229600" cy="5191351"/>
          </a:xfrm>
        </p:spPr>
        <p:txBody>
          <a:bodyPr/>
          <a:lstStyle/>
          <a:p>
            <a:r>
              <a:rPr lang="en-US" dirty="0"/>
              <a:t>President George W. </a:t>
            </a:r>
            <a:r>
              <a:rPr lang="en-US" dirty="0" smtClean="0"/>
              <a:t>Bush </a:t>
            </a:r>
            <a:r>
              <a:rPr lang="en-US" dirty="0"/>
              <a:t>established the White House Office of Faith-based and Community Initiatives (</a:t>
            </a:r>
            <a:r>
              <a:rPr lang="en-US" dirty="0" err="1"/>
              <a:t>Cnaan</a:t>
            </a:r>
            <a:r>
              <a:rPr lang="en-US" dirty="0"/>
              <a:t> &amp; </a:t>
            </a:r>
            <a:r>
              <a:rPr lang="en-US" dirty="0" err="1"/>
              <a:t>Boddie</a:t>
            </a:r>
            <a:r>
              <a:rPr lang="en-US" dirty="0"/>
              <a:t>, 2002). </a:t>
            </a:r>
          </a:p>
          <a:p>
            <a:r>
              <a:rPr lang="en-US" dirty="0"/>
              <a:t>President Obama created the Office of Faith-Based and Neighborhood Partnerships (2012).</a:t>
            </a:r>
          </a:p>
        </p:txBody>
      </p:sp>
    </p:spTree>
    <p:extLst>
      <p:ext uri="{BB962C8B-B14F-4D97-AF65-F5344CB8AC3E}">
        <p14:creationId xmlns:p14="http://schemas.microsoft.com/office/powerpoint/2010/main" val="40573010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Non-Profit &amp; Faith-Based Organizations Cont</a:t>
            </a:r>
            <a:r>
              <a:rPr lang="en-US" dirty="0" smtClean="0"/>
              <a:t>.</a:t>
            </a:r>
            <a:endParaRPr lang="en-US" dirty="0"/>
          </a:p>
        </p:txBody>
      </p:sp>
      <p:sp>
        <p:nvSpPr>
          <p:cNvPr id="3" name="Content Placeholder 2"/>
          <p:cNvSpPr>
            <a:spLocks noGrp="1"/>
          </p:cNvSpPr>
          <p:nvPr>
            <p:ph idx="1"/>
          </p:nvPr>
        </p:nvSpPr>
        <p:spPr>
          <a:xfrm>
            <a:off x="457200" y="1213805"/>
            <a:ext cx="8229600" cy="5284721"/>
          </a:xfrm>
        </p:spPr>
        <p:txBody>
          <a:bodyPr/>
          <a:lstStyle/>
          <a:p>
            <a:r>
              <a:rPr lang="en-US" sz="2600" dirty="0"/>
              <a:t>Office of Faith-Based and Neighborhood Partnerships (2012) </a:t>
            </a:r>
          </a:p>
          <a:p>
            <a:pPr lvl="1"/>
            <a:r>
              <a:rPr lang="en-US" sz="2600" dirty="0"/>
              <a:t>1) Strengthens the role of community organizations in the economic </a:t>
            </a:r>
            <a:r>
              <a:rPr lang="en-US" sz="2600" dirty="0" smtClean="0"/>
              <a:t>recovery.</a:t>
            </a:r>
            <a:endParaRPr lang="en-US" sz="2600" dirty="0"/>
          </a:p>
          <a:p>
            <a:pPr lvl="1"/>
            <a:r>
              <a:rPr lang="en-US" sz="2600" dirty="0"/>
              <a:t> 2) </a:t>
            </a:r>
            <a:r>
              <a:rPr lang="en-US" sz="2600" dirty="0" smtClean="0"/>
              <a:t>Reduces </a:t>
            </a:r>
            <a:r>
              <a:rPr lang="en-US" sz="2600" dirty="0"/>
              <a:t>unintended pregnancies by supporting maternal and child health, and reducing the need for </a:t>
            </a:r>
            <a:r>
              <a:rPr lang="en-US" sz="2600" dirty="0" smtClean="0"/>
              <a:t>abortion. </a:t>
            </a:r>
            <a:endParaRPr lang="en-US" sz="2600" dirty="0"/>
          </a:p>
          <a:p>
            <a:pPr lvl="1"/>
            <a:r>
              <a:rPr lang="en-US" sz="2600" dirty="0"/>
              <a:t>3) </a:t>
            </a:r>
            <a:r>
              <a:rPr lang="en-US" sz="2600" dirty="0" smtClean="0"/>
              <a:t>Promotes </a:t>
            </a:r>
            <a:r>
              <a:rPr lang="en-US" sz="2600" dirty="0"/>
              <a:t>responsible fatherhood and strong </a:t>
            </a:r>
            <a:r>
              <a:rPr lang="en-US" sz="2600" dirty="0" smtClean="0"/>
              <a:t>communities. </a:t>
            </a:r>
            <a:endParaRPr lang="en-US" sz="2600" dirty="0"/>
          </a:p>
          <a:p>
            <a:pPr lvl="1"/>
            <a:r>
              <a:rPr lang="en-US" sz="2600" dirty="0"/>
              <a:t> 4) </a:t>
            </a:r>
            <a:r>
              <a:rPr lang="en-US" sz="2600" dirty="0" smtClean="0"/>
              <a:t>Promotes </a:t>
            </a:r>
            <a:r>
              <a:rPr lang="en-US" sz="2600" dirty="0"/>
              <a:t>interfaith dialogue and cooperation (“Policy Goals,” </a:t>
            </a:r>
            <a:r>
              <a:rPr lang="en-US" sz="2600" dirty="0" err="1"/>
              <a:t>para</a:t>
            </a:r>
            <a:r>
              <a:rPr lang="en-US" sz="2600" dirty="0"/>
              <a:t>. 1).  </a:t>
            </a:r>
          </a:p>
          <a:p>
            <a:endParaRPr lang="en-US" dirty="0"/>
          </a:p>
        </p:txBody>
      </p:sp>
    </p:spTree>
    <p:extLst>
      <p:ext uri="{BB962C8B-B14F-4D97-AF65-F5344CB8AC3E}">
        <p14:creationId xmlns:p14="http://schemas.microsoft.com/office/powerpoint/2010/main" val="2610662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Summary</a:t>
            </a:r>
            <a:br>
              <a:rPr lang="en-US" dirty="0"/>
            </a:br>
            <a:endParaRPr lang="en-US" dirty="0"/>
          </a:p>
        </p:txBody>
      </p:sp>
      <p:sp>
        <p:nvSpPr>
          <p:cNvPr id="3" name="Content Placeholder 2"/>
          <p:cNvSpPr>
            <a:spLocks noGrp="1"/>
          </p:cNvSpPr>
          <p:nvPr>
            <p:ph idx="1"/>
          </p:nvPr>
        </p:nvSpPr>
        <p:spPr>
          <a:xfrm>
            <a:off x="457200" y="1139110"/>
            <a:ext cx="8229600" cy="5303395"/>
          </a:xfrm>
        </p:spPr>
        <p:txBody>
          <a:bodyPr/>
          <a:lstStyle/>
          <a:p>
            <a:r>
              <a:rPr lang="en-US" dirty="0"/>
              <a:t>Recognizing and embracing the historical roots of social work are part of developing one’s professional identity. </a:t>
            </a:r>
          </a:p>
          <a:p>
            <a:r>
              <a:rPr lang="en-US" dirty="0"/>
              <a:t>One must understand the historical challenges and tensions which shape the profession and continue to influence our practice today. </a:t>
            </a:r>
          </a:p>
        </p:txBody>
      </p:sp>
    </p:spTree>
    <p:extLst>
      <p:ext uri="{BB962C8B-B14F-4D97-AF65-F5344CB8AC3E}">
        <p14:creationId xmlns:p14="http://schemas.microsoft.com/office/powerpoint/2010/main" val="1619014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73990B0-8B6D-FE4E-BDC6-EA6659E3BDD5}"/>
              </a:ext>
            </a:extLst>
          </p:cNvPr>
          <p:cNvSpPr>
            <a:spLocks noGrp="1"/>
          </p:cNvSpPr>
          <p:nvPr>
            <p:ph type="title"/>
          </p:nvPr>
        </p:nvSpPr>
        <p:spPr/>
        <p:txBody>
          <a:bodyPr>
            <a:normAutofit fontScale="90000"/>
          </a:bodyPr>
          <a:lstStyle/>
          <a:p>
            <a:r>
              <a:rPr lang="en-US" dirty="0"/>
              <a:t>Engaged Learning:</a:t>
            </a:r>
            <a:br>
              <a:rPr lang="en-US" dirty="0"/>
            </a:br>
            <a:r>
              <a:rPr lang="en-US" dirty="0"/>
              <a:t>Discussion Questions</a:t>
            </a:r>
          </a:p>
        </p:txBody>
      </p:sp>
      <p:sp>
        <p:nvSpPr>
          <p:cNvPr id="3" name="Content Placeholder 2">
            <a:extLst>
              <a:ext uri="{FF2B5EF4-FFF2-40B4-BE49-F238E27FC236}">
                <a16:creationId xmlns:a16="http://schemas.microsoft.com/office/drawing/2014/main" xmlns="" id="{62546C1A-F595-3D4F-A0CA-F06A0F138D3D}"/>
              </a:ext>
            </a:extLst>
          </p:cNvPr>
          <p:cNvSpPr>
            <a:spLocks noGrp="1"/>
          </p:cNvSpPr>
          <p:nvPr>
            <p:ph idx="1"/>
          </p:nvPr>
        </p:nvSpPr>
        <p:spPr/>
        <p:txBody>
          <a:bodyPr>
            <a:normAutofit fontScale="62500" lnSpcReduction="20000"/>
          </a:bodyPr>
          <a:lstStyle/>
          <a:p>
            <a:pPr marL="0" indent="0">
              <a:buNone/>
            </a:pPr>
            <a:r>
              <a:rPr lang="en-IN" dirty="0"/>
              <a:t>Self-reflection questions regarding historical and current context:</a:t>
            </a:r>
            <a:endParaRPr lang="en-US" dirty="0"/>
          </a:p>
          <a:p>
            <a:pPr marL="0" indent="0">
              <a:buNone/>
            </a:pPr>
            <a:r>
              <a:rPr lang="en-IN" dirty="0"/>
              <a:t>1. Throughout recorded history, there is evidence of varying views about poor and disenfranchised individuals. What is your personal view regarding the notion of worthy versus unworthy poor? Has your view changed over time? Who are the people that helped shape your view? What are the circumstances that helped shape your view? What institutions have helped shape your view? And, perhaps most important, how do you think your view will help or hinder your work with vulnerable populations with which social workers interact?</a:t>
            </a:r>
            <a:endParaRPr lang="en-US" dirty="0"/>
          </a:p>
          <a:p>
            <a:pPr marL="0" indent="0">
              <a:buNone/>
            </a:pPr>
            <a:r>
              <a:rPr lang="en-IN" dirty="0"/>
              <a:t>2. What is your view on the roles of the public, private, and volunteer sectors in the provision of social services? Has your view changed over time? Who helped shape your view? What circumstances helped shape your view? What institutions helped shape your view? Again, and perhaps most important, how do you think your view will help or hinder your work with vulnerable populations with which social workers interact?</a:t>
            </a:r>
            <a:endParaRPr lang="en-US" dirty="0"/>
          </a:p>
          <a:p>
            <a:pPr marL="0" indent="0">
              <a:buNone/>
            </a:pPr>
            <a:r>
              <a:rPr lang="en-IN" dirty="0"/>
              <a:t>3. What does and/or does not appeal to you as you consider various roles of social work practice concerning both direct and indirect practice?</a:t>
            </a:r>
            <a:endParaRPr lang="en-US" dirty="0"/>
          </a:p>
          <a:p>
            <a:endParaRPr lang="en-US" dirty="0"/>
          </a:p>
        </p:txBody>
      </p:sp>
    </p:spTree>
    <p:extLst>
      <p:ext uri="{BB962C8B-B14F-4D97-AF65-F5344CB8AC3E}">
        <p14:creationId xmlns:p14="http://schemas.microsoft.com/office/powerpoint/2010/main" val="40879182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73990B0-8B6D-FE4E-BDC6-EA6659E3BDD5}"/>
              </a:ext>
            </a:extLst>
          </p:cNvPr>
          <p:cNvSpPr>
            <a:spLocks noGrp="1"/>
          </p:cNvSpPr>
          <p:nvPr>
            <p:ph type="title"/>
          </p:nvPr>
        </p:nvSpPr>
        <p:spPr/>
        <p:txBody>
          <a:bodyPr>
            <a:normAutofit fontScale="90000"/>
          </a:bodyPr>
          <a:lstStyle/>
          <a:p>
            <a:r>
              <a:rPr lang="en-US" dirty="0"/>
              <a:t>Engaged Learning:</a:t>
            </a:r>
            <a:br>
              <a:rPr lang="en-US" dirty="0"/>
            </a:br>
            <a:r>
              <a:rPr lang="en-US" dirty="0"/>
              <a:t>Discussion Questions (Continued)</a:t>
            </a:r>
          </a:p>
        </p:txBody>
      </p:sp>
      <p:sp>
        <p:nvSpPr>
          <p:cNvPr id="3" name="Content Placeholder 2">
            <a:extLst>
              <a:ext uri="{FF2B5EF4-FFF2-40B4-BE49-F238E27FC236}">
                <a16:creationId xmlns:a16="http://schemas.microsoft.com/office/drawing/2014/main" xmlns="" id="{62546C1A-F595-3D4F-A0CA-F06A0F138D3D}"/>
              </a:ext>
            </a:extLst>
          </p:cNvPr>
          <p:cNvSpPr>
            <a:spLocks noGrp="1"/>
          </p:cNvSpPr>
          <p:nvPr>
            <p:ph idx="1"/>
          </p:nvPr>
        </p:nvSpPr>
        <p:spPr/>
        <p:txBody>
          <a:bodyPr>
            <a:normAutofit fontScale="55000" lnSpcReduction="20000"/>
          </a:bodyPr>
          <a:lstStyle/>
          <a:p>
            <a:pPr marL="0" indent="0">
              <a:buNone/>
            </a:pPr>
            <a:r>
              <a:rPr lang="en-IN" dirty="0"/>
              <a:t>Self-reflection questions regarding historical and current context:</a:t>
            </a:r>
            <a:endParaRPr lang="en-US" dirty="0"/>
          </a:p>
          <a:p>
            <a:pPr marL="0" indent="0">
              <a:buNone/>
            </a:pPr>
            <a:r>
              <a:rPr lang="en-IN" dirty="0"/>
              <a:t>4. Even now, as you are being introduced to the field of social work and deciding if it is the right career for you, you should begin thinking about what it means to be a good social work practitioner. Is it important for social workers to be able to demonstrate effective practice? Why or why not?</a:t>
            </a:r>
            <a:endParaRPr lang="en-US" dirty="0"/>
          </a:p>
          <a:p>
            <a:pPr marL="0" indent="0">
              <a:buNone/>
            </a:pPr>
            <a:r>
              <a:rPr lang="en-IN" dirty="0"/>
              <a:t>5. Revisiting your answers to the discussion questions regarding professional licensure, credentialing, and organizational membership from chapter 6, and keeping in mind the tension mentioned in this chapter regarding various areas of practice, how do you feel about these tensions? What do you need to consider as you explore licensure, credentialing, and membership in professional organizations?</a:t>
            </a:r>
            <a:endParaRPr lang="en-US" dirty="0"/>
          </a:p>
          <a:p>
            <a:pPr marL="0" indent="0">
              <a:buNone/>
            </a:pPr>
            <a:r>
              <a:rPr lang="en-IN" dirty="0"/>
              <a:t>6. As mentioned in this chapter, one strength of social work is that it is a broad profession that will offer a wide variety of career choices; however, this same strength may be considered by some to be a weakness in that it is too broad to be considered a profession on par with other professions. What are your views on the tension between the mission of social work and the need for professional legitimacy?</a:t>
            </a:r>
            <a:endParaRPr lang="en-US" dirty="0"/>
          </a:p>
          <a:p>
            <a:pPr marL="0" indent="0">
              <a:buNone/>
            </a:pPr>
            <a:r>
              <a:rPr lang="en-IN" dirty="0"/>
              <a:t>7. Discuss any concerns you have about social work as your chosen profession with your instructor and your classmates. Our hope is that your development of self-reflection processes and habits now will greatly enhance your professional development as social work practitioners in the future.</a:t>
            </a:r>
            <a:endParaRPr lang="en-US" dirty="0"/>
          </a:p>
          <a:p>
            <a:endParaRPr lang="en-US" dirty="0"/>
          </a:p>
        </p:txBody>
      </p:sp>
    </p:spTree>
    <p:extLst>
      <p:ext uri="{BB962C8B-B14F-4D97-AF65-F5344CB8AC3E}">
        <p14:creationId xmlns:p14="http://schemas.microsoft.com/office/powerpoint/2010/main" val="1239947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Elizabeth Poor Law of 1601</a:t>
            </a:r>
          </a:p>
        </p:txBody>
      </p:sp>
      <p:sp>
        <p:nvSpPr>
          <p:cNvPr id="3" name="Content Placeholder 2"/>
          <p:cNvSpPr>
            <a:spLocks noGrp="1"/>
          </p:cNvSpPr>
          <p:nvPr>
            <p:ph idx="1"/>
          </p:nvPr>
        </p:nvSpPr>
        <p:spPr/>
        <p:txBody>
          <a:bodyPr/>
          <a:lstStyle/>
          <a:p>
            <a:r>
              <a:rPr lang="en-US" dirty="0"/>
              <a:t>Most social workers identify this historical event as the foundation of the profession. </a:t>
            </a:r>
          </a:p>
          <a:p>
            <a:pPr lvl="1"/>
            <a:r>
              <a:rPr lang="en-US" dirty="0"/>
              <a:t>Difficult to say that ONE event defined social welfare and indirectly social work. </a:t>
            </a:r>
          </a:p>
          <a:p>
            <a:r>
              <a:rPr lang="en-US" dirty="0"/>
              <a:t>In England before 1601, events occurred which informed the enactment of the poor laws. </a:t>
            </a:r>
          </a:p>
        </p:txBody>
      </p:sp>
    </p:spTree>
    <p:extLst>
      <p:ext uri="{BB962C8B-B14F-4D97-AF65-F5344CB8AC3E}">
        <p14:creationId xmlns:p14="http://schemas.microsoft.com/office/powerpoint/2010/main" val="4288950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5733"/>
            <a:ext cx="8229600" cy="1143000"/>
          </a:xfrm>
        </p:spPr>
        <p:txBody>
          <a:bodyPr>
            <a:normAutofit/>
          </a:bodyPr>
          <a:lstStyle/>
          <a:p>
            <a:r>
              <a:rPr lang="en-US" dirty="0"/>
              <a:t>Elizabeth Poor Law Cont</a:t>
            </a:r>
            <a:r>
              <a:rPr lang="en-US" dirty="0" smtClean="0"/>
              <a:t>.</a:t>
            </a:r>
            <a:endParaRPr lang="en-US" dirty="0"/>
          </a:p>
        </p:txBody>
      </p:sp>
      <p:sp>
        <p:nvSpPr>
          <p:cNvPr id="3" name="Content Placeholder 2"/>
          <p:cNvSpPr>
            <a:spLocks noGrp="1"/>
          </p:cNvSpPr>
          <p:nvPr>
            <p:ph idx="1"/>
          </p:nvPr>
        </p:nvSpPr>
        <p:spPr>
          <a:xfrm>
            <a:off x="457200" y="929184"/>
            <a:ext cx="8229600" cy="5700216"/>
          </a:xfrm>
        </p:spPr>
        <p:txBody>
          <a:bodyPr>
            <a:normAutofit fontScale="92500"/>
          </a:bodyPr>
          <a:lstStyle/>
          <a:p>
            <a:r>
              <a:rPr lang="en-US" dirty="0"/>
              <a:t>Edward III issued the Statute of Laborers in 1349.</a:t>
            </a:r>
          </a:p>
          <a:p>
            <a:pPr lvl="1"/>
            <a:r>
              <a:rPr lang="en-US" dirty="0"/>
              <a:t>First of many poor laws that began the process of shifting the responsibility of the poor away from the church to the government (</a:t>
            </a:r>
            <a:r>
              <a:rPr lang="en-US" dirty="0" err="1"/>
              <a:t>Kurzman</a:t>
            </a:r>
            <a:r>
              <a:rPr lang="en-US" dirty="0"/>
              <a:t>, 1970).</a:t>
            </a:r>
          </a:p>
          <a:p>
            <a:r>
              <a:rPr lang="en-US" dirty="0">
                <a:effectLst/>
              </a:rPr>
              <a:t> In 1530, </a:t>
            </a:r>
            <a:r>
              <a:rPr lang="en-US" dirty="0"/>
              <a:t>Henry VIII enacted a statute in which the poor were divided into two </a:t>
            </a:r>
            <a:r>
              <a:rPr lang="en-US" dirty="0" smtClean="0"/>
              <a:t>groups:</a:t>
            </a:r>
            <a:endParaRPr lang="en-US" dirty="0"/>
          </a:p>
          <a:p>
            <a:pPr lvl="1"/>
            <a:r>
              <a:rPr lang="en-US" dirty="0">
                <a:effectLst/>
              </a:rPr>
              <a:t> Vagrants that were to be punished</a:t>
            </a:r>
          </a:p>
          <a:p>
            <a:pPr lvl="1"/>
            <a:r>
              <a:rPr lang="en-US" dirty="0"/>
              <a:t>Impotent poor that were to be granted license to beg for assistance</a:t>
            </a:r>
            <a:r>
              <a:rPr lang="en-US" dirty="0">
                <a:effectLst/>
              </a:rPr>
              <a:t> </a:t>
            </a:r>
          </a:p>
          <a:p>
            <a:r>
              <a:rPr lang="en-US" dirty="0"/>
              <a:t>Henry VIII enacted a second statute that allowed volunteers to raise funds to care for the poor.</a:t>
            </a:r>
            <a:r>
              <a:rPr lang="en-US" dirty="0">
                <a:effectLst/>
              </a:rPr>
              <a:t> </a:t>
            </a:r>
            <a:endParaRPr lang="en-US" dirty="0"/>
          </a:p>
        </p:txBody>
      </p:sp>
    </p:spTree>
    <p:extLst>
      <p:ext uri="{BB962C8B-B14F-4D97-AF65-F5344CB8AC3E}">
        <p14:creationId xmlns:p14="http://schemas.microsoft.com/office/powerpoint/2010/main" val="540889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Elizabeth Poor Law Cont</a:t>
            </a:r>
            <a:r>
              <a:rPr lang="en-US" dirty="0" smtClean="0"/>
              <a:t>.</a:t>
            </a:r>
            <a:endParaRPr lang="en-US" dirty="0"/>
          </a:p>
        </p:txBody>
      </p:sp>
      <p:sp>
        <p:nvSpPr>
          <p:cNvPr id="3" name="Content Placeholder 2"/>
          <p:cNvSpPr>
            <a:spLocks noGrp="1"/>
          </p:cNvSpPr>
          <p:nvPr>
            <p:ph idx="1"/>
          </p:nvPr>
        </p:nvSpPr>
        <p:spPr>
          <a:xfrm>
            <a:off x="457200" y="1064414"/>
            <a:ext cx="8229600" cy="5061749"/>
          </a:xfrm>
        </p:spPr>
        <p:txBody>
          <a:bodyPr/>
          <a:lstStyle/>
          <a:p>
            <a:r>
              <a:rPr lang="en-US" dirty="0"/>
              <a:t>The enactment of the law occurs after years of severe economic depression in the early 1590’s in England. </a:t>
            </a:r>
          </a:p>
          <a:p>
            <a:r>
              <a:rPr lang="en-US" dirty="0"/>
              <a:t>The government recognized there were people willing and able to work, but simply could not find employment.</a:t>
            </a:r>
          </a:p>
          <a:p>
            <a:r>
              <a:rPr lang="en-US" dirty="0"/>
              <a:t>They molded a series of reforms and previous statutes into the first comprehensive uniform system of poor laws for the country.</a:t>
            </a:r>
          </a:p>
        </p:txBody>
      </p:sp>
    </p:spTree>
    <p:extLst>
      <p:ext uri="{BB962C8B-B14F-4D97-AF65-F5344CB8AC3E}">
        <p14:creationId xmlns:p14="http://schemas.microsoft.com/office/powerpoint/2010/main" val="2704205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Elizabeth Poor Law Cont. </a:t>
            </a:r>
          </a:p>
        </p:txBody>
      </p:sp>
      <p:sp>
        <p:nvSpPr>
          <p:cNvPr id="3" name="Content Placeholder 2"/>
          <p:cNvSpPr>
            <a:spLocks noGrp="1"/>
          </p:cNvSpPr>
          <p:nvPr>
            <p:ph idx="1"/>
          </p:nvPr>
        </p:nvSpPr>
        <p:spPr>
          <a:xfrm>
            <a:off x="457200" y="1083088"/>
            <a:ext cx="8229600" cy="5043075"/>
          </a:xfrm>
        </p:spPr>
        <p:txBody>
          <a:bodyPr/>
          <a:lstStyle/>
          <a:p>
            <a:r>
              <a:rPr lang="en-US" dirty="0"/>
              <a:t>The laws did several things which still contribute to challenges and tensions within the profession. </a:t>
            </a:r>
          </a:p>
          <a:p>
            <a:pPr lvl="1"/>
            <a:r>
              <a:rPr lang="en-US" dirty="0"/>
              <a:t>They moved the burden of responsibility of the poor away from the church and private sector to the public sector. </a:t>
            </a:r>
          </a:p>
          <a:p>
            <a:pPr lvl="1"/>
            <a:r>
              <a:rPr lang="en-US" dirty="0"/>
              <a:t>The laws made local government the public entity most responsible for the poor (Katz, 1986). </a:t>
            </a:r>
          </a:p>
          <a:p>
            <a:pPr lvl="1"/>
            <a:r>
              <a:rPr lang="en-US" dirty="0"/>
              <a:t>The laws also divided people in need into two groups, the </a:t>
            </a:r>
            <a:r>
              <a:rPr lang="en-US" i="1" dirty="0"/>
              <a:t>unworthy poor</a:t>
            </a:r>
            <a:r>
              <a:rPr lang="en-US" dirty="0"/>
              <a:t> and the </a:t>
            </a:r>
            <a:r>
              <a:rPr lang="en-US" i="1" dirty="0"/>
              <a:t>worthy poor.</a:t>
            </a:r>
            <a:r>
              <a:rPr lang="en-US" dirty="0">
                <a:effectLst/>
              </a:rPr>
              <a:t> </a:t>
            </a:r>
            <a:endParaRPr lang="en-US" dirty="0"/>
          </a:p>
        </p:txBody>
      </p:sp>
    </p:spTree>
    <p:extLst>
      <p:ext uri="{BB962C8B-B14F-4D97-AF65-F5344CB8AC3E}">
        <p14:creationId xmlns:p14="http://schemas.microsoft.com/office/powerpoint/2010/main" val="3026377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Elizabeth Poor Law Cont</a:t>
            </a:r>
            <a:r>
              <a:rPr lang="en-US" dirty="0" smtClean="0"/>
              <a:t>.</a:t>
            </a:r>
            <a:endParaRPr lang="en-US" dirty="0"/>
          </a:p>
        </p:txBody>
      </p:sp>
      <p:sp>
        <p:nvSpPr>
          <p:cNvPr id="3" name="Content Placeholder 2"/>
          <p:cNvSpPr>
            <a:spLocks noGrp="1"/>
          </p:cNvSpPr>
          <p:nvPr>
            <p:ph idx="1"/>
          </p:nvPr>
        </p:nvSpPr>
        <p:spPr>
          <a:xfrm>
            <a:off x="457200" y="1151153"/>
            <a:ext cx="8229600" cy="5173793"/>
          </a:xfrm>
        </p:spPr>
        <p:txBody>
          <a:bodyPr/>
          <a:lstStyle/>
          <a:p>
            <a:r>
              <a:rPr lang="en-US" i="1" dirty="0"/>
              <a:t>Unworthy Poor </a:t>
            </a:r>
            <a:r>
              <a:rPr lang="en-US" dirty="0"/>
              <a:t>vs. the </a:t>
            </a:r>
            <a:r>
              <a:rPr lang="en-US" i="1" dirty="0"/>
              <a:t>Worthy Poor</a:t>
            </a:r>
          </a:p>
          <a:p>
            <a:pPr lvl="1"/>
            <a:r>
              <a:rPr lang="en-US" dirty="0"/>
              <a:t>Government officials determined that people seeking help who were able-bodied but not looking for work, were deemed </a:t>
            </a:r>
            <a:r>
              <a:rPr lang="en-US" i="1" dirty="0"/>
              <a:t>unworthy </a:t>
            </a:r>
            <a:r>
              <a:rPr lang="en-US" dirty="0"/>
              <a:t>of public assistance. </a:t>
            </a:r>
          </a:p>
          <a:p>
            <a:pPr lvl="1"/>
            <a:r>
              <a:rPr lang="en-US" dirty="0"/>
              <a:t>People seeking help who were ill, disabled, orphaned, or elderly, were seen as </a:t>
            </a:r>
            <a:r>
              <a:rPr lang="en-US" i="1" dirty="0"/>
              <a:t>worthy </a:t>
            </a:r>
            <a:r>
              <a:rPr lang="en-US" dirty="0"/>
              <a:t>of public assistance because they were experiencing poverty due to circumstances that were beyond their control (Cole, 1973; Katz, 1986). </a:t>
            </a:r>
          </a:p>
          <a:p>
            <a:pPr lvl="1"/>
            <a:endParaRPr lang="en-US" i="1" dirty="0"/>
          </a:p>
        </p:txBody>
      </p:sp>
    </p:spTree>
    <p:extLst>
      <p:ext uri="{BB962C8B-B14F-4D97-AF65-F5344CB8AC3E}">
        <p14:creationId xmlns:p14="http://schemas.microsoft.com/office/powerpoint/2010/main" val="1409558553"/>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Oxford Slides template</Template>
  <TotalTime>10</TotalTime>
  <Words>3384</Words>
  <Application>Microsoft Office PowerPoint</Application>
  <PresentationFormat>On-screen Show (4:3)</PresentationFormat>
  <Paragraphs>202</Paragraphs>
  <Slides>45</Slides>
  <Notes>0</Notes>
  <HiddenSlides>0</HiddenSlides>
  <MMClips>0</MMClips>
  <ScaleCrop>false</ScaleCrop>
  <HeadingPairs>
    <vt:vector size="4" baseType="variant">
      <vt:variant>
        <vt:lpstr>Theme</vt:lpstr>
      </vt:variant>
      <vt:variant>
        <vt:i4>2</vt:i4>
      </vt:variant>
      <vt:variant>
        <vt:lpstr>Slide Titles</vt:lpstr>
      </vt:variant>
      <vt:variant>
        <vt:i4>45</vt:i4>
      </vt:variant>
    </vt:vector>
  </HeadingPairs>
  <TitlesOfParts>
    <vt:vector size="47" baseType="lpstr">
      <vt:lpstr>Custom Design</vt:lpstr>
      <vt:lpstr>1_Custom Design</vt:lpstr>
      <vt:lpstr>Competence-Based Social Work: The Profession of Caring, Knowing, and Serving  Chapter 7: The Historical Emergence of Social Work as a Profession </vt:lpstr>
      <vt:lpstr>Understanding the History of the Profession</vt:lpstr>
      <vt:lpstr>History of the Profession </vt:lpstr>
      <vt:lpstr>History of the Profession Cont. </vt:lpstr>
      <vt:lpstr>Elizabeth Poor Law of 1601</vt:lpstr>
      <vt:lpstr>Elizabeth Poor Law Cont.</vt:lpstr>
      <vt:lpstr>Elizabeth Poor Law Cont.</vt:lpstr>
      <vt:lpstr>Elizabeth Poor Law Cont. </vt:lpstr>
      <vt:lpstr>Elizabeth Poor Law Cont.</vt:lpstr>
      <vt:lpstr>Challenges within the Profession</vt:lpstr>
      <vt:lpstr>From Volunteering to Systematic Helping</vt:lpstr>
      <vt:lpstr>From Volunteering to Systematic Helping Cont.</vt:lpstr>
      <vt:lpstr>From Volunteering to Systematic Helping Cont.</vt:lpstr>
      <vt:lpstr>Volunteer Efforts</vt:lpstr>
      <vt:lpstr>The Charitable Organization Society Movement (COS)</vt:lpstr>
      <vt:lpstr>The Charitable Organization Society Movement (COS) Cont. </vt:lpstr>
      <vt:lpstr>The Settlement House</vt:lpstr>
      <vt:lpstr>Social Work as a Profession</vt:lpstr>
      <vt:lpstr>National Conference of Corrections and Charities (NCCC) </vt:lpstr>
      <vt:lpstr>Abraham Flexner at the 1915 NCCC</vt:lpstr>
      <vt:lpstr>Abraham Flexner at the 1915 NCCC Cont.</vt:lpstr>
      <vt:lpstr>Abraham Flexner at the 1915 NCCC Cont.</vt:lpstr>
      <vt:lpstr>Abraham Flexner at the 1915 NCCC Cont.</vt:lpstr>
      <vt:lpstr>Flexner’s Conclusions</vt:lpstr>
      <vt:lpstr>Self-Organization</vt:lpstr>
      <vt:lpstr>Knowledge Base for Practice</vt:lpstr>
      <vt:lpstr>Knowledge Base for Practice</vt:lpstr>
      <vt:lpstr>Inherent Challenges and Tensions</vt:lpstr>
      <vt:lpstr>Inherent Challenges and Tensions Cont.</vt:lpstr>
      <vt:lpstr>Inherent Challenges and Tensions Cont.</vt:lpstr>
      <vt:lpstr>Inherent Challenges and Tensions Cont.</vt:lpstr>
      <vt:lpstr>Current Trends in the Profession</vt:lpstr>
      <vt:lpstr>Evidence-Based Practice</vt:lpstr>
      <vt:lpstr>Evidence-Based Practice Cont.</vt:lpstr>
      <vt:lpstr>Evidence-Based Practice Cont.</vt:lpstr>
      <vt:lpstr>Evidence-Based Practice Cont.</vt:lpstr>
      <vt:lpstr>Evidence-Based Practice Cont.</vt:lpstr>
      <vt:lpstr>Role of Licensure </vt:lpstr>
      <vt:lpstr>Non-Profit &amp; Faith-Based Organizations</vt:lpstr>
      <vt:lpstr>Non-Profit &amp; Faith-Based Organizations Cont.</vt:lpstr>
      <vt:lpstr>Non-Profit &amp; Faith-Based Organizations Cont.</vt:lpstr>
      <vt:lpstr>Non-Profit &amp; Faith-Based Organizations Cont.</vt:lpstr>
      <vt:lpstr>Summary </vt:lpstr>
      <vt:lpstr>Engaged Learning: Discussion Questions</vt:lpstr>
      <vt:lpstr>Engaged Learning: Discussion Questions (Continued)</vt:lpstr>
    </vt:vector>
  </TitlesOfParts>
  <Company>Oxford University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Competence-Based Social Work: The Profession of Caring, Knowing, and Serving  Chapter 7- The Historical Emergence of Social Work as a Profession</dc:title>
  <dc:creator>BUCKLEY, Jacqueline</dc:creator>
  <cp:lastModifiedBy>BUCKLEY, Jacqueline</cp:lastModifiedBy>
  <cp:revision>3</cp:revision>
  <dcterms:created xsi:type="dcterms:W3CDTF">2019-04-08T18:07:09Z</dcterms:created>
  <dcterms:modified xsi:type="dcterms:W3CDTF">2019-04-09T14:26:58Z</dcterms:modified>
</cp:coreProperties>
</file>