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comments/comment1.xml" ContentType="application/vnd.openxmlformats-officedocument.presentationml.comments+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0" r:id="rId1"/>
    <p:sldMasterId id="2147483661" r:id="rId2"/>
  </p:sldMasterIdLst>
  <p:notesMasterIdLst>
    <p:notesMasterId r:id="rId55"/>
  </p:notesMasterIdLst>
  <p:sldIdLst>
    <p:sldId id="278" r:id="rId3"/>
    <p:sldId id="279" r:id="rId4"/>
    <p:sldId id="280" r:id="rId5"/>
    <p:sldId id="281" r:id="rId6"/>
    <p:sldId id="282" r:id="rId7"/>
    <p:sldId id="283" r:id="rId8"/>
    <p:sldId id="284" r:id="rId9"/>
    <p:sldId id="285" r:id="rId10"/>
    <p:sldId id="286" r:id="rId11"/>
    <p:sldId id="287" r:id="rId12"/>
    <p:sldId id="288" r:id="rId13"/>
    <p:sldId id="289" r:id="rId14"/>
    <p:sldId id="290" r:id="rId15"/>
    <p:sldId id="291" r:id="rId16"/>
    <p:sldId id="292" r:id="rId17"/>
    <p:sldId id="293" r:id="rId18"/>
    <p:sldId id="294" r:id="rId19"/>
    <p:sldId id="295" r:id="rId20"/>
    <p:sldId id="296" r:id="rId21"/>
    <p:sldId id="297" r:id="rId22"/>
    <p:sldId id="298" r:id="rId23"/>
    <p:sldId id="299" r:id="rId24"/>
    <p:sldId id="300" r:id="rId25"/>
    <p:sldId id="301" r:id="rId26"/>
    <p:sldId id="302" r:id="rId27"/>
    <p:sldId id="303" r:id="rId28"/>
    <p:sldId id="304" r:id="rId29"/>
    <p:sldId id="305" r:id="rId30"/>
    <p:sldId id="306" r:id="rId31"/>
    <p:sldId id="307" r:id="rId32"/>
    <p:sldId id="308" r:id="rId33"/>
    <p:sldId id="309" r:id="rId34"/>
    <p:sldId id="310" r:id="rId35"/>
    <p:sldId id="311" r:id="rId36"/>
    <p:sldId id="312" r:id="rId37"/>
    <p:sldId id="313" r:id="rId38"/>
    <p:sldId id="314" r:id="rId39"/>
    <p:sldId id="315" r:id="rId40"/>
    <p:sldId id="316" r:id="rId41"/>
    <p:sldId id="317" r:id="rId42"/>
    <p:sldId id="318" r:id="rId43"/>
    <p:sldId id="319" r:id="rId44"/>
    <p:sldId id="320" r:id="rId45"/>
    <p:sldId id="321" r:id="rId46"/>
    <p:sldId id="322" r:id="rId47"/>
    <p:sldId id="323" r:id="rId48"/>
    <p:sldId id="324" r:id="rId49"/>
    <p:sldId id="325" r:id="rId50"/>
    <p:sldId id="326" r:id="rId51"/>
    <p:sldId id="327" r:id="rId52"/>
    <p:sldId id="328" r:id="rId53"/>
    <p:sldId id="329" r:id="rId5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arah Miller"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2147"/>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220" autoAdjust="0"/>
    <p:restoredTop sz="94602" autoAdjust="0"/>
  </p:normalViewPr>
  <p:slideViewPr>
    <p:cSldViewPr snapToGrid="0" snapToObjects="1">
      <p:cViewPr>
        <p:scale>
          <a:sx n="96" d="100"/>
          <a:sy n="96" d="100"/>
        </p:scale>
        <p:origin x="-2064" y="-4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slide" Target="slides/slide5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commentAuthors" Target="commentAuthor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2-05-11T17:24:18.664" idx="1">
    <p:pos x="3554" y="1977"/>
    <p:text>This is what the chapter says but this doesn't seem to make sense. Shouldnt it be specifically related to health care, not school social work. Just wanted to point it out.</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1F5199-F7F4-4FB2-A2CD-22A2CFC87608}" type="datetimeFigureOut">
              <a:rPr lang="en-US" smtClean="0"/>
              <a:t>4/9/2019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6C0744-2FEF-4441-821D-70180A370937}" type="slidenum">
              <a:rPr lang="en-US" smtClean="0"/>
              <a:t>‹#›</a:t>
            </a:fld>
            <a:endParaRPr lang="en-US"/>
          </a:p>
        </p:txBody>
      </p:sp>
    </p:spTree>
    <p:extLst>
      <p:ext uri="{BB962C8B-B14F-4D97-AF65-F5344CB8AC3E}">
        <p14:creationId xmlns:p14="http://schemas.microsoft.com/office/powerpoint/2010/main" val="12717030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E9466C-566B-46C6-AEE3-A1FF6E8DA2E4}" type="slidenum">
              <a:rPr lang="en-US" smtClean="0"/>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E9466C-566B-46C6-AEE3-A1FF6E8DA2E4}" type="slidenum">
              <a:rPr lang="en-US" smtClean="0"/>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E9466C-566B-46C6-AEE3-A1FF6E8DA2E4}" type="slidenum">
              <a:rPr lang="en-US" smtClean="0"/>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E9466C-566B-46C6-AEE3-A1FF6E8DA2E4}" type="slidenum">
              <a:rPr lang="en-US" smtClean="0"/>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E9466C-566B-46C6-AEE3-A1FF6E8DA2E4}" type="slidenum">
              <a:rPr lang="en-US" smtClean="0"/>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E9466C-566B-46C6-AEE3-A1FF6E8DA2E4}" type="slidenum">
              <a:rPr lang="en-US" smtClean="0"/>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E9466C-566B-46C6-AEE3-A1FF6E8DA2E4}" type="slidenum">
              <a:rPr lang="en-US" smtClean="0"/>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E9466C-566B-46C6-AEE3-A1FF6E8DA2E4}" type="slidenum">
              <a:rPr lang="en-US" smtClean="0"/>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E9466C-566B-46C6-AEE3-A1FF6E8DA2E4}" type="slidenum">
              <a:rPr lang="en-US" smtClean="0"/>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E9466C-566B-46C6-AEE3-A1FF6E8DA2E4}" type="slidenum">
              <a:rPr lang="en-US" smtClean="0"/>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E9466C-566B-46C6-AEE3-A1FF6E8DA2E4}" type="slidenum">
              <a:rPr lang="en-US" smtClean="0"/>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E9466C-566B-46C6-AEE3-A1FF6E8DA2E4}" type="slidenum">
              <a:rPr lang="en-US" smtClean="0"/>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E9466C-566B-46C6-AEE3-A1FF6E8DA2E4}" type="slidenum">
              <a:rPr lang="en-US" smtClean="0"/>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E9466C-566B-46C6-AEE3-A1FF6E8DA2E4}" type="slidenum">
              <a:rPr lang="en-US" smtClean="0"/>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E9466C-566B-46C6-AEE3-A1FF6E8DA2E4}" type="slidenum">
              <a:rPr lang="en-US" smtClean="0"/>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E9466C-566B-46C6-AEE3-A1FF6E8DA2E4}" type="slidenum">
              <a:rPr lang="en-US" smtClean="0"/>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E9466C-566B-46C6-AEE3-A1FF6E8DA2E4}" type="slidenum">
              <a:rPr lang="en-US" smtClean="0"/>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E9466C-566B-46C6-AEE3-A1FF6E8DA2E4}" type="slidenum">
              <a:rPr lang="en-US" smtClean="0"/>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E9466C-566B-46C6-AEE3-A1FF6E8DA2E4}" type="slidenum">
              <a:rPr lang="en-US" smtClean="0"/>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E9466C-566B-46C6-AEE3-A1FF6E8DA2E4}" type="slidenum">
              <a:rPr lang="en-US" smtClean="0"/>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E9466C-566B-46C6-AEE3-A1FF6E8DA2E4}" type="slidenum">
              <a:rPr lang="en-US" smtClean="0"/>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E9466C-566B-46C6-AEE3-A1FF6E8DA2E4}" type="slidenum">
              <a:rPr lang="en-US" smtClean="0"/>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E9466C-566B-46C6-AEE3-A1FF6E8DA2E4}" type="slidenum">
              <a:rPr lang="en-US" smtClean="0"/>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E9466C-566B-46C6-AEE3-A1FF6E8DA2E4}" type="slidenum">
              <a:rPr lang="en-US" smtClean="0"/>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E9466C-566B-46C6-AEE3-A1FF6E8DA2E4}" type="slidenum">
              <a:rPr lang="en-US" smtClean="0"/>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E9466C-566B-46C6-AEE3-A1FF6E8DA2E4}" type="slidenum">
              <a:rPr lang="en-US" smtClean="0"/>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E9466C-566B-46C6-AEE3-A1FF6E8DA2E4}" type="slidenum">
              <a:rPr lang="en-US" smtClean="0"/>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E9466C-566B-46C6-AEE3-A1FF6E8DA2E4}" type="slidenum">
              <a:rPr lang="en-US" smtClean="0"/>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E9466C-566B-46C6-AEE3-A1FF6E8DA2E4}" type="slidenum">
              <a:rPr lang="en-US" smtClean="0"/>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E9466C-566B-46C6-AEE3-A1FF6E8DA2E4}" type="slidenum">
              <a:rPr lang="en-US" smtClean="0"/>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E9466C-566B-46C6-AEE3-A1FF6E8DA2E4}" type="slidenum">
              <a:rPr lang="en-US" smtClean="0"/>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E9466C-566B-46C6-AEE3-A1FF6E8DA2E4}" type="slidenum">
              <a:rPr lang="en-US" smtClean="0"/>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E9466C-566B-46C6-AEE3-A1FF6E8DA2E4}" type="slidenum">
              <a:rPr lang="en-US" smtClean="0"/>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E9466C-566B-46C6-AEE3-A1FF6E8DA2E4}" type="slidenum">
              <a:rPr lang="en-US" smtClean="0"/>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E9466C-566B-46C6-AEE3-A1FF6E8DA2E4}" type="slidenum">
              <a:rPr lang="en-US" smtClean="0"/>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E9466C-566B-46C6-AEE3-A1FF6E8DA2E4}" type="slidenum">
              <a:rPr lang="en-US" smtClean="0"/>
              <a:t>41</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E9466C-566B-46C6-AEE3-A1FF6E8DA2E4}" type="slidenum">
              <a:rPr lang="en-US" smtClean="0"/>
              <a:t>42</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E9466C-566B-46C6-AEE3-A1FF6E8DA2E4}" type="slidenum">
              <a:rPr lang="en-US" smtClean="0"/>
              <a:t>43</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E9466C-566B-46C6-AEE3-A1FF6E8DA2E4}" type="slidenum">
              <a:rPr lang="en-US" smtClean="0"/>
              <a:t>44</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E9466C-566B-46C6-AEE3-A1FF6E8DA2E4}" type="slidenum">
              <a:rPr lang="en-US" smtClean="0"/>
              <a:t>45</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E9466C-566B-46C6-AEE3-A1FF6E8DA2E4}" type="slidenum">
              <a:rPr lang="en-US" smtClean="0"/>
              <a:t>46</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E9466C-566B-46C6-AEE3-A1FF6E8DA2E4}" type="slidenum">
              <a:rPr lang="en-US" smtClean="0"/>
              <a:t>47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E9466C-566B-46C6-AEE3-A1FF6E8DA2E4}" type="slidenum">
              <a:rPr lang="en-US" smtClean="0"/>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E9466C-566B-46C6-AEE3-A1FF6E8DA2E4}" type="slidenum">
              <a:rPr lang="en-US" smtClean="0"/>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E9466C-566B-46C6-AEE3-A1FF6E8DA2E4}" type="slidenum">
              <a:rPr lang="en-US" smtClean="0"/>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E9466C-566B-46C6-AEE3-A1FF6E8DA2E4}" type="slidenum">
              <a:rPr lang="en-US" smtClean="0"/>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3E9466C-566B-46C6-AEE3-A1FF6E8DA2E4}" type="slidenum">
              <a:rPr lang="en-US" smtClean="0"/>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6" name="Text Placeholder 2"/>
          <p:cNvSpPr>
            <a:spLocks noGrp="1"/>
          </p:cNvSpPr>
          <p:nvPr>
            <p:ph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0"/>
            <a:r>
              <a:rPr lang="en-US" dirty="0" smtClean="0"/>
              <a:t>Click to edit Master text styles</a:t>
            </a:r>
          </a:p>
        </p:txBody>
      </p:sp>
    </p:spTree>
    <p:extLst>
      <p:ext uri="{BB962C8B-B14F-4D97-AF65-F5344CB8AC3E}">
        <p14:creationId xmlns:p14="http://schemas.microsoft.com/office/powerpoint/2010/main" val="6003652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97660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2557067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1274ED4-9F4B-419D-860C-1298080DDD50}" type="datetimeFigureOut">
              <a:rPr lang="en-US" smtClean="0"/>
              <a:t>4/9/2019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5728672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274ED4-9F4B-419D-860C-1298080DDD50}" type="datetimeFigureOut">
              <a:rPr lang="en-US" smtClean="0"/>
              <a:t>4/9/2019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23833737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1274ED4-9F4B-419D-860C-1298080DDD50}" type="datetimeFigureOut">
              <a:rPr lang="en-US" smtClean="0"/>
              <a:t>4/9/2019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5136333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274ED4-9F4B-419D-860C-1298080DDD50}" type="datetimeFigureOut">
              <a:rPr lang="en-US" smtClean="0"/>
              <a:t>4/9/2019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7822764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274ED4-9F4B-419D-860C-1298080DDD50}" type="datetimeFigureOut">
              <a:rPr lang="en-US" smtClean="0"/>
              <a:t>4/9/2019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7490280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274ED4-9F4B-419D-860C-1298080DDD50}" type="datetimeFigureOut">
              <a:rPr lang="en-US" smtClean="0"/>
              <a:t>4/9/2019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7471187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54860273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338769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88875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p:txBody>
      </p:sp>
    </p:spTree>
    <p:extLst>
      <p:ext uri="{BB962C8B-B14F-4D97-AF65-F5344CB8AC3E}">
        <p14:creationId xmlns:p14="http://schemas.microsoft.com/office/powerpoint/2010/main" val="438668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4101486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2481110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1744394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3793512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Text Placeholder 3"/>
          <p:cNvSpPr>
            <a:spLocks noGrp="1"/>
          </p:cNvSpPr>
          <p:nvPr>
            <p:ph type="body" sz="quarter" idx="10"/>
          </p:nvPr>
        </p:nvSpPr>
        <p:spPr>
          <a:xfrm>
            <a:off x="457200" y="1600200"/>
            <a:ext cx="8229600" cy="4175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504346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2306625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slideLayout" Target="../slideLayouts/slideLayout11.xml"/><Relationship Id="rId7" Type="http://schemas.openxmlformats.org/officeDocument/2006/relationships/slideLayout" Target="../slideLayouts/slideLayout15.xml"/><Relationship Id="rId12" Type="http://schemas.openxmlformats.org/officeDocument/2006/relationships/theme" Target="../theme/theme2.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slideLayout" Target="../slideLayouts/slideLayout19.xml"/><Relationship Id="rId5" Type="http://schemas.openxmlformats.org/officeDocument/2006/relationships/slideLayout" Target="../slideLayouts/slideLayout13.xml"/><Relationship Id="rId10" Type="http://schemas.openxmlformats.org/officeDocument/2006/relationships/slideLayout" Target="../slideLayouts/slideLayout18.xml"/><Relationship Id="rId4" Type="http://schemas.openxmlformats.org/officeDocument/2006/relationships/slideLayout" Target="../slideLayouts/slideLayout12.xml"/><Relationship Id="rId9"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50" y="0"/>
            <a:ext cx="9139050" cy="68617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0"/>
            <a:r>
              <a:rPr lang="en-US" dirty="0" smtClean="0"/>
              <a:t>Click to edit Master text styles</a:t>
            </a:r>
          </a:p>
        </p:txBody>
      </p:sp>
      <p:sp>
        <p:nvSpPr>
          <p:cNvPr id="7" name="Footer Placeholder 3"/>
          <p:cNvSpPr txBox="1">
            <a:spLocks/>
          </p:cNvSpPr>
          <p:nvPr/>
        </p:nvSpPr>
        <p:spPr>
          <a:xfrm>
            <a:off x="7117882" y="6423727"/>
            <a:ext cx="1568918" cy="365125"/>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smtClean="0">
                <a:solidFill>
                  <a:schemeClr val="bg1"/>
                </a:solidFill>
              </a:rPr>
              <a:t>© 2018</a:t>
            </a:r>
            <a:endParaRPr lang="en-US" dirty="0">
              <a:solidFill>
                <a:schemeClr val="bg1"/>
              </a:solidFill>
            </a:endParaRPr>
          </a:p>
        </p:txBody>
      </p:sp>
      <p:sp>
        <p:nvSpPr>
          <p:cNvPr id="8" name="Slide Number Placeholder 4"/>
          <p:cNvSpPr txBox="1">
            <a:spLocks/>
          </p:cNvSpPr>
          <p:nvPr/>
        </p:nvSpPr>
        <p:spPr>
          <a:xfrm>
            <a:off x="8686800" y="6423727"/>
            <a:ext cx="389823"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03EA47-653C-4D08-BE86-5931AF95F427}" type="slidenum">
              <a:rPr lang="en-US" smtClean="0">
                <a:solidFill>
                  <a:schemeClr val="bg1"/>
                </a:solidFill>
              </a:rPr>
              <a:pPr/>
              <a:t>‹#›</a:t>
            </a:fld>
            <a:endParaRPr lang="en-US" dirty="0">
              <a:solidFill>
                <a:schemeClr val="bg1"/>
              </a:solidFill>
            </a:endParaRPr>
          </a:p>
        </p:txBody>
      </p:sp>
    </p:spTree>
    <p:extLst>
      <p:ext uri="{BB962C8B-B14F-4D97-AF65-F5344CB8AC3E}">
        <p14:creationId xmlns:p14="http://schemas.microsoft.com/office/powerpoint/2010/main" val="839490661"/>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4" r:id="rId3"/>
    <p:sldLayoutId id="2147483656" r:id="rId4"/>
    <p:sldLayoutId id="2147483657" r:id="rId5"/>
    <p:sldLayoutId id="2147483658" r:id="rId6"/>
    <p:sldLayoutId id="2147483659" r:id="rId7"/>
    <p:sldLayoutId id="2147483660" r:id="rId8"/>
  </p:sldLayoutIdLst>
  <p:txStyles>
    <p:titleStyle>
      <a:lvl1pPr algn="ctr" defTabSz="914400" rtl="0" eaLnBrk="1" latinLnBrk="0" hangingPunct="1">
        <a:spcBef>
          <a:spcPct val="0"/>
        </a:spcBef>
        <a:buNone/>
        <a:defRPr sz="3600" kern="1200">
          <a:solidFill>
            <a:schemeClr val="tx2"/>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baseline="0">
          <a:solidFill>
            <a:schemeClr val="accent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274ED4-9F4B-419D-860C-1298080DDD50}" type="datetimeFigureOut">
              <a:rPr lang="en-US" smtClean="0"/>
              <a:t>4/9/2019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2AD481-5BB6-4F80-BDB5-1CA862C1E2D4}" type="slidenum">
              <a:rPr lang="en-US" smtClean="0"/>
              <a:t>‹#›</a:t>
            </a:fld>
            <a:endParaRPr lang="en-US"/>
          </a:p>
        </p:txBody>
      </p:sp>
    </p:spTree>
    <p:extLst>
      <p:ext uri="{BB962C8B-B14F-4D97-AF65-F5344CB8AC3E}">
        <p14:creationId xmlns:p14="http://schemas.microsoft.com/office/powerpoint/2010/main" val="183276268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gadephd.org"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hyperlink" Target="http://www.naswdc.org" TargetMode="External"/><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491064"/>
            <a:ext cx="8229600" cy="1143000"/>
          </a:xfrm>
        </p:spPr>
        <p:txBody>
          <a:bodyPr>
            <a:normAutofit fontScale="90000"/>
          </a:bodyPr>
          <a:lstStyle/>
          <a:p>
            <a:r>
              <a:rPr lang="en-US" i="1" dirty="0"/>
              <a:t>Competence-Based Social Work: The Profession of Caring,</a:t>
            </a:r>
            <a:br>
              <a:rPr lang="en-US" i="1" dirty="0"/>
            </a:br>
            <a:r>
              <a:rPr lang="en-US" i="1" dirty="0"/>
              <a:t>Knowing, and Serving</a:t>
            </a:r>
            <a:r>
              <a:rPr lang="en-US" dirty="0"/>
              <a:t/>
            </a:r>
            <a:br>
              <a:rPr lang="en-US" dirty="0"/>
            </a:br>
            <a:r>
              <a:rPr lang="en-US" dirty="0"/>
              <a:t/>
            </a:r>
            <a:br>
              <a:rPr lang="en-US" dirty="0"/>
            </a:br>
            <a:r>
              <a:rPr lang="en-US" dirty="0"/>
              <a:t>Chapter </a:t>
            </a:r>
            <a:r>
              <a:rPr lang="en-US" dirty="0" smtClean="0"/>
              <a:t>6: Developing </a:t>
            </a:r>
            <a:r>
              <a:rPr lang="en-US" dirty="0"/>
              <a:t>the Professional Identity for Social Work</a:t>
            </a:r>
            <a:r>
              <a:rPr lang="en-US" dirty="0">
                <a:effectLst/>
              </a:rPr>
              <a:t> </a:t>
            </a:r>
            <a:r>
              <a:rPr lang="en-US" dirty="0"/>
              <a:t/>
            </a:r>
            <a:br>
              <a:rPr lang="en-US" dirty="0"/>
            </a:br>
            <a:r>
              <a:rPr lang="en-US" dirty="0"/>
              <a:t/>
            </a:r>
            <a:br>
              <a:rPr lang="en-US" dirty="0"/>
            </a:br>
            <a:endParaRPr lang="en-US" dirty="0"/>
          </a:p>
        </p:txBody>
      </p:sp>
      <p:sp>
        <p:nvSpPr>
          <p:cNvPr id="3" name="Subtitle 2"/>
          <p:cNvSpPr>
            <a:spLocks noGrp="1"/>
          </p:cNvSpPr>
          <p:nvPr>
            <p:ph type="subTitle" idx="1"/>
          </p:nvPr>
        </p:nvSpPr>
        <p:spPr>
          <a:xfrm>
            <a:off x="457200" y="4502427"/>
            <a:ext cx="8229600" cy="1302026"/>
          </a:xfrm>
        </p:spPr>
        <p:txBody>
          <a:bodyPr>
            <a:normAutofit/>
          </a:bodyPr>
          <a:lstStyle/>
          <a:p>
            <a:pPr marL="0" indent="0" algn="ctr">
              <a:buNone/>
            </a:pPr>
            <a:r>
              <a:rPr lang="en-US" dirty="0" smtClean="0"/>
              <a:t>Michael </a:t>
            </a:r>
            <a:r>
              <a:rPr lang="en-US" dirty="0"/>
              <a:t>E. </a:t>
            </a:r>
            <a:r>
              <a:rPr lang="en-US" dirty="0" err="1"/>
              <a:t>Sherr</a:t>
            </a:r>
            <a:r>
              <a:rPr lang="en-US" dirty="0"/>
              <a:t>, </a:t>
            </a:r>
            <a:r>
              <a:rPr lang="en-US" dirty="0" err="1"/>
              <a:t>Ph.D</a:t>
            </a:r>
            <a:endParaRPr lang="en-US" dirty="0"/>
          </a:p>
          <a:p>
            <a:pPr marL="0" indent="0" algn="ctr">
              <a:buNone/>
            </a:pPr>
            <a:r>
              <a:rPr lang="en-US" dirty="0"/>
              <a:t>Johnny M. Jones, Ph.D</a:t>
            </a:r>
            <a:r>
              <a:rPr lang="en-US" dirty="0" smtClean="0"/>
              <a:t>.</a:t>
            </a:r>
            <a:endParaRPr lang="en-US" dirty="0"/>
          </a:p>
        </p:txBody>
      </p:sp>
    </p:spTree>
    <p:extLst>
      <p:ext uri="{BB962C8B-B14F-4D97-AF65-F5344CB8AC3E}">
        <p14:creationId xmlns:p14="http://schemas.microsoft.com/office/powerpoint/2010/main" val="2595013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52933"/>
            <a:ext cx="8229600" cy="1143000"/>
          </a:xfrm>
        </p:spPr>
        <p:txBody>
          <a:bodyPr>
            <a:normAutofit fontScale="90000"/>
          </a:bodyPr>
          <a:lstStyle/>
          <a:p>
            <a:r>
              <a:rPr lang="en-US" dirty="0"/>
              <a:t>Levels of Education Cont. </a:t>
            </a:r>
            <a:br>
              <a:rPr lang="en-US" dirty="0"/>
            </a:br>
            <a:endParaRPr lang="en-US" dirty="0"/>
          </a:p>
        </p:txBody>
      </p:sp>
      <p:sp>
        <p:nvSpPr>
          <p:cNvPr id="3" name="Content Placeholder 2"/>
          <p:cNvSpPr>
            <a:spLocks noGrp="1"/>
          </p:cNvSpPr>
          <p:nvPr>
            <p:ph idx="1"/>
          </p:nvPr>
        </p:nvSpPr>
        <p:spPr/>
        <p:txBody>
          <a:bodyPr/>
          <a:lstStyle/>
          <a:p>
            <a:r>
              <a:rPr lang="en-US" dirty="0"/>
              <a:t>Students must decide whether to pursue baccalaureate, graduate, or doctoral education.</a:t>
            </a:r>
          </a:p>
          <a:p>
            <a:pPr lvl="1"/>
            <a:r>
              <a:rPr lang="en-US" dirty="0"/>
              <a:t>Each prepares students for different levels of competent practice and shapes their professional identity. </a:t>
            </a:r>
          </a:p>
        </p:txBody>
      </p:sp>
    </p:spTree>
    <p:extLst>
      <p:ext uri="{BB962C8B-B14F-4D97-AF65-F5344CB8AC3E}">
        <p14:creationId xmlns:p14="http://schemas.microsoft.com/office/powerpoint/2010/main" val="31591182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BSW</a:t>
            </a:r>
            <a:br>
              <a:rPr lang="en-US" dirty="0"/>
            </a:br>
            <a:r>
              <a:rPr lang="en-US" dirty="0"/>
              <a:t>	</a:t>
            </a:r>
          </a:p>
        </p:txBody>
      </p:sp>
      <p:sp>
        <p:nvSpPr>
          <p:cNvPr id="3" name="Content Placeholder 2"/>
          <p:cNvSpPr>
            <a:spLocks noGrp="1"/>
          </p:cNvSpPr>
          <p:nvPr>
            <p:ph idx="1"/>
          </p:nvPr>
        </p:nvSpPr>
        <p:spPr>
          <a:xfrm>
            <a:off x="457200" y="1146676"/>
            <a:ext cx="8229600" cy="4979488"/>
          </a:xfrm>
        </p:spPr>
        <p:txBody>
          <a:bodyPr/>
          <a:lstStyle/>
          <a:p>
            <a:r>
              <a:rPr lang="en-US" dirty="0"/>
              <a:t>Prepares students for basic professional practice.</a:t>
            </a:r>
          </a:p>
          <a:p>
            <a:pPr lvl="1"/>
            <a:r>
              <a:rPr lang="en-US" dirty="0"/>
              <a:t>Students are ready to apply theoretical knowledge, skills, and values for the service of clients.</a:t>
            </a:r>
          </a:p>
          <a:p>
            <a:pPr lvl="2"/>
            <a:r>
              <a:rPr lang="en-US" dirty="0"/>
              <a:t>CSWE characterizes basic practice as “generalist” practice.</a:t>
            </a:r>
          </a:p>
          <a:p>
            <a:pPr lvl="2"/>
            <a:r>
              <a:rPr lang="en-US" dirty="0"/>
              <a:t>The definition of generalist practice described in the Educational Policy and Accreditation Standards (EPAS) point out the basic elements of competent social work practice. These make up the social work competencies. </a:t>
            </a:r>
          </a:p>
        </p:txBody>
      </p:sp>
    </p:spTree>
    <p:extLst>
      <p:ext uri="{BB962C8B-B14F-4D97-AF65-F5344CB8AC3E}">
        <p14:creationId xmlns:p14="http://schemas.microsoft.com/office/powerpoint/2010/main" val="21759606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59934"/>
            <a:ext cx="8229600" cy="265829"/>
          </a:xfrm>
        </p:spPr>
        <p:txBody>
          <a:bodyPr>
            <a:normAutofit fontScale="90000"/>
          </a:bodyPr>
          <a:lstStyle/>
          <a:p>
            <a:r>
              <a:rPr lang="en-US" dirty="0"/>
              <a:t>EPAS Definition of Generalist Practice</a:t>
            </a:r>
            <a:r>
              <a:rPr lang="en-US" dirty="0" smtClean="0"/>
              <a:t>:</a:t>
            </a:r>
            <a:r>
              <a:rPr lang="en-US" dirty="0"/>
              <a:t/>
            </a:r>
            <a:br>
              <a:rPr lang="en-US" dirty="0"/>
            </a:br>
            <a:endParaRPr lang="en-US" dirty="0"/>
          </a:p>
        </p:txBody>
      </p:sp>
      <p:sp>
        <p:nvSpPr>
          <p:cNvPr id="3" name="Content Placeholder 2"/>
          <p:cNvSpPr>
            <a:spLocks noGrp="1"/>
          </p:cNvSpPr>
          <p:nvPr>
            <p:ph idx="1"/>
          </p:nvPr>
        </p:nvSpPr>
        <p:spPr>
          <a:xfrm>
            <a:off x="457200" y="1092849"/>
            <a:ext cx="8229600" cy="5186499"/>
          </a:xfrm>
        </p:spPr>
        <p:txBody>
          <a:bodyPr>
            <a:noAutofit/>
          </a:bodyPr>
          <a:lstStyle/>
          <a:p>
            <a:pPr marL="0" indent="0">
              <a:buNone/>
            </a:pPr>
            <a:r>
              <a:rPr lang="en-US" sz="2200" dirty="0"/>
              <a:t>“Generalist practice is grounded in the liberal arts and the person and environment construct. To promote human and social well-being, generalist practitioners use a range of prevention and intervention methods in their practice with individuals, families, groups, organizations, and communities. The generalist practitioner identifies with the social work profession and applies ethical principles and critical thinking in practice. Generalist practitioners incorporate diversity in their practice and advocate for human rights and social and economic justice. They recognize, support, and build on the strengths and resiliency of all human beings. They engage in research-informed practice and are proactive in responding to the impact of context on professional practice. BSW practice incorporates all of the core competencies”. </a:t>
            </a:r>
          </a:p>
          <a:p>
            <a:pPr marL="0" indent="0">
              <a:buNone/>
            </a:pPr>
            <a:r>
              <a:rPr lang="en-US" sz="2200" dirty="0"/>
              <a:t>(CSWE, 2008, pp. 7-8)</a:t>
            </a:r>
            <a:r>
              <a:rPr lang="en-US" sz="2200" dirty="0">
                <a:effectLst/>
              </a:rPr>
              <a:t> </a:t>
            </a:r>
            <a:endParaRPr lang="en-US" sz="2200" dirty="0"/>
          </a:p>
        </p:txBody>
      </p:sp>
    </p:spTree>
    <p:extLst>
      <p:ext uri="{BB962C8B-B14F-4D97-AF65-F5344CB8AC3E}">
        <p14:creationId xmlns:p14="http://schemas.microsoft.com/office/powerpoint/2010/main" val="35936921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36755"/>
          </a:xfrm>
        </p:spPr>
        <p:txBody>
          <a:bodyPr>
            <a:normAutofit/>
          </a:bodyPr>
          <a:lstStyle/>
          <a:p>
            <a:r>
              <a:rPr lang="en-US" dirty="0" smtClean="0"/>
              <a:t>MSW</a:t>
            </a:r>
            <a:endParaRPr lang="en-US" dirty="0"/>
          </a:p>
        </p:txBody>
      </p:sp>
      <p:sp>
        <p:nvSpPr>
          <p:cNvPr id="3" name="Content Placeholder 2"/>
          <p:cNvSpPr>
            <a:spLocks noGrp="1"/>
          </p:cNvSpPr>
          <p:nvPr>
            <p:ph idx="1"/>
          </p:nvPr>
        </p:nvSpPr>
        <p:spPr>
          <a:xfrm>
            <a:off x="457200" y="970264"/>
            <a:ext cx="8229600" cy="5155899"/>
          </a:xfrm>
        </p:spPr>
        <p:txBody>
          <a:bodyPr/>
          <a:lstStyle/>
          <a:p>
            <a:r>
              <a:rPr lang="en-US" dirty="0"/>
              <a:t>Prepares students for advanced professional practice.</a:t>
            </a:r>
          </a:p>
          <a:p>
            <a:r>
              <a:rPr lang="en-US" dirty="0"/>
              <a:t>Equips students with specific and demonstrated mastery of knowledge and skills in at least one specialized area of practice. </a:t>
            </a:r>
          </a:p>
          <a:p>
            <a:r>
              <a:rPr lang="en-US" dirty="0"/>
              <a:t>Normally takes two years to complete.</a:t>
            </a:r>
          </a:p>
          <a:p>
            <a:pPr lvl="1"/>
            <a:r>
              <a:rPr lang="en-US" dirty="0"/>
              <a:t>First year known as the foundation </a:t>
            </a:r>
            <a:r>
              <a:rPr lang="en-US" dirty="0" smtClean="0"/>
              <a:t>year—prepares </a:t>
            </a:r>
            <a:r>
              <a:rPr lang="en-US" dirty="0"/>
              <a:t>students for basic competent practice.</a:t>
            </a:r>
          </a:p>
          <a:p>
            <a:pPr lvl="1"/>
            <a:r>
              <a:rPr lang="en-US" dirty="0"/>
              <a:t>The first year is quite similar to the undergraduate BSW degree. </a:t>
            </a:r>
          </a:p>
          <a:p>
            <a:pPr lvl="1"/>
            <a:endParaRPr lang="en-US" dirty="0"/>
          </a:p>
        </p:txBody>
      </p:sp>
    </p:spTree>
    <p:extLst>
      <p:ext uri="{BB962C8B-B14F-4D97-AF65-F5344CB8AC3E}">
        <p14:creationId xmlns:p14="http://schemas.microsoft.com/office/powerpoint/2010/main" val="7435090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MSW Cont. </a:t>
            </a:r>
            <a:br>
              <a:rPr lang="en-US" dirty="0"/>
            </a:br>
            <a:endParaRPr lang="en-US" dirty="0"/>
          </a:p>
        </p:txBody>
      </p:sp>
      <p:sp>
        <p:nvSpPr>
          <p:cNvPr id="3" name="Content Placeholder 2"/>
          <p:cNvSpPr>
            <a:spLocks noGrp="1"/>
          </p:cNvSpPr>
          <p:nvPr>
            <p:ph idx="1"/>
          </p:nvPr>
        </p:nvSpPr>
        <p:spPr>
          <a:xfrm>
            <a:off x="457200" y="970264"/>
            <a:ext cx="8229600" cy="5155899"/>
          </a:xfrm>
        </p:spPr>
        <p:txBody>
          <a:bodyPr/>
          <a:lstStyle/>
          <a:p>
            <a:r>
              <a:rPr lang="en-US" dirty="0"/>
              <a:t>Students graduating from a BSW program </a:t>
            </a:r>
            <a:r>
              <a:rPr lang="en-US" dirty="0" smtClean="0"/>
              <a:t>accredited </a:t>
            </a:r>
            <a:r>
              <a:rPr lang="en-US" dirty="0"/>
              <a:t>by the CSWE can apply for Advanced Standing within MSW programs.</a:t>
            </a:r>
          </a:p>
          <a:p>
            <a:pPr lvl="1"/>
            <a:r>
              <a:rPr lang="en-US" dirty="0"/>
              <a:t>After </a:t>
            </a:r>
            <a:r>
              <a:rPr lang="en-US" dirty="0" smtClean="0"/>
              <a:t>this, </a:t>
            </a:r>
            <a:r>
              <a:rPr lang="en-US" dirty="0"/>
              <a:t>students can complete the MSW within one year.</a:t>
            </a:r>
          </a:p>
          <a:p>
            <a:r>
              <a:rPr lang="en-US" dirty="0"/>
              <a:t>After completing the foundation year or admittance to an Advanced Standing program, students select a concentration area for specialized learning. </a:t>
            </a:r>
          </a:p>
        </p:txBody>
      </p:sp>
    </p:spTree>
    <p:extLst>
      <p:ext uri="{BB962C8B-B14F-4D97-AF65-F5344CB8AC3E}">
        <p14:creationId xmlns:p14="http://schemas.microsoft.com/office/powerpoint/2010/main" val="32645349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MSW cont. </a:t>
            </a:r>
            <a:br>
              <a:rPr lang="en-US" dirty="0"/>
            </a:br>
            <a:endParaRPr lang="en-US" dirty="0"/>
          </a:p>
        </p:txBody>
      </p:sp>
      <p:sp>
        <p:nvSpPr>
          <p:cNvPr id="3" name="Content Placeholder 2"/>
          <p:cNvSpPr>
            <a:spLocks noGrp="1"/>
          </p:cNvSpPr>
          <p:nvPr>
            <p:ph idx="1"/>
          </p:nvPr>
        </p:nvSpPr>
        <p:spPr>
          <a:xfrm>
            <a:off x="457200" y="1199600"/>
            <a:ext cx="8229600" cy="5292346"/>
          </a:xfrm>
        </p:spPr>
        <p:txBody>
          <a:bodyPr>
            <a:normAutofit lnSpcReduction="10000"/>
          </a:bodyPr>
          <a:lstStyle/>
          <a:p>
            <a:r>
              <a:rPr lang="en-US" dirty="0"/>
              <a:t>MSW programs may offer courses on practice with:</a:t>
            </a:r>
          </a:p>
          <a:p>
            <a:pPr lvl="1"/>
            <a:r>
              <a:rPr lang="en-US" dirty="0"/>
              <a:t>Children and Families</a:t>
            </a:r>
          </a:p>
          <a:p>
            <a:pPr lvl="1"/>
            <a:r>
              <a:rPr lang="en-US" dirty="0"/>
              <a:t>Health and Mental Health</a:t>
            </a:r>
          </a:p>
          <a:p>
            <a:pPr lvl="1"/>
            <a:r>
              <a:rPr lang="en-US" dirty="0"/>
              <a:t>Communities and Organizations</a:t>
            </a:r>
          </a:p>
          <a:p>
            <a:pPr lvl="1"/>
            <a:r>
              <a:rPr lang="en-US" dirty="0"/>
              <a:t>Practice with Older Adults</a:t>
            </a:r>
          </a:p>
          <a:p>
            <a:pPr lvl="1"/>
            <a:r>
              <a:rPr lang="en-US" dirty="0"/>
              <a:t>Specialized Courses in Clinical Work</a:t>
            </a:r>
          </a:p>
          <a:p>
            <a:pPr lvl="1"/>
            <a:r>
              <a:rPr lang="en-US" dirty="0"/>
              <a:t>Forensic Social Work</a:t>
            </a:r>
          </a:p>
          <a:p>
            <a:pPr lvl="1"/>
            <a:r>
              <a:rPr lang="en-US" dirty="0"/>
              <a:t>International Social work</a:t>
            </a:r>
          </a:p>
          <a:p>
            <a:pPr lvl="1"/>
            <a:r>
              <a:rPr lang="en-US" dirty="0"/>
              <a:t>Or Advanced Generalist Practice for students working with rural populations</a:t>
            </a:r>
          </a:p>
        </p:txBody>
      </p:sp>
    </p:spTree>
    <p:extLst>
      <p:ext uri="{BB962C8B-B14F-4D97-AF65-F5344CB8AC3E}">
        <p14:creationId xmlns:p14="http://schemas.microsoft.com/office/powerpoint/2010/main" val="40882577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03238"/>
            <a:ext cx="8229600" cy="625061"/>
          </a:xfrm>
        </p:spPr>
        <p:txBody>
          <a:bodyPr>
            <a:normAutofit fontScale="90000"/>
          </a:bodyPr>
          <a:lstStyle/>
          <a:p>
            <a:r>
              <a:rPr lang="en-US" dirty="0"/>
              <a:t>EPAS Definition of Advanced Practice</a:t>
            </a:r>
            <a:r>
              <a:rPr lang="en-US" dirty="0" smtClean="0"/>
              <a:t>:</a:t>
            </a:r>
            <a:endParaRPr lang="en-US" dirty="0"/>
          </a:p>
        </p:txBody>
      </p:sp>
      <p:sp>
        <p:nvSpPr>
          <p:cNvPr id="3" name="Content Placeholder 2"/>
          <p:cNvSpPr>
            <a:spLocks noGrp="1"/>
          </p:cNvSpPr>
          <p:nvPr>
            <p:ph idx="1"/>
          </p:nvPr>
        </p:nvSpPr>
        <p:spPr>
          <a:xfrm>
            <a:off x="457200" y="1217751"/>
            <a:ext cx="8229600" cy="5751017"/>
          </a:xfrm>
        </p:spPr>
        <p:txBody>
          <a:bodyPr>
            <a:normAutofit fontScale="77500" lnSpcReduction="20000"/>
          </a:bodyPr>
          <a:lstStyle/>
          <a:p>
            <a:pPr marL="0" indent="0">
              <a:buNone/>
            </a:pPr>
            <a:r>
              <a:rPr lang="en-US" sz="3600" dirty="0"/>
              <a:t>“Advanced practitioners refine and advance the quality of social work practice and </a:t>
            </a:r>
            <a:r>
              <a:rPr lang="en-US" sz="3600" dirty="0" smtClean="0"/>
              <a:t>that </a:t>
            </a:r>
            <a:r>
              <a:rPr lang="en-US" sz="3600" dirty="0"/>
              <a:t>of the larger social work profession. They synthesize and apply a broad range 	of interdisciplinary and multidisciplinary knowledge and skills. In areas of specialization, advanced practitioners assess, intervene, and evaluate to promote </a:t>
            </a:r>
            <a:r>
              <a:rPr lang="en-US" sz="3600" dirty="0" smtClean="0"/>
              <a:t>human </a:t>
            </a:r>
            <a:r>
              <a:rPr lang="en-US" sz="3600" dirty="0"/>
              <a:t>and social well-being. To do </a:t>
            </a:r>
            <a:r>
              <a:rPr lang="en-US" sz="3600" dirty="0" smtClean="0"/>
              <a:t>so, </a:t>
            </a:r>
            <a:r>
              <a:rPr lang="en-US" sz="3600" dirty="0"/>
              <a:t>they suit each action to the circumstances </a:t>
            </a:r>
            <a:r>
              <a:rPr lang="en-US" sz="3600" dirty="0" smtClean="0"/>
              <a:t>at </a:t>
            </a:r>
            <a:r>
              <a:rPr lang="en-US" sz="3600" dirty="0"/>
              <a:t>hand, using the discrimination learned through experience and </a:t>
            </a:r>
            <a:r>
              <a:rPr lang="en-US" sz="3600" dirty="0" smtClean="0"/>
              <a:t>self-improvement</a:t>
            </a:r>
            <a:r>
              <a:rPr lang="en-US" sz="3600" dirty="0"/>
              <a:t>. Advanced practice incorporates all of the core competencies augmented by knowledge and practice behaviors specific to a </a:t>
            </a:r>
            <a:r>
              <a:rPr lang="en-US" sz="3600" dirty="0" smtClean="0"/>
              <a:t>concentration.”</a:t>
            </a:r>
            <a:endParaRPr lang="en-US" sz="3600" dirty="0"/>
          </a:p>
          <a:p>
            <a:pPr marL="0" indent="0">
              <a:buNone/>
            </a:pPr>
            <a:r>
              <a:rPr lang="en-US" sz="3600" dirty="0"/>
              <a:t>(CSWE, 2008, pp. 8)</a:t>
            </a:r>
          </a:p>
          <a:p>
            <a:endParaRPr lang="en-US" dirty="0"/>
          </a:p>
        </p:txBody>
      </p:sp>
    </p:spTree>
    <p:extLst>
      <p:ext uri="{BB962C8B-B14F-4D97-AF65-F5344CB8AC3E}">
        <p14:creationId xmlns:p14="http://schemas.microsoft.com/office/powerpoint/2010/main" val="21629857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PhD or DSW</a:t>
            </a:r>
            <a:br>
              <a:rPr lang="en-US" dirty="0"/>
            </a:br>
            <a:endParaRPr lang="en-US" dirty="0"/>
          </a:p>
        </p:txBody>
      </p:sp>
      <p:sp>
        <p:nvSpPr>
          <p:cNvPr id="3" name="Content Placeholder 2"/>
          <p:cNvSpPr>
            <a:spLocks noGrp="1"/>
          </p:cNvSpPr>
          <p:nvPr>
            <p:ph idx="1"/>
          </p:nvPr>
        </p:nvSpPr>
        <p:spPr>
          <a:xfrm>
            <a:off x="457200" y="987906"/>
            <a:ext cx="8229600" cy="5138258"/>
          </a:xfrm>
        </p:spPr>
        <p:txBody>
          <a:bodyPr/>
          <a:lstStyle/>
          <a:p>
            <a:r>
              <a:rPr lang="en-US" dirty="0"/>
              <a:t>Prepares competent practitioners for teaching, research, or high levels of administration, supervision or leadership in social work. </a:t>
            </a:r>
          </a:p>
          <a:p>
            <a:r>
              <a:rPr lang="en-US" dirty="0"/>
              <a:t>PhD or DSW programs are not accredited by </a:t>
            </a:r>
            <a:r>
              <a:rPr lang="en-US" dirty="0" smtClean="0"/>
              <a:t>CSWE; therefore, </a:t>
            </a:r>
            <a:r>
              <a:rPr lang="en-US" dirty="0"/>
              <a:t>doctoral education varies greatly across different schools. </a:t>
            </a:r>
          </a:p>
          <a:p>
            <a:pPr lvl="1"/>
            <a:r>
              <a:rPr lang="en-US" dirty="0"/>
              <a:t>Many schools balance between preparation for teaching, research, and administration.</a:t>
            </a:r>
          </a:p>
          <a:p>
            <a:pPr marL="457200" lvl="1" indent="0">
              <a:buNone/>
            </a:pPr>
            <a:endParaRPr lang="en-US" dirty="0"/>
          </a:p>
        </p:txBody>
      </p:sp>
    </p:spTree>
    <p:extLst>
      <p:ext uri="{BB962C8B-B14F-4D97-AF65-F5344CB8AC3E}">
        <p14:creationId xmlns:p14="http://schemas.microsoft.com/office/powerpoint/2010/main" val="10160388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3481"/>
            <a:ext cx="8229600" cy="1143000"/>
          </a:xfrm>
        </p:spPr>
        <p:txBody>
          <a:bodyPr>
            <a:normAutofit fontScale="90000"/>
          </a:bodyPr>
          <a:lstStyle/>
          <a:p>
            <a:r>
              <a:rPr lang="en-US" dirty="0"/>
              <a:t>Group for the Advancement in Doctoral Education in Social Work (GADE)</a:t>
            </a:r>
          </a:p>
        </p:txBody>
      </p:sp>
      <p:sp>
        <p:nvSpPr>
          <p:cNvPr id="3" name="Content Placeholder 2"/>
          <p:cNvSpPr>
            <a:spLocks noGrp="1"/>
          </p:cNvSpPr>
          <p:nvPr>
            <p:ph idx="1"/>
          </p:nvPr>
        </p:nvSpPr>
        <p:spPr>
          <a:xfrm>
            <a:off x="457200" y="1789044"/>
            <a:ext cx="8229600" cy="4525963"/>
          </a:xfrm>
        </p:spPr>
        <p:txBody>
          <a:bodyPr/>
          <a:lstStyle/>
          <a:p>
            <a:r>
              <a:rPr lang="en-US" dirty="0"/>
              <a:t>Lists 6 critical areas students may want to consider when assessing different programs. </a:t>
            </a:r>
          </a:p>
          <a:p>
            <a:pPr lvl="1"/>
            <a:r>
              <a:rPr lang="en-US" dirty="0"/>
              <a:t>Should consider:</a:t>
            </a:r>
          </a:p>
          <a:p>
            <a:pPr lvl="2"/>
            <a:r>
              <a:rPr lang="en-US" dirty="0"/>
              <a:t>Institutional context, faculty, students, curriculum, resources, and the presence of an active program review.</a:t>
            </a:r>
          </a:p>
          <a:p>
            <a:pPr lvl="2"/>
            <a:r>
              <a:rPr lang="en-US" dirty="0"/>
              <a:t>Visit the GADE website (</a:t>
            </a:r>
            <a:r>
              <a:rPr lang="en-US" u="sng" dirty="0">
                <a:hlinkClick r:id="rId3"/>
              </a:rPr>
              <a:t>www.gadephd.org</a:t>
            </a:r>
            <a:r>
              <a:rPr lang="en-US" dirty="0"/>
              <a:t>) to learn more about doctoral education and social work guidelines. </a:t>
            </a:r>
          </a:p>
        </p:txBody>
      </p:sp>
    </p:spTree>
    <p:extLst>
      <p:ext uri="{BB962C8B-B14F-4D97-AF65-F5344CB8AC3E}">
        <p14:creationId xmlns:p14="http://schemas.microsoft.com/office/powerpoint/2010/main" val="7366800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Licensure and Credentials</a:t>
            </a:r>
          </a:p>
        </p:txBody>
      </p:sp>
      <p:sp>
        <p:nvSpPr>
          <p:cNvPr id="3" name="Content Placeholder 2"/>
          <p:cNvSpPr>
            <a:spLocks noGrp="1"/>
          </p:cNvSpPr>
          <p:nvPr>
            <p:ph idx="1"/>
          </p:nvPr>
        </p:nvSpPr>
        <p:spPr/>
        <p:txBody>
          <a:bodyPr/>
          <a:lstStyle/>
          <a:p>
            <a:r>
              <a:rPr lang="en-US" dirty="0"/>
              <a:t>Helps develop and maintain professional identity.</a:t>
            </a:r>
          </a:p>
          <a:p>
            <a:r>
              <a:rPr lang="en-US" dirty="0"/>
              <a:t>Mandatory in every state.</a:t>
            </a:r>
          </a:p>
          <a:p>
            <a:pPr lvl="1"/>
            <a:r>
              <a:rPr lang="en-US" dirty="0"/>
              <a:t>State legislation in many states requires licensure before students can refer to themselves as social workers. </a:t>
            </a:r>
          </a:p>
        </p:txBody>
      </p:sp>
    </p:spTree>
    <p:extLst>
      <p:ext uri="{BB962C8B-B14F-4D97-AF65-F5344CB8AC3E}">
        <p14:creationId xmlns:p14="http://schemas.microsoft.com/office/powerpoint/2010/main" val="31107976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159842"/>
          </a:xfrm>
        </p:spPr>
        <p:txBody>
          <a:bodyPr>
            <a:normAutofit/>
          </a:bodyPr>
          <a:lstStyle/>
          <a:p>
            <a:r>
              <a:rPr lang="en-US" dirty="0"/>
              <a:t>The four ways social workers develop and maintain their professional identity:</a:t>
            </a:r>
            <a:br>
              <a:rPr lang="en-US" dirty="0"/>
            </a:br>
            <a:endParaRPr lang="en-US" dirty="0"/>
          </a:p>
        </p:txBody>
      </p:sp>
      <p:sp>
        <p:nvSpPr>
          <p:cNvPr id="3" name="Content Placeholder 2"/>
          <p:cNvSpPr>
            <a:spLocks noGrp="1"/>
          </p:cNvSpPr>
          <p:nvPr>
            <p:ph idx="1"/>
          </p:nvPr>
        </p:nvSpPr>
        <p:spPr>
          <a:xfrm>
            <a:off x="457200" y="2205145"/>
            <a:ext cx="8229600" cy="3921018"/>
          </a:xfrm>
        </p:spPr>
        <p:txBody>
          <a:bodyPr/>
          <a:lstStyle/>
          <a:p>
            <a:r>
              <a:rPr lang="en-US" dirty="0"/>
              <a:t>Formal education</a:t>
            </a:r>
          </a:p>
          <a:p>
            <a:r>
              <a:rPr lang="en-US" dirty="0"/>
              <a:t>Licensure and certifications</a:t>
            </a:r>
          </a:p>
          <a:p>
            <a:r>
              <a:rPr lang="en-US" dirty="0"/>
              <a:t>Networking with social workers and professionals</a:t>
            </a:r>
          </a:p>
          <a:p>
            <a:r>
              <a:rPr lang="en-US" dirty="0"/>
              <a:t>Practice wisdom</a:t>
            </a:r>
          </a:p>
        </p:txBody>
      </p:sp>
    </p:spTree>
    <p:extLst>
      <p:ext uri="{BB962C8B-B14F-4D97-AF65-F5344CB8AC3E}">
        <p14:creationId xmlns:p14="http://schemas.microsoft.com/office/powerpoint/2010/main" val="4772744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Purpose of Licensure</a:t>
            </a:r>
            <a:br>
              <a:rPr lang="en-US" dirty="0"/>
            </a:br>
            <a:endParaRPr lang="en-US" dirty="0"/>
          </a:p>
        </p:txBody>
      </p:sp>
      <p:sp>
        <p:nvSpPr>
          <p:cNvPr id="3" name="Content Placeholder 2"/>
          <p:cNvSpPr>
            <a:spLocks noGrp="1"/>
          </p:cNvSpPr>
          <p:nvPr>
            <p:ph idx="1"/>
          </p:nvPr>
        </p:nvSpPr>
        <p:spPr>
          <a:xfrm>
            <a:off x="457199" y="1199600"/>
            <a:ext cx="8539067" cy="4926564"/>
          </a:xfrm>
        </p:spPr>
        <p:txBody>
          <a:bodyPr>
            <a:normAutofit/>
          </a:bodyPr>
          <a:lstStyle/>
          <a:p>
            <a:r>
              <a:rPr lang="en-US" dirty="0"/>
              <a:t>Identify, uphold and regulate standards of practice.</a:t>
            </a:r>
          </a:p>
          <a:p>
            <a:pPr lvl="1"/>
            <a:r>
              <a:rPr lang="en-US" dirty="0"/>
              <a:t>Protect citizens from malpractice or professional misconduct. </a:t>
            </a:r>
          </a:p>
          <a:p>
            <a:r>
              <a:rPr lang="en-US" dirty="0"/>
              <a:t>Normally regulate four levels of </a:t>
            </a:r>
            <a:r>
              <a:rPr lang="en-US" dirty="0" smtClean="0"/>
              <a:t>licensure:</a:t>
            </a:r>
            <a:endParaRPr lang="en-US" dirty="0"/>
          </a:p>
          <a:p>
            <a:pPr lvl="1"/>
            <a:r>
              <a:rPr lang="en-US" dirty="0"/>
              <a:t>BSW completion-&gt; LBSW</a:t>
            </a:r>
          </a:p>
          <a:p>
            <a:pPr lvl="1"/>
            <a:r>
              <a:rPr lang="en-US" dirty="0"/>
              <a:t>MSW completion-&gt;LMSW</a:t>
            </a:r>
          </a:p>
          <a:p>
            <a:pPr lvl="1"/>
            <a:r>
              <a:rPr lang="en-US" dirty="0"/>
              <a:t>Two years post master’s experience-&gt;LISW</a:t>
            </a:r>
          </a:p>
          <a:p>
            <a:pPr lvl="1"/>
            <a:r>
              <a:rPr lang="en-US" dirty="0"/>
              <a:t>Two years post master’s clinical experience-&gt;LCSW</a:t>
            </a:r>
          </a:p>
          <a:p>
            <a:pPr lvl="1"/>
            <a:endParaRPr lang="en-US" dirty="0"/>
          </a:p>
        </p:txBody>
      </p:sp>
    </p:spTree>
    <p:extLst>
      <p:ext uri="{BB962C8B-B14F-4D97-AF65-F5344CB8AC3E}">
        <p14:creationId xmlns:p14="http://schemas.microsoft.com/office/powerpoint/2010/main" val="23067523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Credentials</a:t>
            </a:r>
            <a:br>
              <a:rPr lang="en-US" dirty="0"/>
            </a:br>
            <a:endParaRPr lang="en-US" dirty="0"/>
          </a:p>
        </p:txBody>
      </p:sp>
      <p:sp>
        <p:nvSpPr>
          <p:cNvPr id="3" name="Content Placeholder 2"/>
          <p:cNvSpPr>
            <a:spLocks noGrp="1"/>
          </p:cNvSpPr>
          <p:nvPr>
            <p:ph idx="1"/>
          </p:nvPr>
        </p:nvSpPr>
        <p:spPr>
          <a:xfrm>
            <a:off x="457200" y="1076112"/>
            <a:ext cx="8229600" cy="5050052"/>
          </a:xfrm>
        </p:spPr>
        <p:txBody>
          <a:bodyPr/>
          <a:lstStyle/>
          <a:p>
            <a:r>
              <a:rPr lang="en-US" dirty="0"/>
              <a:t>Voluntary not mandatory.</a:t>
            </a:r>
          </a:p>
          <a:p>
            <a:r>
              <a:rPr lang="en-US" dirty="0"/>
              <a:t>Way of communicating advanced competence in specialized levels and areas of practice.</a:t>
            </a:r>
          </a:p>
          <a:p>
            <a:r>
              <a:rPr lang="en-US" dirty="0"/>
              <a:t>Usually offered as an optional benefit of membership within professional organizations. </a:t>
            </a:r>
          </a:p>
          <a:p>
            <a:r>
              <a:rPr lang="en-US" dirty="0"/>
              <a:t>NASW offers credentials for BSWs, MSWs, and three different credentials. </a:t>
            </a:r>
          </a:p>
        </p:txBody>
      </p:sp>
    </p:spTree>
    <p:extLst>
      <p:ext uri="{BB962C8B-B14F-4D97-AF65-F5344CB8AC3E}">
        <p14:creationId xmlns:p14="http://schemas.microsoft.com/office/powerpoint/2010/main" val="24738459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93908"/>
            <a:ext cx="8229600" cy="1143000"/>
          </a:xfrm>
        </p:spPr>
        <p:txBody>
          <a:bodyPr>
            <a:normAutofit/>
          </a:bodyPr>
          <a:lstStyle/>
          <a:p>
            <a:r>
              <a:rPr lang="en-US" dirty="0"/>
              <a:t>Certifications and Credentials for </a:t>
            </a:r>
            <a:r>
              <a:rPr lang="en-US" dirty="0" smtClean="0"/>
              <a:t>BSW</a:t>
            </a:r>
            <a:endParaRPr lang="en-US" dirty="0"/>
          </a:p>
        </p:txBody>
      </p:sp>
      <p:sp>
        <p:nvSpPr>
          <p:cNvPr id="3" name="Content Placeholder 2"/>
          <p:cNvSpPr>
            <a:spLocks noGrp="1"/>
          </p:cNvSpPr>
          <p:nvPr>
            <p:ph idx="1"/>
          </p:nvPr>
        </p:nvSpPr>
        <p:spPr>
          <a:xfrm>
            <a:off x="457200" y="1354407"/>
            <a:ext cx="8229600" cy="5050052"/>
          </a:xfrm>
        </p:spPr>
        <p:txBody>
          <a:bodyPr/>
          <a:lstStyle/>
          <a:p>
            <a:r>
              <a:rPr lang="en-US" dirty="0"/>
              <a:t>Four different certifications through NASW</a:t>
            </a:r>
          </a:p>
          <a:p>
            <a:pPr lvl="1"/>
            <a:r>
              <a:rPr lang="en-US" dirty="0"/>
              <a:t>Certified Social Work Case Managers (C-SWCMs)</a:t>
            </a:r>
          </a:p>
          <a:p>
            <a:pPr lvl="1"/>
            <a:r>
              <a:rPr lang="en-US" dirty="0"/>
              <a:t>Certified Children, Youth, and Family Social Workers (C-CYFSWs)</a:t>
            </a:r>
            <a:r>
              <a:rPr lang="en-US" dirty="0">
                <a:effectLst/>
              </a:rPr>
              <a:t> </a:t>
            </a:r>
          </a:p>
          <a:p>
            <a:pPr lvl="1"/>
            <a:r>
              <a:rPr lang="en-US" dirty="0"/>
              <a:t>Certified Social Workers in Gerontology (SW-G)</a:t>
            </a:r>
          </a:p>
          <a:p>
            <a:pPr lvl="1"/>
            <a:r>
              <a:rPr lang="en-US" dirty="0"/>
              <a:t>Certified Hospice and Palliative Care Social Workers (CHP-SW)</a:t>
            </a:r>
            <a:r>
              <a:rPr lang="en-US" dirty="0">
                <a:effectLst/>
              </a:rPr>
              <a:t> </a:t>
            </a:r>
            <a:endParaRPr lang="en-US" dirty="0"/>
          </a:p>
        </p:txBody>
      </p:sp>
    </p:spTree>
    <p:extLst>
      <p:ext uri="{BB962C8B-B14F-4D97-AF65-F5344CB8AC3E}">
        <p14:creationId xmlns:p14="http://schemas.microsoft.com/office/powerpoint/2010/main" val="21961768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98125"/>
            <a:ext cx="8229600" cy="1143000"/>
          </a:xfrm>
        </p:spPr>
        <p:txBody>
          <a:bodyPr>
            <a:normAutofit fontScale="90000"/>
          </a:bodyPr>
          <a:lstStyle/>
          <a:p>
            <a:r>
              <a:rPr lang="en-US" dirty="0"/>
              <a:t>Certified Social Work Case Managers (BSW)</a:t>
            </a:r>
            <a:br>
              <a:rPr lang="en-US" dirty="0"/>
            </a:br>
            <a:endParaRPr lang="en-US" dirty="0"/>
          </a:p>
        </p:txBody>
      </p:sp>
      <p:sp>
        <p:nvSpPr>
          <p:cNvPr id="3" name="Content Placeholder 2"/>
          <p:cNvSpPr>
            <a:spLocks noGrp="1"/>
          </p:cNvSpPr>
          <p:nvPr>
            <p:ph idx="1"/>
          </p:nvPr>
        </p:nvSpPr>
        <p:spPr>
          <a:xfrm>
            <a:off x="457200" y="1138718"/>
            <a:ext cx="8229600" cy="5570195"/>
          </a:xfrm>
        </p:spPr>
        <p:txBody>
          <a:bodyPr>
            <a:normAutofit fontScale="92500" lnSpcReduction="10000"/>
          </a:bodyPr>
          <a:lstStyle/>
          <a:p>
            <a:r>
              <a:rPr lang="en-US" dirty="0"/>
              <a:t>Work with clients to attain specific goals using knowledge, values, and skills.</a:t>
            </a:r>
          </a:p>
          <a:p>
            <a:r>
              <a:rPr lang="en-US" dirty="0"/>
              <a:t>Focus on client strengths and client self-care.</a:t>
            </a:r>
          </a:p>
          <a:p>
            <a:r>
              <a:rPr lang="en-US" dirty="0"/>
              <a:t>Requirements include:</a:t>
            </a:r>
          </a:p>
          <a:p>
            <a:pPr lvl="1"/>
            <a:r>
              <a:rPr lang="en-US" dirty="0"/>
              <a:t> BSW from an accredited University </a:t>
            </a:r>
          </a:p>
          <a:p>
            <a:pPr lvl="1"/>
            <a:r>
              <a:rPr lang="en-US" dirty="0"/>
              <a:t>Evidence of at least 3 years and 4,500 hours of paid, supervised, and post BSW experience as a case manager. </a:t>
            </a:r>
          </a:p>
          <a:p>
            <a:pPr lvl="1"/>
            <a:r>
              <a:rPr lang="en-US" dirty="0"/>
              <a:t>Current state or passing Association of Social Work Boards BSW level exam score.</a:t>
            </a:r>
          </a:p>
          <a:p>
            <a:pPr lvl="1"/>
            <a:r>
              <a:rPr lang="en-US" dirty="0"/>
              <a:t>Adherence to the NASW </a:t>
            </a:r>
            <a:r>
              <a:rPr lang="en-US" i="1" dirty="0"/>
              <a:t>Code of Ethics </a:t>
            </a:r>
            <a:r>
              <a:rPr lang="en-US" dirty="0"/>
              <a:t>and </a:t>
            </a:r>
            <a:r>
              <a:rPr lang="en-US" i="1" dirty="0"/>
              <a:t>Standards for Continuing Professional Education.</a:t>
            </a:r>
          </a:p>
          <a:p>
            <a:pPr lvl="1"/>
            <a:endParaRPr lang="en-US" dirty="0"/>
          </a:p>
        </p:txBody>
      </p:sp>
    </p:spTree>
    <p:extLst>
      <p:ext uri="{BB962C8B-B14F-4D97-AF65-F5344CB8AC3E}">
        <p14:creationId xmlns:p14="http://schemas.microsoft.com/office/powerpoint/2010/main" val="18996431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2508"/>
            <a:ext cx="8229600" cy="1143000"/>
          </a:xfrm>
        </p:spPr>
        <p:txBody>
          <a:bodyPr>
            <a:noAutofit/>
          </a:bodyPr>
          <a:lstStyle/>
          <a:p>
            <a:pPr marL="742950" marR="0" lvl="1" indent="-285750" algn="ctr" defTabSz="457200" rtl="0" eaLnBrk="1" fontAlgn="auto" latinLnBrk="0" hangingPunct="1">
              <a:lnSpc>
                <a:spcPct val="100000"/>
              </a:lnSpc>
              <a:spcBef>
                <a:spcPct val="20000"/>
              </a:spcBef>
              <a:spcAft>
                <a:spcPts val="0"/>
              </a:spcAft>
              <a:tabLst/>
              <a:defRPr/>
            </a:pPr>
            <a:r>
              <a:rPr lang="en-US" sz="3200" kern="1200" dirty="0" smtClean="0">
                <a:solidFill>
                  <a:srgbClr val="1F497D"/>
                </a:solidFill>
                <a:latin typeface="Calibri"/>
                <a:ea typeface="+mj-ea"/>
                <a:cs typeface="+mj-cs"/>
              </a:rPr>
              <a:t>Certified Children, Youth, and Family Social Workers</a:t>
            </a:r>
            <a:endParaRPr lang="en-US" sz="3200" dirty="0"/>
          </a:p>
        </p:txBody>
      </p:sp>
      <p:sp>
        <p:nvSpPr>
          <p:cNvPr id="3" name="Content Placeholder 2"/>
          <p:cNvSpPr>
            <a:spLocks noGrp="1"/>
          </p:cNvSpPr>
          <p:nvPr>
            <p:ph idx="1"/>
          </p:nvPr>
        </p:nvSpPr>
        <p:spPr>
          <a:xfrm>
            <a:off x="457200" y="1627972"/>
            <a:ext cx="8229600" cy="4856000"/>
          </a:xfrm>
        </p:spPr>
        <p:txBody>
          <a:bodyPr/>
          <a:lstStyle/>
          <a:p>
            <a:r>
              <a:rPr lang="en-US" dirty="0"/>
              <a:t>A professional credential for a select group of social workers who have attained national distinction for their work with children, youth and families. </a:t>
            </a:r>
          </a:p>
          <a:p>
            <a:r>
              <a:rPr lang="en-US" dirty="0"/>
              <a:t>Work in the areas of direct practice, advocacy, policy, program development, program evaluation, research, supervision, education, and administration, to help children, youth, and families.</a:t>
            </a:r>
          </a:p>
        </p:txBody>
      </p:sp>
    </p:spTree>
    <p:extLst>
      <p:ext uri="{BB962C8B-B14F-4D97-AF65-F5344CB8AC3E}">
        <p14:creationId xmlns:p14="http://schemas.microsoft.com/office/powerpoint/2010/main" val="7000349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01272"/>
          </a:xfrm>
        </p:spPr>
        <p:txBody>
          <a:bodyPr>
            <a:noAutofit/>
          </a:bodyPr>
          <a:lstStyle/>
          <a:p>
            <a:r>
              <a:rPr lang="en-US" sz="3200" dirty="0">
                <a:solidFill>
                  <a:srgbClr val="1F497D"/>
                </a:solidFill>
              </a:rPr>
              <a:t>Certified Children, Youth, and Family Social </a:t>
            </a:r>
            <a:r>
              <a:rPr lang="en-US" sz="3200" dirty="0" smtClean="0">
                <a:solidFill>
                  <a:srgbClr val="1F497D"/>
                </a:solidFill>
              </a:rPr>
              <a:t>Workers, cont.</a:t>
            </a:r>
            <a:endParaRPr lang="en-US" sz="3200" dirty="0"/>
          </a:p>
        </p:txBody>
      </p:sp>
      <p:sp>
        <p:nvSpPr>
          <p:cNvPr id="3" name="Content Placeholder 2"/>
          <p:cNvSpPr>
            <a:spLocks noGrp="1"/>
          </p:cNvSpPr>
          <p:nvPr>
            <p:ph idx="1"/>
          </p:nvPr>
        </p:nvSpPr>
        <p:spPr>
          <a:xfrm>
            <a:off x="457200" y="1417638"/>
            <a:ext cx="8229600" cy="4708525"/>
          </a:xfrm>
        </p:spPr>
        <p:txBody>
          <a:bodyPr/>
          <a:lstStyle/>
          <a:p>
            <a:r>
              <a:rPr lang="en-US" dirty="0"/>
              <a:t>Requirements:</a:t>
            </a:r>
          </a:p>
          <a:p>
            <a:pPr lvl="1"/>
            <a:r>
              <a:rPr lang="en-US" dirty="0"/>
              <a:t>BSW from an accredited University</a:t>
            </a:r>
          </a:p>
          <a:p>
            <a:pPr lvl="1"/>
            <a:r>
              <a:rPr lang="en-US" dirty="0"/>
              <a:t>20 hours of post-degree continuing education specific to children, youth, and families. </a:t>
            </a:r>
          </a:p>
          <a:p>
            <a:pPr lvl="1"/>
            <a:r>
              <a:rPr lang="en-US" dirty="0"/>
              <a:t>At least one year and 1,500 paid, supervised and post-BSW experience with children, youth and families.</a:t>
            </a:r>
          </a:p>
          <a:p>
            <a:pPr lvl="1"/>
            <a:r>
              <a:rPr lang="en-US" dirty="0"/>
              <a:t>Adherence to the NASW </a:t>
            </a:r>
            <a:r>
              <a:rPr lang="en-US" i="1" dirty="0"/>
              <a:t>Code of Ethics </a:t>
            </a:r>
            <a:r>
              <a:rPr lang="en-US" dirty="0"/>
              <a:t>and </a:t>
            </a:r>
            <a:r>
              <a:rPr lang="en-US" i="1" dirty="0"/>
              <a:t>Standards for Continuing Professional Education</a:t>
            </a:r>
            <a:r>
              <a:rPr lang="en-US" dirty="0"/>
              <a:t>. </a:t>
            </a:r>
          </a:p>
        </p:txBody>
      </p:sp>
    </p:spTree>
    <p:extLst>
      <p:ext uri="{BB962C8B-B14F-4D97-AF65-F5344CB8AC3E}">
        <p14:creationId xmlns:p14="http://schemas.microsoft.com/office/powerpoint/2010/main" val="12664571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Certified Social Worker in Gerontology (SW-G)</a:t>
            </a:r>
          </a:p>
        </p:txBody>
      </p:sp>
      <p:sp>
        <p:nvSpPr>
          <p:cNvPr id="3" name="Content Placeholder 2"/>
          <p:cNvSpPr>
            <a:spLocks noGrp="1"/>
          </p:cNvSpPr>
          <p:nvPr>
            <p:ph idx="1"/>
          </p:nvPr>
        </p:nvSpPr>
        <p:spPr>
          <a:xfrm>
            <a:off x="457200" y="1600200"/>
            <a:ext cx="8229600" cy="4749800"/>
          </a:xfrm>
        </p:spPr>
        <p:txBody>
          <a:bodyPr>
            <a:normAutofit fontScale="92500" lnSpcReduction="20000"/>
          </a:bodyPr>
          <a:lstStyle/>
          <a:p>
            <a:r>
              <a:rPr lang="en-US" dirty="0"/>
              <a:t>For those who practice primarily with older adults.</a:t>
            </a:r>
          </a:p>
          <a:p>
            <a:r>
              <a:rPr lang="en-US" dirty="0"/>
              <a:t>Specialized skills including:</a:t>
            </a:r>
          </a:p>
          <a:p>
            <a:pPr lvl="1"/>
            <a:r>
              <a:rPr lang="en-US" dirty="0"/>
              <a:t>Assessment of older adult needs and functional </a:t>
            </a:r>
            <a:r>
              <a:rPr lang="en-US" dirty="0" smtClean="0"/>
              <a:t>capacity</a:t>
            </a:r>
            <a:endParaRPr lang="en-US" dirty="0"/>
          </a:p>
          <a:p>
            <a:pPr lvl="1"/>
            <a:r>
              <a:rPr lang="en-US" dirty="0"/>
              <a:t>Expertise in mental and physical health </a:t>
            </a:r>
            <a:r>
              <a:rPr lang="en-US" dirty="0" smtClean="0"/>
              <a:t>issues</a:t>
            </a:r>
            <a:endParaRPr lang="en-US" dirty="0"/>
          </a:p>
          <a:p>
            <a:pPr lvl="1"/>
            <a:r>
              <a:rPr lang="en-US" dirty="0"/>
              <a:t>Case and care management</a:t>
            </a:r>
          </a:p>
          <a:p>
            <a:pPr lvl="1"/>
            <a:r>
              <a:rPr lang="en-US" dirty="0"/>
              <a:t>Long term care</a:t>
            </a:r>
          </a:p>
          <a:p>
            <a:pPr lvl="1"/>
            <a:r>
              <a:rPr lang="en-US" dirty="0"/>
              <a:t>Elder abuse</a:t>
            </a:r>
          </a:p>
          <a:p>
            <a:pPr lvl="1"/>
            <a:r>
              <a:rPr lang="en-US" dirty="0"/>
              <a:t>Q</a:t>
            </a:r>
            <a:r>
              <a:rPr lang="en-US" dirty="0" smtClean="0"/>
              <a:t>uality </a:t>
            </a:r>
            <a:r>
              <a:rPr lang="en-US" dirty="0"/>
              <a:t>of life </a:t>
            </a:r>
            <a:r>
              <a:rPr lang="en-US" dirty="0" smtClean="0"/>
              <a:t>issues</a:t>
            </a:r>
            <a:endParaRPr lang="en-US" dirty="0"/>
          </a:p>
          <a:p>
            <a:pPr lvl="1"/>
            <a:r>
              <a:rPr lang="en-US" dirty="0"/>
              <a:t>S</a:t>
            </a:r>
            <a:r>
              <a:rPr lang="en-US" dirty="0" smtClean="0"/>
              <a:t>ervice </a:t>
            </a:r>
            <a:r>
              <a:rPr lang="en-US" dirty="0"/>
              <a:t>planning and advance care planning </a:t>
            </a:r>
          </a:p>
        </p:txBody>
      </p:sp>
    </p:spTree>
    <p:extLst>
      <p:ext uri="{BB962C8B-B14F-4D97-AF65-F5344CB8AC3E}">
        <p14:creationId xmlns:p14="http://schemas.microsoft.com/office/powerpoint/2010/main" val="6424749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3481"/>
            <a:ext cx="8229600" cy="1143000"/>
          </a:xfrm>
        </p:spPr>
        <p:txBody>
          <a:bodyPr>
            <a:normAutofit fontScale="90000"/>
          </a:bodyPr>
          <a:lstStyle/>
          <a:p>
            <a:r>
              <a:rPr lang="en-US" dirty="0"/>
              <a:t>Certified Social Worker in Gerontology Cont. </a:t>
            </a:r>
          </a:p>
        </p:txBody>
      </p:sp>
      <p:sp>
        <p:nvSpPr>
          <p:cNvPr id="3" name="Content Placeholder 2"/>
          <p:cNvSpPr>
            <a:spLocks noGrp="1"/>
          </p:cNvSpPr>
          <p:nvPr>
            <p:ph idx="1"/>
          </p:nvPr>
        </p:nvSpPr>
        <p:spPr>
          <a:xfrm>
            <a:off x="457200" y="1934472"/>
            <a:ext cx="8229600" cy="4708525"/>
          </a:xfrm>
        </p:spPr>
        <p:txBody>
          <a:bodyPr/>
          <a:lstStyle/>
          <a:p>
            <a:r>
              <a:rPr lang="en-US" dirty="0"/>
              <a:t>Primary goal is to address the specific challenges of the aging process</a:t>
            </a:r>
            <a:r>
              <a:rPr lang="en-US" dirty="0" smtClean="0"/>
              <a:t>.</a:t>
            </a:r>
            <a:endParaRPr lang="en-US" dirty="0"/>
          </a:p>
          <a:p>
            <a:r>
              <a:rPr lang="en-US" dirty="0"/>
              <a:t>Must be knowledgeable about legislation, policies and programs which affect older adults. </a:t>
            </a:r>
          </a:p>
        </p:txBody>
      </p:sp>
    </p:spTree>
    <p:extLst>
      <p:ext uri="{BB962C8B-B14F-4D97-AF65-F5344CB8AC3E}">
        <p14:creationId xmlns:p14="http://schemas.microsoft.com/office/powerpoint/2010/main" val="17731920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Certified Social Worker in Gerontology cont. </a:t>
            </a:r>
          </a:p>
        </p:txBody>
      </p:sp>
      <p:sp>
        <p:nvSpPr>
          <p:cNvPr id="3" name="Content Placeholder 2"/>
          <p:cNvSpPr>
            <a:spLocks noGrp="1"/>
          </p:cNvSpPr>
          <p:nvPr>
            <p:ph idx="1"/>
          </p:nvPr>
        </p:nvSpPr>
        <p:spPr/>
        <p:txBody>
          <a:bodyPr>
            <a:normAutofit lnSpcReduction="10000"/>
          </a:bodyPr>
          <a:lstStyle/>
          <a:p>
            <a:r>
              <a:rPr lang="en-US" dirty="0"/>
              <a:t>Requirements:</a:t>
            </a:r>
          </a:p>
          <a:p>
            <a:pPr lvl="1"/>
            <a:r>
              <a:rPr lang="en-US" dirty="0"/>
              <a:t>A BSW from an accredited University.</a:t>
            </a:r>
          </a:p>
          <a:p>
            <a:pPr lvl="1"/>
            <a:r>
              <a:rPr lang="en-US" dirty="0"/>
              <a:t>Evidence of at least three years and 4,500 hours of paid, supervised, and post-BSW experience working with older adults under supervision.</a:t>
            </a:r>
          </a:p>
          <a:p>
            <a:pPr lvl="1"/>
            <a:r>
              <a:rPr lang="en-US" dirty="0"/>
              <a:t>Current state BSW-level or a passing Association of Social Work Boards (ASWB) BSW-level exam score.</a:t>
            </a:r>
          </a:p>
          <a:p>
            <a:pPr lvl="1"/>
            <a:r>
              <a:rPr lang="en-US" dirty="0"/>
              <a:t>Adherence to the NASW </a:t>
            </a:r>
            <a:r>
              <a:rPr lang="en-US" i="1" dirty="0"/>
              <a:t>Code of Ethics </a:t>
            </a:r>
            <a:r>
              <a:rPr lang="en-US" dirty="0"/>
              <a:t>and </a:t>
            </a:r>
            <a:r>
              <a:rPr lang="en-US" i="1" dirty="0"/>
              <a:t>Standard’s for Continuing Professional Education.</a:t>
            </a:r>
            <a:endParaRPr lang="en-US" dirty="0"/>
          </a:p>
        </p:txBody>
      </p:sp>
    </p:spTree>
    <p:extLst>
      <p:ext uri="{BB962C8B-B14F-4D97-AF65-F5344CB8AC3E}">
        <p14:creationId xmlns:p14="http://schemas.microsoft.com/office/powerpoint/2010/main" val="5984360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fontScale="90000"/>
          </a:bodyPr>
          <a:lstStyle/>
          <a:p>
            <a:r>
              <a:rPr lang="en-US" dirty="0"/>
              <a:t>Certified Hospice and Palliative Care Social Worker (CHP-SW) </a:t>
            </a:r>
          </a:p>
        </p:txBody>
      </p:sp>
      <p:sp>
        <p:nvSpPr>
          <p:cNvPr id="3" name="Content Placeholder 2"/>
          <p:cNvSpPr>
            <a:spLocks noGrp="1"/>
          </p:cNvSpPr>
          <p:nvPr>
            <p:ph idx="1"/>
          </p:nvPr>
        </p:nvSpPr>
        <p:spPr/>
        <p:txBody>
          <a:bodyPr/>
          <a:lstStyle/>
          <a:p>
            <a:r>
              <a:rPr lang="en-US" dirty="0"/>
              <a:t>For those who practice primarily with clients and families facing a terminal illness.</a:t>
            </a:r>
          </a:p>
          <a:p>
            <a:r>
              <a:rPr lang="en-US" dirty="0"/>
              <a:t>Focus on the bio-psycho-social-spiritual components of health/mental health from a strengths-based perspective.</a:t>
            </a:r>
          </a:p>
          <a:p>
            <a:r>
              <a:rPr lang="en-US" dirty="0"/>
              <a:t>Develop intervention plans which contribute to comprehensive care for clients. </a:t>
            </a:r>
          </a:p>
        </p:txBody>
      </p:sp>
    </p:spTree>
    <p:extLst>
      <p:ext uri="{BB962C8B-B14F-4D97-AF65-F5344CB8AC3E}">
        <p14:creationId xmlns:p14="http://schemas.microsoft.com/office/powerpoint/2010/main" val="35294209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Formal Education</a:t>
            </a:r>
          </a:p>
        </p:txBody>
      </p:sp>
      <p:sp>
        <p:nvSpPr>
          <p:cNvPr id="3" name="Content Placeholder 2"/>
          <p:cNvSpPr>
            <a:spLocks noGrp="1"/>
          </p:cNvSpPr>
          <p:nvPr>
            <p:ph idx="1"/>
          </p:nvPr>
        </p:nvSpPr>
        <p:spPr/>
        <p:txBody>
          <a:bodyPr>
            <a:normAutofit lnSpcReduction="10000"/>
          </a:bodyPr>
          <a:lstStyle/>
          <a:p>
            <a:r>
              <a:rPr lang="en-US" dirty="0"/>
              <a:t>The primary pathway for developing one’s professional identity.</a:t>
            </a:r>
          </a:p>
          <a:p>
            <a:r>
              <a:rPr lang="en-US" dirty="0"/>
              <a:t>Social work is an </a:t>
            </a:r>
            <a:r>
              <a:rPr lang="en-US" i="1" dirty="0"/>
              <a:t>applied </a:t>
            </a:r>
            <a:r>
              <a:rPr lang="en-US" dirty="0"/>
              <a:t>academic discipline and profession. </a:t>
            </a:r>
          </a:p>
          <a:p>
            <a:pPr lvl="1"/>
            <a:r>
              <a:rPr lang="en-US" dirty="0"/>
              <a:t>Courses focus on preparing students to engage people in helping relationships rather than study them. </a:t>
            </a:r>
          </a:p>
          <a:p>
            <a:r>
              <a:rPr lang="en-US" dirty="0"/>
              <a:t>Students learn to incorporate several areas of study into action. </a:t>
            </a:r>
          </a:p>
        </p:txBody>
      </p:sp>
    </p:spTree>
    <p:extLst>
      <p:ext uri="{BB962C8B-B14F-4D97-AF65-F5344CB8AC3E}">
        <p14:creationId xmlns:p14="http://schemas.microsoft.com/office/powerpoint/2010/main" val="16780068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21899"/>
            <a:ext cx="8229600" cy="1143000"/>
          </a:xfrm>
        </p:spPr>
        <p:txBody>
          <a:bodyPr>
            <a:normAutofit fontScale="90000"/>
          </a:bodyPr>
          <a:lstStyle/>
          <a:p>
            <a:r>
              <a:rPr lang="en-US" dirty="0"/>
              <a:t>Certified Hospice and Palliative Care Social Worker (CHP-SW) Cont.</a:t>
            </a:r>
            <a:br>
              <a:rPr lang="en-US" dirty="0"/>
            </a:br>
            <a:endParaRPr lang="en-US" dirty="0"/>
          </a:p>
        </p:txBody>
      </p:sp>
      <p:sp>
        <p:nvSpPr>
          <p:cNvPr id="3" name="Content Placeholder 2"/>
          <p:cNvSpPr>
            <a:spLocks noGrp="1"/>
          </p:cNvSpPr>
          <p:nvPr>
            <p:ph idx="1"/>
          </p:nvPr>
        </p:nvSpPr>
        <p:spPr/>
        <p:txBody>
          <a:bodyPr/>
          <a:lstStyle/>
          <a:p>
            <a:r>
              <a:rPr lang="en-US" dirty="0"/>
              <a:t>Requirements:</a:t>
            </a:r>
          </a:p>
          <a:p>
            <a:pPr lvl="1"/>
            <a:r>
              <a:rPr lang="en-US" dirty="0"/>
              <a:t>BSW from an accredited University.</a:t>
            </a:r>
          </a:p>
          <a:p>
            <a:pPr lvl="1"/>
            <a:r>
              <a:rPr lang="en-US" dirty="0"/>
              <a:t>At least 20 hours of continuing education  related to hospice and palliative care. </a:t>
            </a:r>
          </a:p>
          <a:p>
            <a:pPr lvl="1"/>
            <a:r>
              <a:rPr lang="en-US" dirty="0"/>
              <a:t>Current state BSW-level licensure or a passing Association of Social Work Boards (ASWB) BSW-level exam score.</a:t>
            </a:r>
          </a:p>
          <a:p>
            <a:pPr lvl="1"/>
            <a:r>
              <a:rPr lang="en-US" dirty="0"/>
              <a:t>Adherence to NASW </a:t>
            </a:r>
            <a:r>
              <a:rPr lang="en-US" i="1" dirty="0"/>
              <a:t>Code of Ethics </a:t>
            </a:r>
            <a:r>
              <a:rPr lang="en-US" dirty="0"/>
              <a:t>and </a:t>
            </a:r>
            <a:r>
              <a:rPr lang="en-US" i="1" dirty="0"/>
              <a:t>Standards for Continuing Professional Education. </a:t>
            </a:r>
            <a:endParaRPr lang="en-US" dirty="0"/>
          </a:p>
        </p:txBody>
      </p:sp>
    </p:spTree>
    <p:extLst>
      <p:ext uri="{BB962C8B-B14F-4D97-AF65-F5344CB8AC3E}">
        <p14:creationId xmlns:p14="http://schemas.microsoft.com/office/powerpoint/2010/main" val="30941943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Certification for MSW’s</a:t>
            </a:r>
            <a:br>
              <a:rPr lang="en-US" dirty="0"/>
            </a:br>
            <a:endParaRPr lang="en-US" dirty="0"/>
          </a:p>
        </p:txBody>
      </p:sp>
      <p:sp>
        <p:nvSpPr>
          <p:cNvPr id="3" name="Content Placeholder 2"/>
          <p:cNvSpPr>
            <a:spLocks noGrp="1"/>
          </p:cNvSpPr>
          <p:nvPr>
            <p:ph idx="1"/>
          </p:nvPr>
        </p:nvSpPr>
        <p:spPr>
          <a:xfrm>
            <a:off x="457200" y="997857"/>
            <a:ext cx="8229600" cy="5678713"/>
          </a:xfrm>
        </p:spPr>
        <p:txBody>
          <a:bodyPr>
            <a:normAutofit lnSpcReduction="10000"/>
          </a:bodyPr>
          <a:lstStyle/>
          <a:p>
            <a:r>
              <a:rPr lang="en-US" dirty="0"/>
              <a:t>More certification options than BSW’s.</a:t>
            </a:r>
          </a:p>
          <a:p>
            <a:r>
              <a:rPr lang="en-US" dirty="0"/>
              <a:t>Advanced certifications for:</a:t>
            </a:r>
          </a:p>
          <a:p>
            <a:pPr lvl="1"/>
            <a:r>
              <a:rPr lang="en-US" dirty="0"/>
              <a:t>Case management (C-ASWCM)</a:t>
            </a:r>
          </a:p>
          <a:p>
            <a:pPr lvl="1"/>
            <a:r>
              <a:rPr lang="en-US" dirty="0"/>
              <a:t>Children, youth and families (C-ACYFSW)</a:t>
            </a:r>
          </a:p>
          <a:p>
            <a:pPr lvl="1"/>
            <a:r>
              <a:rPr lang="en-US" dirty="0"/>
              <a:t>Social work in gerontology (ASW-G) </a:t>
            </a:r>
          </a:p>
          <a:p>
            <a:pPr lvl="1"/>
            <a:r>
              <a:rPr lang="en-US" dirty="0"/>
              <a:t>Hospice and palliative care social work (ACHP-SW). </a:t>
            </a:r>
          </a:p>
          <a:p>
            <a:r>
              <a:rPr lang="en-US" dirty="0" smtClean="0"/>
              <a:t>Difference </a:t>
            </a:r>
            <a:r>
              <a:rPr lang="en-US" dirty="0"/>
              <a:t>in eligibility requirements are completion of an MSW from an accredited University and additional years of MSW experience.</a:t>
            </a:r>
          </a:p>
        </p:txBody>
      </p:sp>
    </p:spTree>
    <p:extLst>
      <p:ext uri="{BB962C8B-B14F-4D97-AF65-F5344CB8AC3E}">
        <p14:creationId xmlns:p14="http://schemas.microsoft.com/office/powerpoint/2010/main" val="40438308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Options for MSW’s</a:t>
            </a:r>
          </a:p>
        </p:txBody>
      </p:sp>
      <p:sp>
        <p:nvSpPr>
          <p:cNvPr id="3" name="Content Placeholder 2"/>
          <p:cNvSpPr>
            <a:spLocks noGrp="1"/>
          </p:cNvSpPr>
          <p:nvPr>
            <p:ph idx="1"/>
          </p:nvPr>
        </p:nvSpPr>
        <p:spPr/>
        <p:txBody>
          <a:bodyPr/>
          <a:lstStyle/>
          <a:p>
            <a:r>
              <a:rPr lang="en-US" dirty="0"/>
              <a:t>MSW’s can also seek certification for/from:</a:t>
            </a:r>
          </a:p>
          <a:p>
            <a:pPr lvl="1"/>
            <a:r>
              <a:rPr lang="en-US" dirty="0"/>
              <a:t>Academy of Certified Social Workers (ACSW)</a:t>
            </a:r>
          </a:p>
          <a:p>
            <a:pPr lvl="1"/>
            <a:r>
              <a:rPr lang="en-US" dirty="0"/>
              <a:t>Certifications for social work practice in schools and health care settings</a:t>
            </a:r>
          </a:p>
          <a:p>
            <a:pPr lvl="1"/>
            <a:r>
              <a:rPr lang="en-US" dirty="0"/>
              <a:t>Certifications in clinical social </a:t>
            </a:r>
            <a:r>
              <a:rPr lang="en-US" dirty="0" smtClean="0"/>
              <a:t>work</a:t>
            </a:r>
            <a:endParaRPr lang="en-US" dirty="0"/>
          </a:p>
        </p:txBody>
      </p:sp>
    </p:spTree>
    <p:extLst>
      <p:ext uri="{BB962C8B-B14F-4D97-AF65-F5344CB8AC3E}">
        <p14:creationId xmlns:p14="http://schemas.microsoft.com/office/powerpoint/2010/main" val="228473761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Academy of Certified Social Workers (ACSW)</a:t>
            </a:r>
          </a:p>
        </p:txBody>
      </p:sp>
      <p:sp>
        <p:nvSpPr>
          <p:cNvPr id="3" name="Content Placeholder 2"/>
          <p:cNvSpPr>
            <a:spLocks noGrp="1"/>
          </p:cNvSpPr>
          <p:nvPr>
            <p:ph idx="1"/>
          </p:nvPr>
        </p:nvSpPr>
        <p:spPr/>
        <p:txBody>
          <a:bodyPr/>
          <a:lstStyle/>
          <a:p>
            <a:r>
              <a:rPr lang="en-US" dirty="0"/>
              <a:t>Perhaps the most common and respected credential in social work. </a:t>
            </a:r>
          </a:p>
          <a:p>
            <a:endParaRPr lang="en-US" dirty="0"/>
          </a:p>
          <a:p>
            <a:r>
              <a:rPr lang="en-US" dirty="0"/>
              <a:t>Those holding the ACSW are recognized as qualified providers across an array of different practice settings. </a:t>
            </a:r>
          </a:p>
          <a:p>
            <a:endParaRPr lang="en-US" dirty="0"/>
          </a:p>
        </p:txBody>
      </p:sp>
    </p:spTree>
    <p:extLst>
      <p:ext uri="{BB962C8B-B14F-4D97-AF65-F5344CB8AC3E}">
        <p14:creationId xmlns:p14="http://schemas.microsoft.com/office/powerpoint/2010/main" val="234750053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fontScale="90000"/>
          </a:bodyPr>
          <a:lstStyle/>
          <a:p>
            <a:r>
              <a:rPr lang="en-US" dirty="0"/>
              <a:t>Academy of Certified Social Workers (ACSW) Cont.</a:t>
            </a:r>
          </a:p>
        </p:txBody>
      </p:sp>
      <p:sp>
        <p:nvSpPr>
          <p:cNvPr id="3" name="Content Placeholder 2"/>
          <p:cNvSpPr>
            <a:spLocks noGrp="1"/>
          </p:cNvSpPr>
          <p:nvPr>
            <p:ph idx="1"/>
          </p:nvPr>
        </p:nvSpPr>
        <p:spPr>
          <a:xfrm>
            <a:off x="457200" y="1411356"/>
            <a:ext cx="8229600" cy="4913086"/>
          </a:xfrm>
        </p:spPr>
        <p:txBody>
          <a:bodyPr>
            <a:normAutofit fontScale="92500" lnSpcReduction="10000"/>
          </a:bodyPr>
          <a:lstStyle/>
          <a:p>
            <a:r>
              <a:rPr lang="en-US" dirty="0"/>
              <a:t>Requirements:</a:t>
            </a:r>
          </a:p>
          <a:p>
            <a:pPr lvl="1"/>
            <a:r>
              <a:rPr lang="en-US" dirty="0"/>
              <a:t>An MSW from an accredited University.</a:t>
            </a:r>
          </a:p>
          <a:p>
            <a:pPr lvl="1"/>
            <a:r>
              <a:rPr lang="en-US" dirty="0"/>
              <a:t>At least 20 hours of continuing education.</a:t>
            </a:r>
          </a:p>
          <a:p>
            <a:pPr lvl="1"/>
            <a:r>
              <a:rPr lang="en-US" dirty="0"/>
              <a:t>At least two years of post-MSW experience working under the supervision of an MSW credentialed supervisor.</a:t>
            </a:r>
          </a:p>
          <a:p>
            <a:pPr lvl="1"/>
            <a:r>
              <a:rPr lang="en-US" dirty="0"/>
              <a:t>Professional evaluations which validate their knowledge, understanding, and application of social work values from an MSW supervisor and two social work colleagues</a:t>
            </a:r>
          </a:p>
          <a:p>
            <a:pPr lvl="1"/>
            <a:r>
              <a:rPr lang="en-US" dirty="0"/>
              <a:t>Adherence to the NASW </a:t>
            </a:r>
            <a:r>
              <a:rPr lang="en-US" i="1" dirty="0"/>
              <a:t>Code of Ethics </a:t>
            </a:r>
            <a:r>
              <a:rPr lang="en-US" dirty="0"/>
              <a:t>and </a:t>
            </a:r>
            <a:r>
              <a:rPr lang="en-US" i="1" dirty="0"/>
              <a:t>Standards for Continuing Education. </a:t>
            </a:r>
          </a:p>
        </p:txBody>
      </p:sp>
    </p:spTree>
    <p:extLst>
      <p:ext uri="{BB962C8B-B14F-4D97-AF65-F5344CB8AC3E}">
        <p14:creationId xmlns:p14="http://schemas.microsoft.com/office/powerpoint/2010/main" val="351671114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Certified School Social Work Specialists (C-SSWS) </a:t>
            </a:r>
          </a:p>
        </p:txBody>
      </p:sp>
      <p:sp>
        <p:nvSpPr>
          <p:cNvPr id="3" name="Content Placeholder 2"/>
          <p:cNvSpPr>
            <a:spLocks noGrp="1"/>
          </p:cNvSpPr>
          <p:nvPr>
            <p:ph idx="1"/>
          </p:nvPr>
        </p:nvSpPr>
        <p:spPr>
          <a:xfrm>
            <a:off x="457200" y="1251858"/>
            <a:ext cx="8229600" cy="4874306"/>
          </a:xfrm>
        </p:spPr>
        <p:txBody>
          <a:bodyPr>
            <a:normAutofit/>
          </a:bodyPr>
          <a:lstStyle/>
          <a:p>
            <a:r>
              <a:rPr lang="en-US" dirty="0"/>
              <a:t>Use theories of human behavior and development and methods of social work practice to support students in school settings.</a:t>
            </a:r>
          </a:p>
          <a:p>
            <a:r>
              <a:rPr lang="en-US" dirty="0"/>
              <a:t>They provide a variety of services to students and their families. </a:t>
            </a:r>
          </a:p>
          <a:p>
            <a:r>
              <a:rPr lang="en-US" dirty="0"/>
              <a:t>They recognize the elements and systems which significantly shape student’s experiences in schools. </a:t>
            </a:r>
          </a:p>
        </p:txBody>
      </p:sp>
    </p:spTree>
    <p:extLst>
      <p:ext uri="{BB962C8B-B14F-4D97-AF65-F5344CB8AC3E}">
        <p14:creationId xmlns:p14="http://schemas.microsoft.com/office/powerpoint/2010/main" val="69454883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18052"/>
            <a:ext cx="8229600" cy="1143000"/>
          </a:xfrm>
        </p:spPr>
        <p:txBody>
          <a:bodyPr>
            <a:normAutofit fontScale="90000"/>
          </a:bodyPr>
          <a:lstStyle/>
          <a:p>
            <a:r>
              <a:rPr lang="en-US" dirty="0"/>
              <a:t>Certified School Social Work Specialists (C-SSWS) </a:t>
            </a:r>
          </a:p>
        </p:txBody>
      </p:sp>
      <p:sp>
        <p:nvSpPr>
          <p:cNvPr id="3" name="Content Placeholder 2"/>
          <p:cNvSpPr>
            <a:spLocks noGrp="1"/>
          </p:cNvSpPr>
          <p:nvPr>
            <p:ph idx="1"/>
          </p:nvPr>
        </p:nvSpPr>
        <p:spPr>
          <a:xfrm>
            <a:off x="526774" y="1311965"/>
            <a:ext cx="8229600" cy="5094514"/>
          </a:xfrm>
        </p:spPr>
        <p:txBody>
          <a:bodyPr>
            <a:normAutofit fontScale="92500" lnSpcReduction="10000"/>
          </a:bodyPr>
          <a:lstStyle/>
          <a:p>
            <a:r>
              <a:rPr lang="en-US" dirty="0"/>
              <a:t>Requirements:</a:t>
            </a:r>
          </a:p>
          <a:p>
            <a:pPr lvl="1"/>
            <a:r>
              <a:rPr lang="en-US" dirty="0"/>
              <a:t>An MSW from an accredited University.</a:t>
            </a:r>
          </a:p>
          <a:p>
            <a:pPr lvl="1"/>
            <a:r>
              <a:rPr lang="en-US" dirty="0"/>
              <a:t>At least 20 hours of continuing education related specifically </a:t>
            </a:r>
            <a:r>
              <a:rPr lang="en-US" dirty="0" smtClean="0"/>
              <a:t>to school </a:t>
            </a:r>
            <a:r>
              <a:rPr lang="en-US" dirty="0"/>
              <a:t>social work.</a:t>
            </a:r>
          </a:p>
          <a:p>
            <a:pPr lvl="1"/>
            <a:r>
              <a:rPr lang="en-US" dirty="0"/>
              <a:t>At least two years of supervised experience working in a school setting.</a:t>
            </a:r>
          </a:p>
          <a:p>
            <a:pPr lvl="1"/>
            <a:r>
              <a:rPr lang="en-US" dirty="0"/>
              <a:t>Current state clinical licensure or a current exam-based school social work license.</a:t>
            </a:r>
          </a:p>
          <a:p>
            <a:pPr lvl="1"/>
            <a:r>
              <a:rPr lang="en-US" dirty="0"/>
              <a:t>Registration or certification by a designated state office.</a:t>
            </a:r>
          </a:p>
          <a:p>
            <a:pPr lvl="1"/>
            <a:r>
              <a:rPr lang="en-US" dirty="0"/>
              <a:t>Adherence to the NASW </a:t>
            </a:r>
            <a:r>
              <a:rPr lang="en-US" i="1" dirty="0"/>
              <a:t>Code of Ethics </a:t>
            </a:r>
            <a:r>
              <a:rPr lang="en-US" dirty="0"/>
              <a:t>and </a:t>
            </a:r>
            <a:r>
              <a:rPr lang="en-US" i="1" dirty="0"/>
              <a:t>Standards for Continuing Professional Education. </a:t>
            </a:r>
          </a:p>
        </p:txBody>
      </p:sp>
    </p:spTree>
    <p:extLst>
      <p:ext uri="{BB962C8B-B14F-4D97-AF65-F5344CB8AC3E}">
        <p14:creationId xmlns:p14="http://schemas.microsoft.com/office/powerpoint/2010/main" val="195137258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91"/>
            <a:ext cx="8229600" cy="1143000"/>
          </a:xfrm>
        </p:spPr>
        <p:txBody>
          <a:bodyPr>
            <a:normAutofit fontScale="90000"/>
          </a:bodyPr>
          <a:lstStyle/>
          <a:p>
            <a:r>
              <a:rPr lang="en-US" dirty="0"/>
              <a:t>Certified Social Workers in Health Care (C-SWHC</a:t>
            </a:r>
            <a:r>
              <a:rPr lang="en-US" dirty="0" smtClean="0"/>
              <a:t>)</a:t>
            </a:r>
            <a:endParaRPr lang="en-US" dirty="0"/>
          </a:p>
        </p:txBody>
      </p:sp>
      <p:sp>
        <p:nvSpPr>
          <p:cNvPr id="3" name="Content Placeholder 2"/>
          <p:cNvSpPr>
            <a:spLocks noGrp="1"/>
          </p:cNvSpPr>
          <p:nvPr>
            <p:ph idx="1"/>
          </p:nvPr>
        </p:nvSpPr>
        <p:spPr>
          <a:xfrm>
            <a:off x="457200" y="1506619"/>
            <a:ext cx="8229600" cy="5479142"/>
          </a:xfrm>
        </p:spPr>
        <p:txBody>
          <a:bodyPr>
            <a:normAutofit/>
          </a:bodyPr>
          <a:lstStyle/>
          <a:p>
            <a:r>
              <a:rPr lang="en-US" sz="2400" dirty="0"/>
              <a:t>Practice in health care settings.</a:t>
            </a:r>
          </a:p>
          <a:p>
            <a:r>
              <a:rPr lang="en-US" sz="2400" dirty="0"/>
              <a:t>Signifies specialized experience and expertise helping clients, families, and groups enhance their well-being in relation to their health.</a:t>
            </a:r>
          </a:p>
          <a:p>
            <a:r>
              <a:rPr lang="en-US" sz="2400" dirty="0"/>
              <a:t> Focus on the bio-psycho-social-spiritual components of health from a strengths perspective. </a:t>
            </a:r>
          </a:p>
          <a:p>
            <a:r>
              <a:rPr lang="en-US" sz="2400" dirty="0"/>
              <a:t>Use their knowledge to:</a:t>
            </a:r>
          </a:p>
          <a:p>
            <a:pPr lvl="1"/>
            <a:r>
              <a:rPr lang="en-US" sz="2400" dirty="0"/>
              <a:t> develop standards of practice, recommend health policy, improve health programs and ensure clients, families and organizations receive high quality and state of the art services. </a:t>
            </a:r>
          </a:p>
        </p:txBody>
      </p:sp>
    </p:spTree>
    <p:extLst>
      <p:ext uri="{BB962C8B-B14F-4D97-AF65-F5344CB8AC3E}">
        <p14:creationId xmlns:p14="http://schemas.microsoft.com/office/powerpoint/2010/main" val="72127754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62264"/>
            <a:ext cx="8229600" cy="1143000"/>
          </a:xfrm>
        </p:spPr>
        <p:txBody>
          <a:bodyPr>
            <a:normAutofit fontScale="90000"/>
          </a:bodyPr>
          <a:lstStyle/>
          <a:p>
            <a:r>
              <a:rPr lang="en-US" dirty="0"/>
              <a:t>Certified Social Workers in Health Care (C-SWHC) Cont.</a:t>
            </a:r>
            <a:br>
              <a:rPr lang="en-US" dirty="0"/>
            </a:br>
            <a:endParaRPr lang="en-US" dirty="0"/>
          </a:p>
        </p:txBody>
      </p:sp>
      <p:sp>
        <p:nvSpPr>
          <p:cNvPr id="3" name="Content Placeholder 2"/>
          <p:cNvSpPr>
            <a:spLocks noGrp="1"/>
          </p:cNvSpPr>
          <p:nvPr>
            <p:ph idx="1"/>
          </p:nvPr>
        </p:nvSpPr>
        <p:spPr>
          <a:xfrm>
            <a:off x="457200" y="1600200"/>
            <a:ext cx="8229600" cy="4731657"/>
          </a:xfrm>
        </p:spPr>
        <p:txBody>
          <a:bodyPr/>
          <a:lstStyle/>
          <a:p>
            <a:r>
              <a:rPr lang="en-US" dirty="0"/>
              <a:t>Requirements:</a:t>
            </a:r>
          </a:p>
          <a:p>
            <a:pPr lvl="1"/>
            <a:r>
              <a:rPr lang="en-US" dirty="0"/>
              <a:t>MSW from an accredited university</a:t>
            </a:r>
          </a:p>
          <a:p>
            <a:pPr lvl="1"/>
            <a:r>
              <a:rPr lang="en-US" dirty="0"/>
              <a:t>At least 20 hours of continuing education related specifically </a:t>
            </a:r>
            <a:r>
              <a:rPr lang="en-US" dirty="0" smtClean="0"/>
              <a:t>to school </a:t>
            </a:r>
            <a:r>
              <a:rPr lang="en-US" dirty="0"/>
              <a:t>social work.</a:t>
            </a:r>
          </a:p>
          <a:p>
            <a:pPr lvl="1"/>
            <a:r>
              <a:rPr lang="en-US" dirty="0"/>
              <a:t>At least two years of supervised experience working in a health care setting.</a:t>
            </a:r>
          </a:p>
          <a:p>
            <a:pPr lvl="1"/>
            <a:r>
              <a:rPr lang="en-US" dirty="0"/>
              <a:t>Current state clinical licensure</a:t>
            </a:r>
          </a:p>
          <a:p>
            <a:pPr lvl="1"/>
            <a:r>
              <a:rPr lang="en-US" dirty="0"/>
              <a:t>Adherence to the NASW </a:t>
            </a:r>
            <a:r>
              <a:rPr lang="en-US" i="1" dirty="0"/>
              <a:t>Code of Ethics </a:t>
            </a:r>
            <a:r>
              <a:rPr lang="en-US" dirty="0"/>
              <a:t>and </a:t>
            </a:r>
            <a:r>
              <a:rPr lang="en-US" i="1" dirty="0"/>
              <a:t>Standards for Continuing Professional Education.</a:t>
            </a:r>
            <a:endParaRPr lang="en-US" dirty="0"/>
          </a:p>
        </p:txBody>
      </p:sp>
    </p:spTree>
    <p:extLst>
      <p:ext uri="{BB962C8B-B14F-4D97-AF65-F5344CB8AC3E}">
        <p14:creationId xmlns:p14="http://schemas.microsoft.com/office/powerpoint/2010/main" val="421692071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Qualified Clinical Social Worker (QCSW) </a:t>
            </a:r>
          </a:p>
        </p:txBody>
      </p:sp>
      <p:sp>
        <p:nvSpPr>
          <p:cNvPr id="3" name="Content Placeholder 2"/>
          <p:cNvSpPr>
            <a:spLocks noGrp="1"/>
          </p:cNvSpPr>
          <p:nvPr>
            <p:ph idx="1"/>
          </p:nvPr>
        </p:nvSpPr>
        <p:spPr/>
        <p:txBody>
          <a:bodyPr/>
          <a:lstStyle/>
          <a:p>
            <a:r>
              <a:rPr lang="en-US" dirty="0"/>
              <a:t>Expertise and experience engaging in clinical assessment, diagnosis, and treatment, including psychotherapy and counseling, with individuals, families, and small groups</a:t>
            </a:r>
            <a:r>
              <a:rPr lang="en-US" dirty="0" smtClean="0"/>
              <a:t>.</a:t>
            </a:r>
            <a:endParaRPr lang="en-US" dirty="0"/>
          </a:p>
          <a:p>
            <a:r>
              <a:rPr lang="en-US" dirty="0"/>
              <a:t>Knowledge of theories of human development and professional application of social work theory and methods.</a:t>
            </a:r>
          </a:p>
          <a:p>
            <a:endParaRPr lang="en-US" dirty="0"/>
          </a:p>
        </p:txBody>
      </p:sp>
    </p:spTree>
    <p:extLst>
      <p:ext uri="{BB962C8B-B14F-4D97-AF65-F5344CB8AC3E}">
        <p14:creationId xmlns:p14="http://schemas.microsoft.com/office/powerpoint/2010/main" val="14400049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3542"/>
            <a:ext cx="8229600" cy="1143000"/>
          </a:xfrm>
        </p:spPr>
        <p:txBody>
          <a:bodyPr>
            <a:normAutofit fontScale="90000"/>
          </a:bodyPr>
          <a:lstStyle/>
          <a:p>
            <a:r>
              <a:rPr lang="en-US" dirty="0"/>
              <a:t>Information for Competent Practice</a:t>
            </a:r>
            <a:br>
              <a:rPr lang="en-US" dirty="0"/>
            </a:br>
            <a:endParaRPr lang="en-US" dirty="0"/>
          </a:p>
        </p:txBody>
      </p:sp>
      <p:sp>
        <p:nvSpPr>
          <p:cNvPr id="3" name="Content Placeholder 2"/>
          <p:cNvSpPr>
            <a:spLocks noGrp="1"/>
          </p:cNvSpPr>
          <p:nvPr>
            <p:ph idx="1"/>
          </p:nvPr>
        </p:nvSpPr>
        <p:spPr>
          <a:xfrm>
            <a:off x="457200" y="1181958"/>
            <a:ext cx="8229600" cy="4944205"/>
          </a:xfrm>
        </p:spPr>
        <p:txBody>
          <a:bodyPr>
            <a:normAutofit/>
          </a:bodyPr>
          <a:lstStyle/>
          <a:p>
            <a:r>
              <a:rPr lang="en-US" dirty="0"/>
              <a:t>What kinds of things do social workers need to know for competent practice?</a:t>
            </a:r>
          </a:p>
          <a:p>
            <a:pPr lvl="1"/>
            <a:r>
              <a:rPr lang="en-US" dirty="0"/>
              <a:t>They need information at the micro (individual), mezzo (group) and macro (organizations and communities) levels. </a:t>
            </a:r>
          </a:p>
          <a:p>
            <a:pPr lvl="1"/>
            <a:r>
              <a:rPr lang="en-US" dirty="0"/>
              <a:t>Micro: A holistic understanding of human beings. This also includes information to understand clients as physical, emotional, social, and spiritual beings.  </a:t>
            </a:r>
          </a:p>
        </p:txBody>
      </p:sp>
    </p:spTree>
    <p:extLst>
      <p:ext uri="{BB962C8B-B14F-4D97-AF65-F5344CB8AC3E}">
        <p14:creationId xmlns:p14="http://schemas.microsoft.com/office/powerpoint/2010/main" val="67416268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064"/>
            <a:ext cx="8229600" cy="1143000"/>
          </a:xfrm>
        </p:spPr>
        <p:txBody>
          <a:bodyPr>
            <a:normAutofit/>
          </a:bodyPr>
          <a:lstStyle/>
          <a:p>
            <a:r>
              <a:rPr lang="en-US" dirty="0"/>
              <a:t>Qualified Clinical Social Worker (QCSW</a:t>
            </a:r>
            <a:r>
              <a:rPr lang="en-US" dirty="0" smtClean="0"/>
              <a:t>)</a:t>
            </a:r>
            <a:endParaRPr lang="en-US" dirty="0"/>
          </a:p>
        </p:txBody>
      </p:sp>
      <p:sp>
        <p:nvSpPr>
          <p:cNvPr id="3" name="Content Placeholder 2"/>
          <p:cNvSpPr>
            <a:spLocks noGrp="1"/>
          </p:cNvSpPr>
          <p:nvPr>
            <p:ph idx="1"/>
          </p:nvPr>
        </p:nvSpPr>
        <p:spPr>
          <a:xfrm>
            <a:off x="457200" y="981765"/>
            <a:ext cx="8229600" cy="5442857"/>
          </a:xfrm>
        </p:spPr>
        <p:txBody>
          <a:bodyPr>
            <a:normAutofit/>
          </a:bodyPr>
          <a:lstStyle/>
          <a:p>
            <a:r>
              <a:rPr lang="en-US" dirty="0"/>
              <a:t>Requirements:</a:t>
            </a:r>
          </a:p>
          <a:p>
            <a:pPr lvl="1"/>
            <a:r>
              <a:rPr lang="en-US" dirty="0"/>
              <a:t>MSW from an accredited university</a:t>
            </a:r>
          </a:p>
          <a:p>
            <a:pPr lvl="1"/>
            <a:r>
              <a:rPr lang="en-US" dirty="0"/>
              <a:t>At least 30 hours of continuing education specific to clinical social work within the last two years</a:t>
            </a:r>
          </a:p>
          <a:p>
            <a:pPr lvl="1"/>
            <a:r>
              <a:rPr lang="en-US" dirty="0"/>
              <a:t>Evidence of at least three years of supervised, post-MSW clinical social work employment in an agency or organization that provides mental health assessment and </a:t>
            </a:r>
            <a:r>
              <a:rPr lang="en-US" dirty="0" smtClean="0"/>
              <a:t>treatment.</a:t>
            </a:r>
          </a:p>
          <a:p>
            <a:pPr lvl="1"/>
            <a:r>
              <a:rPr lang="en-US" dirty="0"/>
              <a:t>C</a:t>
            </a:r>
            <a:r>
              <a:rPr lang="en-US" dirty="0" smtClean="0"/>
              <a:t>urrent </a:t>
            </a:r>
            <a:r>
              <a:rPr lang="en-US" dirty="0"/>
              <a:t>state clinical </a:t>
            </a:r>
            <a:r>
              <a:rPr lang="en-US" dirty="0" smtClean="0"/>
              <a:t>licensure</a:t>
            </a:r>
          </a:p>
          <a:p>
            <a:pPr lvl="1"/>
            <a:r>
              <a:rPr lang="en-US" dirty="0" smtClean="0"/>
              <a:t>Adherence </a:t>
            </a:r>
            <a:r>
              <a:rPr lang="en-US" dirty="0"/>
              <a:t>to NASW </a:t>
            </a:r>
            <a:r>
              <a:rPr lang="en-US" i="1" dirty="0"/>
              <a:t>Code of Ethics</a:t>
            </a:r>
            <a:r>
              <a:rPr lang="en-US" dirty="0"/>
              <a:t>, and </a:t>
            </a:r>
            <a:r>
              <a:rPr lang="en-US" i="1" dirty="0"/>
              <a:t>Standards for Continuing Professional Education.</a:t>
            </a:r>
            <a:r>
              <a:rPr lang="en-US" dirty="0"/>
              <a:t> </a:t>
            </a:r>
          </a:p>
        </p:txBody>
      </p:sp>
    </p:spTree>
    <p:extLst>
      <p:ext uri="{BB962C8B-B14F-4D97-AF65-F5344CB8AC3E}">
        <p14:creationId xmlns:p14="http://schemas.microsoft.com/office/powerpoint/2010/main" val="276475722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Diplomat in Clinical Social Work (DCSW)</a:t>
            </a:r>
          </a:p>
        </p:txBody>
      </p:sp>
      <p:sp>
        <p:nvSpPr>
          <p:cNvPr id="3" name="Content Placeholder 2"/>
          <p:cNvSpPr>
            <a:spLocks noGrp="1"/>
          </p:cNvSpPr>
          <p:nvPr>
            <p:ph idx="1"/>
          </p:nvPr>
        </p:nvSpPr>
        <p:spPr>
          <a:xfrm>
            <a:off x="457200" y="1292087"/>
            <a:ext cx="8229600" cy="4876800"/>
          </a:xfrm>
        </p:spPr>
        <p:txBody>
          <a:bodyPr>
            <a:normAutofit fontScale="92500" lnSpcReduction="10000"/>
          </a:bodyPr>
          <a:lstStyle/>
          <a:p>
            <a:r>
              <a:rPr lang="en-US" dirty="0"/>
              <a:t>For social workers that can demonstrate the highest level of expertise and experience in clinical settings.</a:t>
            </a:r>
          </a:p>
          <a:p>
            <a:r>
              <a:rPr lang="en-US" dirty="0"/>
              <a:t>Requirements:</a:t>
            </a:r>
          </a:p>
          <a:p>
            <a:pPr lvl="1"/>
            <a:r>
              <a:rPr lang="en-US" dirty="0"/>
              <a:t>In addition to requirements of the </a:t>
            </a:r>
            <a:r>
              <a:rPr lang="en-US" dirty="0" smtClean="0"/>
              <a:t>QCSW</a:t>
            </a:r>
            <a:endParaRPr lang="en-US" dirty="0"/>
          </a:p>
          <a:p>
            <a:pPr lvl="1"/>
            <a:r>
              <a:rPr lang="en-US" dirty="0"/>
              <a:t>An MSW from an accredited university with at least 20 hours of clinical coursework </a:t>
            </a:r>
          </a:p>
          <a:p>
            <a:pPr lvl="1"/>
            <a:r>
              <a:rPr lang="en-US" dirty="0"/>
              <a:t>An additional three years of clinical practice experience that has occurred within the last 10 years</a:t>
            </a:r>
          </a:p>
          <a:p>
            <a:pPr lvl="1"/>
            <a:r>
              <a:rPr lang="en-US" dirty="0"/>
              <a:t>Two satisfactory colleague </a:t>
            </a:r>
            <a:r>
              <a:rPr lang="en-US" dirty="0" smtClean="0"/>
              <a:t>references </a:t>
            </a:r>
            <a:r>
              <a:rPr lang="en-US" dirty="0"/>
              <a:t>completed by clinical social workers. </a:t>
            </a:r>
          </a:p>
          <a:p>
            <a:pPr lvl="1"/>
            <a:endParaRPr lang="en-US" dirty="0"/>
          </a:p>
        </p:txBody>
      </p:sp>
    </p:spTree>
    <p:extLst>
      <p:ext uri="{BB962C8B-B14F-4D97-AF65-F5344CB8AC3E}">
        <p14:creationId xmlns:p14="http://schemas.microsoft.com/office/powerpoint/2010/main" val="339964731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Professional Organizations</a:t>
            </a:r>
            <a:br>
              <a:rPr lang="en-US" dirty="0"/>
            </a:br>
            <a:endParaRPr lang="en-US" dirty="0"/>
          </a:p>
        </p:txBody>
      </p:sp>
      <p:sp>
        <p:nvSpPr>
          <p:cNvPr id="3" name="Content Placeholder 2"/>
          <p:cNvSpPr>
            <a:spLocks noGrp="1"/>
          </p:cNvSpPr>
          <p:nvPr>
            <p:ph idx="1"/>
          </p:nvPr>
        </p:nvSpPr>
        <p:spPr>
          <a:xfrm>
            <a:off x="457200" y="1034143"/>
            <a:ext cx="8229600" cy="5497285"/>
          </a:xfrm>
        </p:spPr>
        <p:txBody>
          <a:bodyPr>
            <a:normAutofit lnSpcReduction="10000"/>
          </a:bodyPr>
          <a:lstStyle/>
          <a:p>
            <a:r>
              <a:rPr lang="en-US" dirty="0"/>
              <a:t>Students strongly encouraged to join and participate in professional social work organizations.</a:t>
            </a:r>
          </a:p>
          <a:p>
            <a:r>
              <a:rPr lang="en-US" dirty="0"/>
              <a:t>Important to consider participating in other organizations specific to practice interests. </a:t>
            </a:r>
          </a:p>
          <a:p>
            <a:r>
              <a:rPr lang="en-US" dirty="0"/>
              <a:t>Interacting with colleagues </a:t>
            </a:r>
            <a:r>
              <a:rPr lang="en-US" dirty="0" smtClean="0"/>
              <a:t>builds accountability</a:t>
            </a:r>
            <a:r>
              <a:rPr lang="en-US" dirty="0"/>
              <a:t>, professional development, and a commitment to continuous learning. </a:t>
            </a:r>
          </a:p>
          <a:p>
            <a:r>
              <a:rPr lang="en-US" dirty="0"/>
              <a:t>Expands the network of connects when advocating for human rights and social/economic justice. </a:t>
            </a:r>
          </a:p>
        </p:txBody>
      </p:sp>
    </p:spTree>
    <p:extLst>
      <p:ext uri="{BB962C8B-B14F-4D97-AF65-F5344CB8AC3E}">
        <p14:creationId xmlns:p14="http://schemas.microsoft.com/office/powerpoint/2010/main" val="332249917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National Association of Social </a:t>
            </a:r>
            <a:r>
              <a:rPr lang="en-US" dirty="0" smtClean="0"/>
              <a:t>Workers</a:t>
            </a:r>
            <a:endParaRPr lang="en-US" dirty="0"/>
          </a:p>
        </p:txBody>
      </p:sp>
      <p:sp>
        <p:nvSpPr>
          <p:cNvPr id="3" name="Content Placeholder 2"/>
          <p:cNvSpPr>
            <a:spLocks noGrp="1"/>
          </p:cNvSpPr>
          <p:nvPr>
            <p:ph idx="1"/>
          </p:nvPr>
        </p:nvSpPr>
        <p:spPr>
          <a:xfrm>
            <a:off x="457200" y="1143000"/>
            <a:ext cx="8229600" cy="5479143"/>
          </a:xfrm>
        </p:spPr>
        <p:txBody>
          <a:bodyPr>
            <a:normAutofit lnSpcReduction="10000"/>
          </a:bodyPr>
          <a:lstStyle/>
          <a:p>
            <a:r>
              <a:rPr lang="en-US" dirty="0"/>
              <a:t>Largest social work organization in the world. </a:t>
            </a:r>
          </a:p>
          <a:p>
            <a:r>
              <a:rPr lang="en-US" dirty="0"/>
              <a:t>As members, students will have opportunities for continuous professional growth and networking with other social workers to create and maintain standards of practice (NASW, 2012b)</a:t>
            </a:r>
          </a:p>
          <a:p>
            <a:r>
              <a:rPr lang="en-US" dirty="0"/>
              <a:t>Primary benefit is the opportunity to become active in one of the state chapters. </a:t>
            </a:r>
          </a:p>
          <a:p>
            <a:r>
              <a:rPr lang="en-US" dirty="0"/>
              <a:t>Students can visit the NASW website at </a:t>
            </a:r>
            <a:r>
              <a:rPr lang="en-US" u="sng" dirty="0">
                <a:hlinkClick r:id="rId3"/>
              </a:rPr>
              <a:t>www.naswdc.org</a:t>
            </a:r>
            <a:r>
              <a:rPr lang="en-US" dirty="0"/>
              <a:t> to learn more about the benefits of membership. </a:t>
            </a:r>
          </a:p>
        </p:txBody>
      </p:sp>
    </p:spTree>
    <p:extLst>
      <p:ext uri="{BB962C8B-B14F-4D97-AF65-F5344CB8AC3E}">
        <p14:creationId xmlns:p14="http://schemas.microsoft.com/office/powerpoint/2010/main" val="45991399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93908"/>
            <a:ext cx="8229600" cy="1143000"/>
          </a:xfrm>
        </p:spPr>
        <p:txBody>
          <a:bodyPr>
            <a:normAutofit/>
          </a:bodyPr>
          <a:lstStyle/>
          <a:p>
            <a:r>
              <a:rPr lang="en-US" dirty="0"/>
              <a:t>Council on Social Work </a:t>
            </a:r>
            <a:r>
              <a:rPr lang="en-US" dirty="0" smtClean="0"/>
              <a:t>Education</a:t>
            </a:r>
            <a:endParaRPr lang="en-US" dirty="0"/>
          </a:p>
        </p:txBody>
      </p:sp>
      <p:sp>
        <p:nvSpPr>
          <p:cNvPr id="3" name="Content Placeholder 2"/>
          <p:cNvSpPr>
            <a:spLocks noGrp="1"/>
          </p:cNvSpPr>
          <p:nvPr>
            <p:ph idx="1"/>
          </p:nvPr>
        </p:nvSpPr>
        <p:spPr>
          <a:xfrm>
            <a:off x="457200" y="1536908"/>
            <a:ext cx="8229600" cy="5037592"/>
          </a:xfrm>
        </p:spPr>
        <p:txBody>
          <a:bodyPr/>
          <a:lstStyle/>
          <a:p>
            <a:r>
              <a:rPr lang="en-US" dirty="0"/>
              <a:t>An important organization for developing one’s professional identity.</a:t>
            </a:r>
          </a:p>
          <a:p>
            <a:r>
              <a:rPr lang="en-US" dirty="0" smtClean="0"/>
              <a:t>Consists </a:t>
            </a:r>
            <a:r>
              <a:rPr lang="en-US" dirty="0"/>
              <a:t>of practitioners, educators, social service agencies, and undergraduate and graduate programs of social work education (CSWE, 2012). </a:t>
            </a:r>
          </a:p>
          <a:p>
            <a:endParaRPr lang="en-US" dirty="0"/>
          </a:p>
        </p:txBody>
      </p:sp>
    </p:spTree>
    <p:extLst>
      <p:ext uri="{BB962C8B-B14F-4D97-AF65-F5344CB8AC3E}">
        <p14:creationId xmlns:p14="http://schemas.microsoft.com/office/powerpoint/2010/main" val="345084419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Council on Social Work Education Cont</a:t>
            </a:r>
            <a:r>
              <a:rPr lang="en-US" dirty="0" smtClean="0"/>
              <a:t>.</a:t>
            </a:r>
            <a:endParaRPr lang="en-US" dirty="0"/>
          </a:p>
        </p:txBody>
      </p:sp>
      <p:sp>
        <p:nvSpPr>
          <p:cNvPr id="3" name="Content Placeholder 2"/>
          <p:cNvSpPr>
            <a:spLocks noGrp="1"/>
          </p:cNvSpPr>
          <p:nvPr>
            <p:ph idx="1"/>
          </p:nvPr>
        </p:nvSpPr>
        <p:spPr>
          <a:xfrm>
            <a:off x="457200" y="1270000"/>
            <a:ext cx="8229600" cy="4856163"/>
          </a:xfrm>
        </p:spPr>
        <p:txBody>
          <a:bodyPr/>
          <a:lstStyle/>
          <a:p>
            <a:r>
              <a:rPr lang="en-US" dirty="0"/>
              <a:t>Fulfills three important functions for the profession:</a:t>
            </a:r>
          </a:p>
          <a:p>
            <a:pPr lvl="1"/>
            <a:r>
              <a:rPr lang="en-US" dirty="0"/>
              <a:t>Sets and maintains educational policy and program standards.</a:t>
            </a:r>
          </a:p>
          <a:p>
            <a:pPr lvl="1"/>
            <a:r>
              <a:rPr lang="en-US" dirty="0"/>
              <a:t>Credits bachelor's and master's degree programs in social work.</a:t>
            </a:r>
          </a:p>
          <a:p>
            <a:pPr lvl="1"/>
            <a:r>
              <a:rPr lang="en-US" dirty="0"/>
              <a:t>Develops and advocates for social work education throughout the United States. </a:t>
            </a:r>
          </a:p>
          <a:p>
            <a:pPr lvl="1"/>
            <a:endParaRPr lang="en-US" dirty="0"/>
          </a:p>
        </p:txBody>
      </p:sp>
    </p:spTree>
    <p:extLst>
      <p:ext uri="{BB962C8B-B14F-4D97-AF65-F5344CB8AC3E}">
        <p14:creationId xmlns:p14="http://schemas.microsoft.com/office/powerpoint/2010/main" val="124603760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9209"/>
            <a:ext cx="8229600" cy="1143000"/>
          </a:xfrm>
        </p:spPr>
        <p:txBody>
          <a:bodyPr>
            <a:normAutofit/>
          </a:bodyPr>
          <a:lstStyle/>
          <a:p>
            <a:r>
              <a:rPr lang="en-US" dirty="0"/>
              <a:t>Practice </a:t>
            </a:r>
            <a:r>
              <a:rPr lang="en-US" dirty="0" smtClean="0"/>
              <a:t>Wisdom</a:t>
            </a:r>
            <a:endParaRPr lang="en-US" dirty="0"/>
          </a:p>
        </p:txBody>
      </p:sp>
      <p:sp>
        <p:nvSpPr>
          <p:cNvPr id="3" name="Content Placeholder 2"/>
          <p:cNvSpPr>
            <a:spLocks noGrp="1"/>
          </p:cNvSpPr>
          <p:nvPr>
            <p:ph idx="1"/>
          </p:nvPr>
        </p:nvSpPr>
        <p:spPr>
          <a:xfrm>
            <a:off x="457200" y="1099773"/>
            <a:ext cx="8229600" cy="5297714"/>
          </a:xfrm>
        </p:spPr>
        <p:txBody>
          <a:bodyPr>
            <a:normAutofit fontScale="92500" lnSpcReduction="20000"/>
          </a:bodyPr>
          <a:lstStyle/>
          <a:p>
            <a:r>
              <a:rPr lang="en-US" dirty="0"/>
              <a:t>Developing one’s professional identity also occurs through practice experience.</a:t>
            </a:r>
          </a:p>
          <a:p>
            <a:r>
              <a:rPr lang="en-US" dirty="0"/>
              <a:t>Refers to the ability of social workers to combine and translate empirical and theoretical knowledge and previous </a:t>
            </a:r>
            <a:r>
              <a:rPr lang="en-US" dirty="0" smtClean="0"/>
              <a:t>experience </a:t>
            </a:r>
            <a:r>
              <a:rPr lang="en-US" dirty="0"/>
              <a:t>into current and future practice (Klein &amp; Bloom, 1995).</a:t>
            </a:r>
          </a:p>
          <a:p>
            <a:r>
              <a:rPr lang="en-US" dirty="0" err="1"/>
              <a:t>Dybicz</a:t>
            </a:r>
            <a:r>
              <a:rPr lang="en-US" dirty="0"/>
              <a:t> (2004) describes it as going beyond pure knowledge to the actualization of social work values.</a:t>
            </a:r>
          </a:p>
          <a:p>
            <a:r>
              <a:rPr lang="en-US" dirty="0"/>
              <a:t>Graduating from a CSWE accredited social work program demonstrates competence in the profession and the ability to develop practice wisdom after years of experience. </a:t>
            </a:r>
          </a:p>
          <a:p>
            <a:endParaRPr lang="en-US" dirty="0"/>
          </a:p>
        </p:txBody>
      </p:sp>
    </p:spTree>
    <p:extLst>
      <p:ext uri="{BB962C8B-B14F-4D97-AF65-F5344CB8AC3E}">
        <p14:creationId xmlns:p14="http://schemas.microsoft.com/office/powerpoint/2010/main" val="59845444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Summary</a:t>
            </a:r>
            <a:br>
              <a:rPr lang="en-US" dirty="0"/>
            </a:br>
            <a:endParaRPr lang="en-US" dirty="0"/>
          </a:p>
        </p:txBody>
      </p:sp>
      <p:sp>
        <p:nvSpPr>
          <p:cNvPr id="3" name="Content Placeholder 2"/>
          <p:cNvSpPr>
            <a:spLocks noGrp="1"/>
          </p:cNvSpPr>
          <p:nvPr>
            <p:ph idx="1"/>
          </p:nvPr>
        </p:nvSpPr>
        <p:spPr>
          <a:xfrm>
            <a:off x="457200" y="939485"/>
            <a:ext cx="8229600" cy="5515428"/>
          </a:xfrm>
        </p:spPr>
        <p:txBody>
          <a:bodyPr>
            <a:normAutofit fontScale="92500"/>
          </a:bodyPr>
          <a:lstStyle/>
          <a:p>
            <a:r>
              <a:rPr lang="en-US" dirty="0"/>
              <a:t>Professional identity is a key social work competence that shapes and influences one’s practice.</a:t>
            </a:r>
          </a:p>
          <a:p>
            <a:r>
              <a:rPr lang="en-US" dirty="0"/>
              <a:t>The expectation of competence in combination with on-going self-reflection, with formal education, licensure and certification, participation in professional organization and practice wisdom makes social work unique among other helping professions. </a:t>
            </a:r>
          </a:p>
          <a:p>
            <a:r>
              <a:rPr lang="en-US" dirty="0"/>
              <a:t>The contemplative cycle needed for social work practice is a lifelong commitment. </a:t>
            </a:r>
          </a:p>
          <a:p>
            <a:endParaRPr lang="en-US" dirty="0"/>
          </a:p>
          <a:p>
            <a:endParaRPr lang="en-US" dirty="0"/>
          </a:p>
        </p:txBody>
      </p:sp>
    </p:spTree>
    <p:extLst>
      <p:ext uri="{BB962C8B-B14F-4D97-AF65-F5344CB8AC3E}">
        <p14:creationId xmlns:p14="http://schemas.microsoft.com/office/powerpoint/2010/main" val="46891401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1D54A83-6910-2140-8D0D-9E275FCF3FDF}"/>
              </a:ext>
            </a:extLst>
          </p:cNvPr>
          <p:cNvSpPr>
            <a:spLocks noGrp="1"/>
          </p:cNvSpPr>
          <p:nvPr>
            <p:ph type="title"/>
          </p:nvPr>
        </p:nvSpPr>
        <p:spPr/>
        <p:txBody>
          <a:bodyPr>
            <a:normAutofit fontScale="90000"/>
          </a:bodyPr>
          <a:lstStyle/>
          <a:p>
            <a:r>
              <a:rPr lang="en-US" dirty="0"/>
              <a:t>Engaged Learning:</a:t>
            </a:r>
            <a:br>
              <a:rPr lang="en-US" dirty="0"/>
            </a:br>
            <a:r>
              <a:rPr lang="en-US" dirty="0"/>
              <a:t>Discussion Questions</a:t>
            </a:r>
          </a:p>
        </p:txBody>
      </p:sp>
      <p:sp>
        <p:nvSpPr>
          <p:cNvPr id="3" name="Content Placeholder 2">
            <a:extLst>
              <a:ext uri="{FF2B5EF4-FFF2-40B4-BE49-F238E27FC236}">
                <a16:creationId xmlns:a16="http://schemas.microsoft.com/office/drawing/2014/main" xmlns="" id="{F1DE2998-AD3C-784F-9798-31E0010E2CB1}"/>
              </a:ext>
            </a:extLst>
          </p:cNvPr>
          <p:cNvSpPr>
            <a:spLocks noGrp="1"/>
          </p:cNvSpPr>
          <p:nvPr>
            <p:ph idx="1"/>
          </p:nvPr>
        </p:nvSpPr>
        <p:spPr/>
        <p:txBody>
          <a:bodyPr>
            <a:normAutofit fontScale="62500" lnSpcReduction="20000"/>
          </a:bodyPr>
          <a:lstStyle/>
          <a:p>
            <a:pPr marL="0" indent="0">
              <a:buNone/>
            </a:pPr>
            <a:r>
              <a:rPr lang="en-IN" dirty="0"/>
              <a:t>Self-reflection questions regarding social work education:</a:t>
            </a:r>
            <a:endParaRPr lang="en-US" dirty="0"/>
          </a:p>
          <a:p>
            <a:pPr marL="0" indent="0">
              <a:buNone/>
            </a:pPr>
            <a:r>
              <a:rPr lang="en-IN" dirty="0"/>
              <a:t>1. What factors led to the selection of your current educational setting?</a:t>
            </a:r>
            <a:endParaRPr lang="en-US" dirty="0"/>
          </a:p>
          <a:p>
            <a:pPr marL="0" indent="0">
              <a:buNone/>
            </a:pPr>
            <a:r>
              <a:rPr lang="en-IN" dirty="0"/>
              <a:t>2. Have classes (pre-cognates) that you have taken in your studies </a:t>
            </a:r>
            <a:r>
              <a:rPr lang="en-IN" dirty="0" smtClean="0"/>
              <a:t>thus far </a:t>
            </a:r>
            <a:r>
              <a:rPr lang="en-IN" dirty="0"/>
              <a:t>prepared you for social work study and practice? Think about each of the eight areas discussed in this chapter (see box 6.1) when considering this question. How have these courses prepared you for social work education?</a:t>
            </a:r>
            <a:endParaRPr lang="en-US" dirty="0"/>
          </a:p>
          <a:p>
            <a:pPr marL="0" indent="0">
              <a:buNone/>
            </a:pPr>
            <a:r>
              <a:rPr lang="en-IN" dirty="0"/>
              <a:t>3. In which of the pre-cognates do you believe that you have particular strengths? In which do you believe you need to improve your skills?</a:t>
            </a:r>
            <a:endParaRPr lang="en-US" dirty="0"/>
          </a:p>
          <a:p>
            <a:pPr marL="0" indent="0">
              <a:buNone/>
            </a:pPr>
            <a:r>
              <a:rPr lang="en-IN" dirty="0"/>
              <a:t>4. Consider your long-term educational and career goals. Where would you like to be professionally five years from now? What level of social work education will help you obtain your goals? What factors should you consider when choosing a social work program? What level of education (BSW, MSW, DSW, or PhD) is required to meet your desired level of competence and practice?</a:t>
            </a:r>
            <a:endParaRPr lang="en-US" dirty="0"/>
          </a:p>
          <a:p>
            <a:pPr marL="0" indent="0">
              <a:buNone/>
            </a:pPr>
            <a:endParaRPr lang="en-US" dirty="0"/>
          </a:p>
        </p:txBody>
      </p:sp>
    </p:spTree>
    <p:extLst>
      <p:ext uri="{BB962C8B-B14F-4D97-AF65-F5344CB8AC3E}">
        <p14:creationId xmlns:p14="http://schemas.microsoft.com/office/powerpoint/2010/main" val="411092173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1D54A83-6910-2140-8D0D-9E275FCF3FDF}"/>
              </a:ext>
            </a:extLst>
          </p:cNvPr>
          <p:cNvSpPr>
            <a:spLocks noGrp="1"/>
          </p:cNvSpPr>
          <p:nvPr>
            <p:ph type="title"/>
          </p:nvPr>
        </p:nvSpPr>
        <p:spPr/>
        <p:txBody>
          <a:bodyPr>
            <a:normAutofit fontScale="90000"/>
          </a:bodyPr>
          <a:lstStyle/>
          <a:p>
            <a:r>
              <a:rPr lang="en-US" dirty="0"/>
              <a:t>Engaged Learning:</a:t>
            </a:r>
            <a:br>
              <a:rPr lang="en-US" dirty="0"/>
            </a:br>
            <a:r>
              <a:rPr lang="en-US" dirty="0"/>
              <a:t>Discussion Questions (Continued)</a:t>
            </a:r>
          </a:p>
        </p:txBody>
      </p:sp>
      <p:sp>
        <p:nvSpPr>
          <p:cNvPr id="3" name="Content Placeholder 2">
            <a:extLst>
              <a:ext uri="{FF2B5EF4-FFF2-40B4-BE49-F238E27FC236}">
                <a16:creationId xmlns:a16="http://schemas.microsoft.com/office/drawing/2014/main" xmlns="" id="{F1DE2998-AD3C-784F-9798-31E0010E2CB1}"/>
              </a:ext>
            </a:extLst>
          </p:cNvPr>
          <p:cNvSpPr>
            <a:spLocks noGrp="1"/>
          </p:cNvSpPr>
          <p:nvPr>
            <p:ph idx="1"/>
          </p:nvPr>
        </p:nvSpPr>
        <p:spPr/>
        <p:txBody>
          <a:bodyPr>
            <a:normAutofit fontScale="70000" lnSpcReduction="20000"/>
          </a:bodyPr>
          <a:lstStyle/>
          <a:p>
            <a:pPr marL="0" indent="0">
              <a:buNone/>
            </a:pPr>
            <a:r>
              <a:rPr lang="en-IN" dirty="0"/>
              <a:t>Self-reflection questions regarding professional licensure and certification:</a:t>
            </a:r>
            <a:endParaRPr lang="en-US" dirty="0"/>
          </a:p>
          <a:p>
            <a:pPr marL="0" indent="0">
              <a:buNone/>
            </a:pPr>
            <a:r>
              <a:rPr lang="en-IN" dirty="0"/>
              <a:t>5. Locate and explore on the Internet your state or country’s licensing board for social workers. What are the requirements and licensing levels for professional social work practice? What are the requirements for obtaining social work licensure? What can you do now to prepare for licensure upon graduation with a social work degree?</a:t>
            </a:r>
            <a:endParaRPr lang="en-US" dirty="0"/>
          </a:p>
          <a:p>
            <a:pPr marL="0" indent="0">
              <a:buNone/>
            </a:pPr>
            <a:r>
              <a:rPr lang="en-IN" dirty="0"/>
              <a:t>6. Review the various certification opportunities for social workers following graduation discussed in this chapter. What are the benefits of seeking certification by professional organizations such as NASW?</a:t>
            </a:r>
            <a:endParaRPr lang="en-US" dirty="0"/>
          </a:p>
          <a:p>
            <a:pPr marL="0" indent="0">
              <a:buNone/>
            </a:pPr>
            <a:r>
              <a:rPr lang="en-IN" dirty="0"/>
              <a:t>7. Why do you think that licensing and certification opportunities are offered to (and often are required of) social workers following graduation from accredited social work programs?</a:t>
            </a:r>
            <a:endParaRPr lang="en-US" dirty="0"/>
          </a:p>
          <a:p>
            <a:endParaRPr lang="en-US" dirty="0"/>
          </a:p>
        </p:txBody>
      </p:sp>
    </p:spTree>
    <p:extLst>
      <p:ext uri="{BB962C8B-B14F-4D97-AF65-F5344CB8AC3E}">
        <p14:creationId xmlns:p14="http://schemas.microsoft.com/office/powerpoint/2010/main" val="23662461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Competent Practice Cont. </a:t>
            </a:r>
          </a:p>
        </p:txBody>
      </p:sp>
      <p:sp>
        <p:nvSpPr>
          <p:cNvPr id="3" name="Content Placeholder 2"/>
          <p:cNvSpPr>
            <a:spLocks noGrp="1"/>
          </p:cNvSpPr>
          <p:nvPr>
            <p:ph idx="1"/>
          </p:nvPr>
        </p:nvSpPr>
        <p:spPr/>
        <p:txBody>
          <a:bodyPr>
            <a:normAutofit fontScale="92500" lnSpcReduction="10000"/>
          </a:bodyPr>
          <a:lstStyle/>
          <a:p>
            <a:pPr lvl="1"/>
            <a:r>
              <a:rPr lang="en-US" dirty="0"/>
              <a:t>Mezzo: An understanding of how persons interact and function with others. This includes knowledge of families, different cultures, the ways people develop and maintain relationships within groups.</a:t>
            </a:r>
          </a:p>
          <a:p>
            <a:pPr lvl="1"/>
            <a:endParaRPr lang="en-US" dirty="0"/>
          </a:p>
          <a:p>
            <a:pPr lvl="1"/>
            <a:r>
              <a:rPr lang="en-US" dirty="0"/>
              <a:t> Macro: An understanding of how individuals and groups interact and function with organizations and communities and how they can be influential within them. </a:t>
            </a:r>
          </a:p>
          <a:p>
            <a:pPr lvl="2"/>
            <a:r>
              <a:rPr lang="en-US" dirty="0"/>
              <a:t>Also requires knowledge of organizational theory, community change, community development, economics, and political science.</a:t>
            </a:r>
          </a:p>
        </p:txBody>
      </p:sp>
    </p:spTree>
    <p:extLst>
      <p:ext uri="{BB962C8B-B14F-4D97-AF65-F5344CB8AC3E}">
        <p14:creationId xmlns:p14="http://schemas.microsoft.com/office/powerpoint/2010/main" val="163143612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1D54A83-6910-2140-8D0D-9E275FCF3FDF}"/>
              </a:ext>
            </a:extLst>
          </p:cNvPr>
          <p:cNvSpPr>
            <a:spLocks noGrp="1"/>
          </p:cNvSpPr>
          <p:nvPr>
            <p:ph type="title"/>
          </p:nvPr>
        </p:nvSpPr>
        <p:spPr/>
        <p:txBody>
          <a:bodyPr>
            <a:normAutofit fontScale="90000"/>
          </a:bodyPr>
          <a:lstStyle/>
          <a:p>
            <a:r>
              <a:rPr lang="en-US" dirty="0"/>
              <a:t>Engaged Learning:</a:t>
            </a:r>
            <a:br>
              <a:rPr lang="en-US" dirty="0"/>
            </a:br>
            <a:r>
              <a:rPr lang="en-US" dirty="0"/>
              <a:t>Discussion Questions (Continued)</a:t>
            </a:r>
          </a:p>
        </p:txBody>
      </p:sp>
      <p:sp>
        <p:nvSpPr>
          <p:cNvPr id="3" name="Content Placeholder 2">
            <a:extLst>
              <a:ext uri="{FF2B5EF4-FFF2-40B4-BE49-F238E27FC236}">
                <a16:creationId xmlns:a16="http://schemas.microsoft.com/office/drawing/2014/main" xmlns="" id="{F1DE2998-AD3C-784F-9798-31E0010E2CB1}"/>
              </a:ext>
            </a:extLst>
          </p:cNvPr>
          <p:cNvSpPr>
            <a:spLocks noGrp="1"/>
          </p:cNvSpPr>
          <p:nvPr>
            <p:ph idx="1"/>
          </p:nvPr>
        </p:nvSpPr>
        <p:spPr/>
        <p:txBody>
          <a:bodyPr>
            <a:normAutofit fontScale="70000" lnSpcReduction="20000"/>
          </a:bodyPr>
          <a:lstStyle/>
          <a:p>
            <a:pPr marL="0" indent="0">
              <a:buNone/>
            </a:pPr>
            <a:r>
              <a:rPr lang="en-IN" dirty="0"/>
              <a:t>Self-reflection questions regarding membership in professional organizations:</a:t>
            </a:r>
            <a:endParaRPr lang="en-US" dirty="0"/>
          </a:p>
          <a:p>
            <a:pPr marL="0" indent="0">
              <a:buNone/>
            </a:pPr>
            <a:r>
              <a:rPr lang="en-IN" dirty="0"/>
              <a:t>8. Explore the </a:t>
            </a:r>
            <a:r>
              <a:rPr lang="en-IN" dirty="0" smtClean="0"/>
              <a:t>websites </a:t>
            </a:r>
            <a:r>
              <a:rPr lang="en-IN" dirty="0"/>
              <a:t>for NASW and CSWE. What are the stated benefits of membership in these professional organizations for social workers? Consider and discuss the benefits of joining these organizations now, as a student in social work, with your instructor and your classmates.</a:t>
            </a:r>
            <a:endParaRPr lang="en-US" dirty="0"/>
          </a:p>
          <a:p>
            <a:pPr marL="0" indent="0">
              <a:buNone/>
            </a:pPr>
            <a:r>
              <a:rPr lang="en-IN" dirty="0"/>
              <a:t>9. Conduct an I</a:t>
            </a:r>
            <a:r>
              <a:rPr lang="en-IN" dirty="0" smtClean="0"/>
              <a:t>nternet </a:t>
            </a:r>
            <a:r>
              <a:rPr lang="en-IN" dirty="0"/>
              <a:t>search for other professional organizations for social work, especially using combinations of terms that include your particular areas of interests within social work (e.g., “social work professional organizations and child welfare” or “social work professional organizations and aging”) in your </a:t>
            </a:r>
            <a:r>
              <a:rPr lang="en-IN" dirty="0" err="1"/>
              <a:t>favorite</a:t>
            </a:r>
            <a:r>
              <a:rPr lang="en-IN" dirty="0"/>
              <a:t> search engine. What options are available as resources to you? What factors should you consider in choosing membership in professional organizations?</a:t>
            </a:r>
            <a:endParaRPr lang="en-US" dirty="0"/>
          </a:p>
          <a:p>
            <a:endParaRPr lang="en-US" dirty="0"/>
          </a:p>
        </p:txBody>
      </p:sp>
    </p:spTree>
    <p:extLst>
      <p:ext uri="{BB962C8B-B14F-4D97-AF65-F5344CB8AC3E}">
        <p14:creationId xmlns:p14="http://schemas.microsoft.com/office/powerpoint/2010/main" val="146206276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8EF2C07-02AD-A443-BFAD-931C30A0B794}"/>
              </a:ext>
            </a:extLst>
          </p:cNvPr>
          <p:cNvSpPr>
            <a:spLocks noGrp="1"/>
          </p:cNvSpPr>
          <p:nvPr>
            <p:ph type="title"/>
          </p:nvPr>
        </p:nvSpPr>
        <p:spPr/>
        <p:txBody>
          <a:bodyPr>
            <a:normAutofit fontScale="90000"/>
          </a:bodyPr>
          <a:lstStyle/>
          <a:p>
            <a:r>
              <a:rPr lang="en-US" dirty="0"/>
              <a:t>Engaged Learning: </a:t>
            </a:r>
            <a:br>
              <a:rPr lang="en-US" dirty="0"/>
            </a:br>
            <a:r>
              <a:rPr lang="en-US" dirty="0"/>
              <a:t>Case 6.1 Suh-</a:t>
            </a:r>
            <a:r>
              <a:rPr lang="en-US" dirty="0" err="1"/>
              <a:t>Hee</a:t>
            </a:r>
            <a:r>
              <a:rPr lang="en-US" dirty="0"/>
              <a:t> Choi</a:t>
            </a:r>
          </a:p>
        </p:txBody>
      </p:sp>
      <p:sp>
        <p:nvSpPr>
          <p:cNvPr id="3" name="Content Placeholder 2">
            <a:extLst>
              <a:ext uri="{FF2B5EF4-FFF2-40B4-BE49-F238E27FC236}">
                <a16:creationId xmlns:a16="http://schemas.microsoft.com/office/drawing/2014/main" xmlns="" id="{880CF769-9BC0-594E-A7C1-6BA5326DF8D0}"/>
              </a:ext>
            </a:extLst>
          </p:cNvPr>
          <p:cNvSpPr>
            <a:spLocks noGrp="1"/>
          </p:cNvSpPr>
          <p:nvPr>
            <p:ph idx="1"/>
          </p:nvPr>
        </p:nvSpPr>
        <p:spPr/>
        <p:txBody>
          <a:bodyPr>
            <a:normAutofit fontScale="62500" lnSpcReduction="20000"/>
          </a:bodyPr>
          <a:lstStyle/>
          <a:p>
            <a:r>
              <a:rPr lang="en-IN" dirty="0"/>
              <a:t>Facts:</a:t>
            </a:r>
            <a:endParaRPr lang="en-US" dirty="0"/>
          </a:p>
          <a:p>
            <a:pPr lvl="1"/>
            <a:r>
              <a:rPr lang="en-GB" dirty="0"/>
              <a:t>What are the three areas of social work practice for Suh-</a:t>
            </a:r>
            <a:r>
              <a:rPr lang="en-GB" dirty="0" err="1"/>
              <a:t>Hee</a:t>
            </a:r>
            <a:r>
              <a:rPr lang="en-GB" dirty="0"/>
              <a:t>?   </a:t>
            </a:r>
            <a:endParaRPr lang="en-US" dirty="0"/>
          </a:p>
          <a:p>
            <a:pPr lvl="1"/>
            <a:r>
              <a:rPr lang="en-GB" dirty="0"/>
              <a:t>Using your favourite internet search engine, explore what it was like for </a:t>
            </a:r>
            <a:r>
              <a:rPr lang="en-GB" dirty="0" err="1"/>
              <a:t>Suh-Hee</a:t>
            </a:r>
            <a:r>
              <a:rPr lang="en-GB" dirty="0"/>
              <a:t> </a:t>
            </a:r>
            <a:r>
              <a:rPr lang="en-GB" dirty="0" smtClean="0"/>
              <a:t>to earn </a:t>
            </a:r>
            <a:r>
              <a:rPr lang="en-GB" dirty="0"/>
              <a:t>her PhD. What are the requirements for getting into a doctoral program in social work? How does preparation for a PhD or a DSW differ from an MSW?</a:t>
            </a:r>
            <a:endParaRPr lang="en-US" dirty="0"/>
          </a:p>
          <a:p>
            <a:r>
              <a:rPr lang="en-IN" dirty="0"/>
              <a:t>Analysis:</a:t>
            </a:r>
            <a:endParaRPr lang="en-US" dirty="0"/>
          </a:p>
          <a:p>
            <a:pPr lvl="1"/>
            <a:r>
              <a:rPr lang="en-IN" dirty="0"/>
              <a:t>Using your favourite internet search engine, find research and conceptual articles that describe how to complete a psychiatric assessment for someone who attempted suicide. What factors will Suh-</a:t>
            </a:r>
            <a:r>
              <a:rPr lang="en-IN" dirty="0" err="1"/>
              <a:t>Hee</a:t>
            </a:r>
            <a:r>
              <a:rPr lang="en-IN" dirty="0"/>
              <a:t> need to assess to make a good decision for the patient in room 5A? </a:t>
            </a:r>
            <a:endParaRPr lang="en-US" dirty="0"/>
          </a:p>
          <a:p>
            <a:pPr lvl="1"/>
            <a:r>
              <a:rPr lang="en-IN" dirty="0"/>
              <a:t>Based on her interactions with </a:t>
            </a:r>
            <a:r>
              <a:rPr lang="en-IN" dirty="0" err="1"/>
              <a:t>Dr.</a:t>
            </a:r>
            <a:r>
              <a:rPr lang="en-IN" dirty="0"/>
              <a:t> Cawood, </a:t>
            </a:r>
            <a:r>
              <a:rPr lang="en-IN" dirty="0" smtClean="0"/>
              <a:t>how </a:t>
            </a:r>
            <a:r>
              <a:rPr lang="en-IN" dirty="0"/>
              <a:t>would you describe the working relationship </a:t>
            </a:r>
            <a:r>
              <a:rPr lang="en-IN" dirty="0" err="1"/>
              <a:t>Suh-Hee</a:t>
            </a:r>
            <a:r>
              <a:rPr lang="en-IN" dirty="0"/>
              <a:t> has with ER Physicians?</a:t>
            </a:r>
            <a:endParaRPr lang="en-US" dirty="0"/>
          </a:p>
          <a:p>
            <a:r>
              <a:rPr lang="en-IN" dirty="0"/>
              <a:t>Actions:</a:t>
            </a:r>
            <a:endParaRPr lang="en-US" dirty="0"/>
          </a:p>
          <a:p>
            <a:pPr lvl="1"/>
            <a:r>
              <a:rPr lang="en-IN" dirty="0"/>
              <a:t>If you were the social worker in this situation, what would be </a:t>
            </a:r>
            <a:r>
              <a:rPr lang="en-IN" dirty="0" smtClean="0"/>
              <a:t>the focus </a:t>
            </a:r>
            <a:r>
              <a:rPr lang="en-IN" dirty="0"/>
              <a:t>of </a:t>
            </a:r>
            <a:r>
              <a:rPr lang="en-IN" dirty="0" smtClean="0"/>
              <a:t>your assessment </a:t>
            </a:r>
            <a:r>
              <a:rPr lang="en-IN" dirty="0"/>
              <a:t>with the patient in 5A? Explain. </a:t>
            </a:r>
            <a:endParaRPr lang="en-US" dirty="0"/>
          </a:p>
        </p:txBody>
      </p:sp>
    </p:spTree>
    <p:extLst>
      <p:ext uri="{BB962C8B-B14F-4D97-AF65-F5344CB8AC3E}">
        <p14:creationId xmlns:p14="http://schemas.microsoft.com/office/powerpoint/2010/main" val="149266346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7DC93D1-57B6-0340-9CD7-5CE075182593}"/>
              </a:ext>
            </a:extLst>
          </p:cNvPr>
          <p:cNvSpPr>
            <a:spLocks noGrp="1"/>
          </p:cNvSpPr>
          <p:nvPr>
            <p:ph type="title"/>
          </p:nvPr>
        </p:nvSpPr>
        <p:spPr/>
        <p:txBody>
          <a:bodyPr>
            <a:normAutofit fontScale="90000"/>
          </a:bodyPr>
          <a:lstStyle/>
          <a:p>
            <a:r>
              <a:rPr lang="en-US" dirty="0"/>
              <a:t>Engaged Leaning:</a:t>
            </a:r>
            <a:br>
              <a:rPr lang="en-US" dirty="0"/>
            </a:br>
            <a:r>
              <a:rPr lang="en-US" dirty="0"/>
              <a:t>Case 6.2 Cameron Bradley</a:t>
            </a:r>
          </a:p>
        </p:txBody>
      </p:sp>
      <p:sp>
        <p:nvSpPr>
          <p:cNvPr id="3" name="Content Placeholder 2">
            <a:extLst>
              <a:ext uri="{FF2B5EF4-FFF2-40B4-BE49-F238E27FC236}">
                <a16:creationId xmlns:a16="http://schemas.microsoft.com/office/drawing/2014/main" xmlns="" id="{4E4F97B4-4C3D-B147-8C04-0F94581532E3}"/>
              </a:ext>
            </a:extLst>
          </p:cNvPr>
          <p:cNvSpPr>
            <a:spLocks noGrp="1"/>
          </p:cNvSpPr>
          <p:nvPr>
            <p:ph idx="1"/>
          </p:nvPr>
        </p:nvSpPr>
        <p:spPr/>
        <p:txBody>
          <a:bodyPr>
            <a:normAutofit fontScale="77500" lnSpcReduction="20000"/>
          </a:bodyPr>
          <a:lstStyle/>
          <a:p>
            <a:r>
              <a:rPr lang="en-IN" dirty="0"/>
              <a:t>Facts:</a:t>
            </a:r>
            <a:endParaRPr lang="en-US" dirty="0"/>
          </a:p>
          <a:p>
            <a:pPr lvl="1"/>
            <a:r>
              <a:rPr lang="en-GB" dirty="0"/>
              <a:t>How did Cameron end up living in a children’s home?   </a:t>
            </a:r>
            <a:endParaRPr lang="en-US" dirty="0"/>
          </a:p>
          <a:p>
            <a:pPr lvl="1"/>
            <a:r>
              <a:rPr lang="en-GB" dirty="0"/>
              <a:t>Using your favourite internet search engine, explore the training and licensure needed to become a licensed addictions counsellor as social worker. </a:t>
            </a:r>
            <a:endParaRPr lang="en-US" dirty="0"/>
          </a:p>
          <a:p>
            <a:r>
              <a:rPr lang="en-IN" dirty="0"/>
              <a:t>Analysis:</a:t>
            </a:r>
            <a:endParaRPr lang="en-US" dirty="0"/>
          </a:p>
          <a:p>
            <a:pPr lvl="1"/>
            <a:r>
              <a:rPr lang="en-IN" dirty="0"/>
              <a:t>Conduct a brief literature review looking for research on outdoor therapy. What evidence exists for the use of outdoor therapy with young men coping with addictions?  </a:t>
            </a:r>
            <a:endParaRPr lang="en-US" dirty="0"/>
          </a:p>
          <a:p>
            <a:pPr lvl="1"/>
            <a:r>
              <a:rPr lang="en-IN" dirty="0"/>
              <a:t>What do you think are some of the common thoughts and feelings of clients starting the outdoor program in Montana?</a:t>
            </a:r>
            <a:endParaRPr lang="en-US" dirty="0"/>
          </a:p>
          <a:p>
            <a:r>
              <a:rPr lang="en-IN" dirty="0"/>
              <a:t>Actions:</a:t>
            </a:r>
            <a:endParaRPr lang="en-US" dirty="0"/>
          </a:p>
          <a:p>
            <a:pPr lvl="1"/>
            <a:r>
              <a:rPr lang="en-IN" dirty="0"/>
              <a:t>How should Cameron respond to the client getting upset? Explain.</a:t>
            </a:r>
            <a:r>
              <a:rPr lang="en-US" dirty="0"/>
              <a:t> </a:t>
            </a:r>
          </a:p>
        </p:txBody>
      </p:sp>
    </p:spTree>
    <p:extLst>
      <p:ext uri="{BB962C8B-B14F-4D97-AF65-F5344CB8AC3E}">
        <p14:creationId xmlns:p14="http://schemas.microsoft.com/office/powerpoint/2010/main" val="21807216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3892" y="513177"/>
            <a:ext cx="8229600" cy="1143000"/>
          </a:xfrm>
        </p:spPr>
        <p:txBody>
          <a:bodyPr>
            <a:normAutofit fontScale="90000"/>
          </a:bodyPr>
          <a:lstStyle/>
          <a:p>
            <a:r>
              <a:rPr lang="en-US" dirty="0"/>
              <a:t>Courses Required for the Field</a:t>
            </a:r>
            <a:br>
              <a:rPr lang="en-US" dirty="0"/>
            </a:br>
            <a:endParaRPr lang="en-US" dirty="0"/>
          </a:p>
        </p:txBody>
      </p:sp>
      <p:sp>
        <p:nvSpPr>
          <p:cNvPr id="4" name="Rectangle 3"/>
          <p:cNvSpPr/>
          <p:nvPr/>
        </p:nvSpPr>
        <p:spPr>
          <a:xfrm>
            <a:off x="1023105" y="1443841"/>
            <a:ext cx="7091175" cy="5724644"/>
          </a:xfrm>
          <a:prstGeom prst="rect">
            <a:avLst/>
          </a:prstGeom>
        </p:spPr>
        <p:txBody>
          <a:bodyPr wrap="square">
            <a:spAutoFit/>
          </a:bodyPr>
          <a:lstStyle/>
          <a:p>
            <a:pPr algn="ctr"/>
            <a:r>
              <a:rPr lang="en-US" sz="2400" dirty="0"/>
              <a:t>Table 6.1</a:t>
            </a:r>
          </a:p>
          <a:p>
            <a:r>
              <a:rPr lang="en-US" sz="2400" dirty="0"/>
              <a:t>Common courses required as pre-cognates for social work</a:t>
            </a:r>
          </a:p>
          <a:p>
            <a:r>
              <a:rPr lang="en-US" sz="2400" dirty="0"/>
              <a:t> </a:t>
            </a:r>
          </a:p>
          <a:p>
            <a:pPr marL="342900" indent="-342900">
              <a:buFont typeface="Wingdings" charset="2"/>
              <a:buChar char="ü"/>
            </a:pPr>
            <a:r>
              <a:rPr lang="en-US" sz="2200" dirty="0"/>
              <a:t>Psychology (intro, abnormal, neuropsychology)</a:t>
            </a:r>
          </a:p>
          <a:p>
            <a:pPr marL="342900" indent="-342900">
              <a:buFont typeface="Wingdings" charset="2"/>
              <a:buChar char="ü"/>
            </a:pPr>
            <a:r>
              <a:rPr lang="en-US" sz="2200" dirty="0"/>
              <a:t>Biology (intro, human anatomy)</a:t>
            </a:r>
          </a:p>
          <a:p>
            <a:pPr marL="342900" indent="-342900">
              <a:buFont typeface="Wingdings" charset="2"/>
              <a:buChar char="ü"/>
            </a:pPr>
            <a:r>
              <a:rPr lang="en-US" sz="2200" dirty="0"/>
              <a:t>Sociology (intro, human diversity) </a:t>
            </a:r>
          </a:p>
          <a:p>
            <a:pPr marL="342900" indent="-342900">
              <a:buFont typeface="Wingdings" charset="2"/>
              <a:buChar char="ü"/>
            </a:pPr>
            <a:r>
              <a:rPr lang="en-US" sz="2200" dirty="0"/>
              <a:t>Economics (micro, macro, and/or economics of poverty) </a:t>
            </a:r>
          </a:p>
          <a:p>
            <a:pPr marL="342900" indent="-342900">
              <a:buFont typeface="Wingdings" charset="2"/>
              <a:buChar char="ü"/>
            </a:pPr>
            <a:r>
              <a:rPr lang="en-US" sz="2200" dirty="0"/>
              <a:t>Political Science</a:t>
            </a:r>
          </a:p>
          <a:p>
            <a:pPr marL="342900" indent="-342900">
              <a:buFont typeface="Wingdings" charset="2"/>
              <a:buChar char="ü"/>
            </a:pPr>
            <a:r>
              <a:rPr lang="en-US" sz="2200" dirty="0"/>
              <a:t>Principles of Speech Communications</a:t>
            </a:r>
          </a:p>
          <a:p>
            <a:pPr marL="342900" indent="-342900">
              <a:buFont typeface="Wingdings" charset="2"/>
              <a:buChar char="ü"/>
            </a:pPr>
            <a:r>
              <a:rPr lang="en-US" sz="2200" dirty="0"/>
              <a:t>Philosophy (philosophy of ethics and/or philosophy of justice)</a:t>
            </a:r>
          </a:p>
          <a:p>
            <a:pPr marL="342900" indent="-342900">
              <a:buFont typeface="Wingdings" charset="2"/>
              <a:buChar char="ü"/>
            </a:pPr>
            <a:r>
              <a:rPr lang="en-US" sz="2200" dirty="0"/>
              <a:t>Statistics</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42207060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3846"/>
            <a:ext cx="8229600" cy="1143000"/>
          </a:xfrm>
        </p:spPr>
        <p:txBody>
          <a:bodyPr>
            <a:normAutofit fontScale="90000"/>
          </a:bodyPr>
          <a:lstStyle/>
          <a:p>
            <a:r>
              <a:rPr lang="en-US" dirty="0"/>
              <a:t>Course Pre-Cognate Relevance</a:t>
            </a:r>
            <a:br>
              <a:rPr lang="en-US" dirty="0"/>
            </a:br>
            <a:endParaRPr lang="en-US" dirty="0"/>
          </a:p>
        </p:txBody>
      </p:sp>
      <p:sp>
        <p:nvSpPr>
          <p:cNvPr id="3" name="Content Placeholder 2"/>
          <p:cNvSpPr>
            <a:spLocks noGrp="1"/>
          </p:cNvSpPr>
          <p:nvPr>
            <p:ph idx="1"/>
          </p:nvPr>
        </p:nvSpPr>
        <p:spPr>
          <a:xfrm>
            <a:off x="457200" y="1076112"/>
            <a:ext cx="8229600" cy="5050052"/>
          </a:xfrm>
        </p:spPr>
        <p:txBody>
          <a:bodyPr/>
          <a:lstStyle/>
          <a:p>
            <a:r>
              <a:rPr lang="en-US" dirty="0"/>
              <a:t>Biology &amp; </a:t>
            </a:r>
            <a:r>
              <a:rPr lang="en-US" dirty="0" smtClean="0"/>
              <a:t>Psychology—Provides </a:t>
            </a:r>
            <a:r>
              <a:rPr lang="en-US" dirty="0"/>
              <a:t>knowledge for working with individuals</a:t>
            </a:r>
          </a:p>
          <a:p>
            <a:r>
              <a:rPr lang="en-US" dirty="0" smtClean="0"/>
              <a:t>Sociology—Understand </a:t>
            </a:r>
            <a:r>
              <a:rPr lang="en-US" dirty="0"/>
              <a:t>human diversity and group functioning.</a:t>
            </a:r>
          </a:p>
          <a:p>
            <a:r>
              <a:rPr lang="en-US" dirty="0" smtClean="0"/>
              <a:t>Economics—Help </a:t>
            </a:r>
            <a:r>
              <a:rPr lang="en-US" dirty="0"/>
              <a:t>students grasp the importance of resources and services for well-being. Also explains the financial dynamics of poverty.</a:t>
            </a:r>
          </a:p>
        </p:txBody>
      </p:sp>
    </p:spTree>
    <p:extLst>
      <p:ext uri="{BB962C8B-B14F-4D97-AF65-F5344CB8AC3E}">
        <p14:creationId xmlns:p14="http://schemas.microsoft.com/office/powerpoint/2010/main" val="9042604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62872"/>
            <a:ext cx="8229600" cy="1143000"/>
          </a:xfrm>
        </p:spPr>
        <p:txBody>
          <a:bodyPr>
            <a:normAutofit fontScale="90000"/>
          </a:bodyPr>
          <a:lstStyle/>
          <a:p>
            <a:r>
              <a:rPr lang="en-US" dirty="0"/>
              <a:t>Pre-Cognate Relevance Cont.</a:t>
            </a:r>
            <a:br>
              <a:rPr lang="en-US" dirty="0"/>
            </a:br>
            <a:endParaRPr lang="en-US" dirty="0"/>
          </a:p>
        </p:txBody>
      </p:sp>
      <p:sp>
        <p:nvSpPr>
          <p:cNvPr id="3" name="Content Placeholder 2"/>
          <p:cNvSpPr>
            <a:spLocks noGrp="1"/>
          </p:cNvSpPr>
          <p:nvPr>
            <p:ph idx="1"/>
          </p:nvPr>
        </p:nvSpPr>
        <p:spPr>
          <a:xfrm>
            <a:off x="457200" y="1270164"/>
            <a:ext cx="8229600" cy="4856000"/>
          </a:xfrm>
        </p:spPr>
        <p:txBody>
          <a:bodyPr/>
          <a:lstStyle/>
          <a:p>
            <a:r>
              <a:rPr lang="en-US" dirty="0"/>
              <a:t>Political Science &amp; </a:t>
            </a:r>
            <a:r>
              <a:rPr lang="en-US" dirty="0" smtClean="0"/>
              <a:t>Philosophy—Give </a:t>
            </a:r>
            <a:r>
              <a:rPr lang="en-US" dirty="0"/>
              <a:t>students a foundation for understanding policy and appreciating social work’s emphasis on human rights and justice.</a:t>
            </a:r>
          </a:p>
          <a:p>
            <a:r>
              <a:rPr lang="en-US" dirty="0"/>
              <a:t> </a:t>
            </a:r>
            <a:r>
              <a:rPr lang="en-US" dirty="0" smtClean="0"/>
              <a:t>Statistics—Prepare </a:t>
            </a:r>
            <a:r>
              <a:rPr lang="en-US" dirty="0"/>
              <a:t>students to assess and incorporate best practice based on evidence founded in research. Students are prepared for research courses where they will analyze and evaluate practice. </a:t>
            </a:r>
          </a:p>
        </p:txBody>
      </p:sp>
    </p:spTree>
    <p:extLst>
      <p:ext uri="{BB962C8B-B14F-4D97-AF65-F5344CB8AC3E}">
        <p14:creationId xmlns:p14="http://schemas.microsoft.com/office/powerpoint/2010/main" val="14784883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64928"/>
            <a:ext cx="8229600" cy="870762"/>
          </a:xfrm>
        </p:spPr>
        <p:txBody>
          <a:bodyPr>
            <a:normAutofit fontScale="90000"/>
          </a:bodyPr>
          <a:lstStyle/>
          <a:p>
            <a:r>
              <a:rPr lang="en-US" dirty="0"/>
              <a:t>Levels of </a:t>
            </a:r>
            <a:r>
              <a:rPr lang="en-US" dirty="0" smtClean="0"/>
              <a:t>Education—Establishing </a:t>
            </a:r>
            <a:r>
              <a:rPr lang="en-US" dirty="0"/>
              <a:t>One’s Professional Identity</a:t>
            </a:r>
            <a:br>
              <a:rPr lang="en-US" dirty="0"/>
            </a:br>
            <a:endParaRPr lang="en-US" dirty="0"/>
          </a:p>
        </p:txBody>
      </p:sp>
      <p:sp>
        <p:nvSpPr>
          <p:cNvPr id="3" name="Content Placeholder 2"/>
          <p:cNvSpPr>
            <a:spLocks noGrp="1"/>
          </p:cNvSpPr>
          <p:nvPr>
            <p:ph idx="1"/>
          </p:nvPr>
        </p:nvSpPr>
        <p:spPr>
          <a:xfrm>
            <a:off x="457200" y="1040828"/>
            <a:ext cx="8229600" cy="5085335"/>
          </a:xfrm>
        </p:spPr>
        <p:txBody>
          <a:bodyPr>
            <a:normAutofit/>
          </a:bodyPr>
          <a:lstStyle/>
          <a:p>
            <a:endParaRPr lang="en-US" dirty="0"/>
          </a:p>
          <a:p>
            <a:r>
              <a:rPr lang="en-US" dirty="0"/>
              <a:t>Crucial to choose a CSWE accredited University. </a:t>
            </a:r>
          </a:p>
          <a:p>
            <a:pPr lvl="1"/>
            <a:r>
              <a:rPr lang="en-US" dirty="0" smtClean="0"/>
              <a:t>CSWE—the </a:t>
            </a:r>
            <a:r>
              <a:rPr lang="en-US" dirty="0"/>
              <a:t>national social work org. that sets the educational standards for social work programs.</a:t>
            </a:r>
          </a:p>
          <a:p>
            <a:pPr lvl="1"/>
            <a:r>
              <a:rPr lang="en-US" dirty="0"/>
              <a:t>The accreditation standards developed by CSWE are recognized all over </a:t>
            </a:r>
            <a:r>
              <a:rPr lang="en-US" dirty="0" smtClean="0"/>
              <a:t>the </a:t>
            </a:r>
            <a:r>
              <a:rPr lang="en-US" dirty="0"/>
              <a:t>country. </a:t>
            </a:r>
          </a:p>
          <a:p>
            <a:pPr lvl="1"/>
            <a:r>
              <a:rPr lang="en-US" dirty="0"/>
              <a:t>The public recognizes therefore that a student graduating from an accredited University is indeed a social worker. </a:t>
            </a:r>
          </a:p>
        </p:txBody>
      </p:sp>
    </p:spTree>
    <p:extLst>
      <p:ext uri="{BB962C8B-B14F-4D97-AF65-F5344CB8AC3E}">
        <p14:creationId xmlns:p14="http://schemas.microsoft.com/office/powerpoint/2010/main" val="4045634363"/>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Oxford Slides template</Template>
  <TotalTime>11</TotalTime>
  <Words>3483</Words>
  <Application>Microsoft Office PowerPoint</Application>
  <PresentationFormat>On-screen Show (4:3)</PresentationFormat>
  <Paragraphs>334</Paragraphs>
  <Slides>52</Slides>
  <Notes>47</Notes>
  <HiddenSlides>0</HiddenSlides>
  <MMClips>0</MMClips>
  <ScaleCrop>false</ScaleCrop>
  <HeadingPairs>
    <vt:vector size="4" baseType="variant">
      <vt:variant>
        <vt:lpstr>Theme</vt:lpstr>
      </vt:variant>
      <vt:variant>
        <vt:i4>2</vt:i4>
      </vt:variant>
      <vt:variant>
        <vt:lpstr>Slide Titles</vt:lpstr>
      </vt:variant>
      <vt:variant>
        <vt:i4>52</vt:i4>
      </vt:variant>
    </vt:vector>
  </HeadingPairs>
  <TitlesOfParts>
    <vt:vector size="54" baseType="lpstr">
      <vt:lpstr>Custom Design</vt:lpstr>
      <vt:lpstr>1_Custom Design</vt:lpstr>
      <vt:lpstr>Competence-Based Social Work: The Profession of Caring, Knowing, and Serving  Chapter 6: Developing the Professional Identity for Social Work   </vt:lpstr>
      <vt:lpstr>The four ways social workers develop and maintain their professional identity: </vt:lpstr>
      <vt:lpstr>Formal Education</vt:lpstr>
      <vt:lpstr>Information for Competent Practice </vt:lpstr>
      <vt:lpstr>Competent Practice Cont. </vt:lpstr>
      <vt:lpstr>Courses Required for the Field </vt:lpstr>
      <vt:lpstr>Course Pre-Cognate Relevance </vt:lpstr>
      <vt:lpstr>Pre-Cognate Relevance Cont. </vt:lpstr>
      <vt:lpstr>Levels of Education—Establishing One’s Professional Identity </vt:lpstr>
      <vt:lpstr>Levels of Education Cont.  </vt:lpstr>
      <vt:lpstr>BSW  </vt:lpstr>
      <vt:lpstr>EPAS Definition of Generalist Practice: </vt:lpstr>
      <vt:lpstr>MSW</vt:lpstr>
      <vt:lpstr>MSW Cont.  </vt:lpstr>
      <vt:lpstr>MSW cont.  </vt:lpstr>
      <vt:lpstr>EPAS Definition of Advanced Practice:</vt:lpstr>
      <vt:lpstr>PhD or DSW </vt:lpstr>
      <vt:lpstr>Group for the Advancement in Doctoral Education in Social Work (GADE)</vt:lpstr>
      <vt:lpstr>Licensure and Credentials</vt:lpstr>
      <vt:lpstr>Purpose of Licensure </vt:lpstr>
      <vt:lpstr>Credentials </vt:lpstr>
      <vt:lpstr>Certifications and Credentials for BSW</vt:lpstr>
      <vt:lpstr>Certified Social Work Case Managers (BSW) </vt:lpstr>
      <vt:lpstr>Certified Children, Youth, and Family Social Workers</vt:lpstr>
      <vt:lpstr>Certified Children, Youth, and Family Social Workers, cont.</vt:lpstr>
      <vt:lpstr>Certified Social Worker in Gerontology (SW-G)</vt:lpstr>
      <vt:lpstr>Certified Social Worker in Gerontology Cont. </vt:lpstr>
      <vt:lpstr>Certified Social Worker in Gerontology cont. </vt:lpstr>
      <vt:lpstr>Certified Hospice and Palliative Care Social Worker (CHP-SW) </vt:lpstr>
      <vt:lpstr>Certified Hospice and Palliative Care Social Worker (CHP-SW) Cont. </vt:lpstr>
      <vt:lpstr>Certification for MSW’s </vt:lpstr>
      <vt:lpstr>Additional Options for MSW’s</vt:lpstr>
      <vt:lpstr>Academy of Certified Social Workers (ACSW)</vt:lpstr>
      <vt:lpstr>Academy of Certified Social Workers (ACSW) Cont.</vt:lpstr>
      <vt:lpstr>Certified School Social Work Specialists (C-SSWS) </vt:lpstr>
      <vt:lpstr>Certified School Social Work Specialists (C-SSWS) </vt:lpstr>
      <vt:lpstr>Certified Social Workers in Health Care (C-SWHC)</vt:lpstr>
      <vt:lpstr>Certified Social Workers in Health Care (C-SWHC) Cont. </vt:lpstr>
      <vt:lpstr>Qualified Clinical Social Worker (QCSW) </vt:lpstr>
      <vt:lpstr>Qualified Clinical Social Worker (QCSW)</vt:lpstr>
      <vt:lpstr>Diplomat in Clinical Social Work (DCSW)</vt:lpstr>
      <vt:lpstr>Professional Organizations </vt:lpstr>
      <vt:lpstr>National Association of Social Workers</vt:lpstr>
      <vt:lpstr>Council on Social Work Education</vt:lpstr>
      <vt:lpstr>Council on Social Work Education Cont.</vt:lpstr>
      <vt:lpstr>Practice Wisdom</vt:lpstr>
      <vt:lpstr>Summary </vt:lpstr>
      <vt:lpstr>Engaged Learning: Discussion Questions</vt:lpstr>
      <vt:lpstr>Engaged Learning: Discussion Questions (Continued)</vt:lpstr>
      <vt:lpstr>Engaged Learning: Discussion Questions (Continued)</vt:lpstr>
      <vt:lpstr>Engaged Learning:  Case 6.1 Suh-Hee Choi</vt:lpstr>
      <vt:lpstr>Engaged Leaning: Case 6.2 Cameron Bradley</vt:lpstr>
    </vt:vector>
  </TitlesOfParts>
  <Company>Oxford University Press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Competence-Based Social Work: The Profession of Caring, Knowing, and Serving  Chapter 6—Developing the Professional Identity for Social Work</dc:title>
  <dc:creator>BUCKLEY, Jacqueline</dc:creator>
  <cp:lastModifiedBy>BUCKLEY, Jacqueline</cp:lastModifiedBy>
  <cp:revision>3</cp:revision>
  <dcterms:created xsi:type="dcterms:W3CDTF">2019-04-08T17:54:04Z</dcterms:created>
  <dcterms:modified xsi:type="dcterms:W3CDTF">2019-04-09T14:26:44Z</dcterms:modified>
</cp:coreProperties>
</file>