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19"/>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69" autoAdjust="0"/>
    <p:restoredTop sz="94602" autoAdjust="0"/>
  </p:normalViewPr>
  <p:slideViewPr>
    <p:cSldViewPr snapToGrid="0" snapToObjects="1">
      <p:cViewPr>
        <p:scale>
          <a:sx n="96" d="100"/>
          <a:sy n="96" d="100"/>
        </p:scale>
        <p:origin x="-2088"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9364" y="435315"/>
            <a:ext cx="8309752" cy="4117440"/>
          </a:xfrm>
        </p:spPr>
        <p:txBody>
          <a:bodyPr>
            <a:normAutofit/>
          </a:bodyPr>
          <a:lstStyle/>
          <a:p>
            <a:r>
              <a:rPr lang="en-US" i="1" dirty="0"/>
              <a:t>Competence-Based Social Work: The Profession of Caring,</a:t>
            </a:r>
            <a:br>
              <a:rPr lang="en-US" i="1" dirty="0"/>
            </a:br>
            <a:r>
              <a:rPr lang="en-US" i="1" dirty="0"/>
              <a:t>Knowing, and </a:t>
            </a:r>
            <a:r>
              <a:rPr lang="en-US" i="1" dirty="0" smtClean="0"/>
              <a:t>Serving</a:t>
            </a:r>
            <a:r>
              <a:rPr lang="en-US" dirty="0" smtClean="0"/>
              <a:t/>
            </a:r>
            <a:br>
              <a:rPr lang="en-US" dirty="0" smtClean="0"/>
            </a:br>
            <a:r>
              <a:rPr lang="en-US" dirty="0"/>
              <a:t/>
            </a:r>
            <a:br>
              <a:rPr lang="en-US" dirty="0"/>
            </a:br>
            <a:r>
              <a:rPr lang="en-US" dirty="0" smtClean="0"/>
              <a:t>Chapter 5: Developing </a:t>
            </a:r>
            <a:r>
              <a:rPr lang="en-US" dirty="0"/>
              <a:t>the Personal Self-Awareness for Professional Social Work</a:t>
            </a:r>
            <a:r>
              <a:rPr lang="en-US" dirty="0">
                <a:effectLst/>
              </a:rPr>
              <a:t> </a:t>
            </a:r>
            <a:endParaRPr lang="en-US" dirty="0"/>
          </a:p>
        </p:txBody>
      </p:sp>
      <p:sp>
        <p:nvSpPr>
          <p:cNvPr id="3" name="Subtitle 2"/>
          <p:cNvSpPr>
            <a:spLocks noGrp="1"/>
          </p:cNvSpPr>
          <p:nvPr>
            <p:ph type="subTitle" idx="1"/>
          </p:nvPr>
        </p:nvSpPr>
        <p:spPr>
          <a:xfrm>
            <a:off x="1371600" y="4762500"/>
            <a:ext cx="6400800" cy="1752600"/>
          </a:xfrm>
        </p:spPr>
        <p:txBody>
          <a:bodyPr/>
          <a:lstStyle/>
          <a:p>
            <a:pPr marL="0" indent="0" algn="ctr">
              <a:buNone/>
            </a:pPr>
            <a:r>
              <a:rPr lang="en-US" dirty="0"/>
              <a:t>Michael E. </a:t>
            </a:r>
            <a:r>
              <a:rPr lang="en-US" dirty="0" err="1"/>
              <a:t>Sherr</a:t>
            </a:r>
            <a:r>
              <a:rPr lang="en-US" dirty="0"/>
              <a:t>, Ph.D.</a:t>
            </a:r>
          </a:p>
          <a:p>
            <a:pPr marL="0" indent="0" algn="ctr">
              <a:buNone/>
            </a:pPr>
            <a:r>
              <a:rPr lang="en-US" dirty="0"/>
              <a:t>Johnny M. Jones, Ph.D.</a:t>
            </a:r>
          </a:p>
          <a:p>
            <a:endParaRPr lang="en-US" dirty="0"/>
          </a:p>
        </p:txBody>
      </p:sp>
      <p:sp>
        <p:nvSpPr>
          <p:cNvPr id="4" name="TextBox 3"/>
          <p:cNvSpPr txBox="1"/>
          <p:nvPr/>
        </p:nvSpPr>
        <p:spPr>
          <a:xfrm>
            <a:off x="1072126" y="65982"/>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78252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Why Do You Want to be a </a:t>
            </a:r>
            <a:br>
              <a:rPr lang="en-US" dirty="0"/>
            </a:br>
            <a:r>
              <a:rPr lang="en-US" dirty="0"/>
              <a:t>Social Worker?</a:t>
            </a:r>
          </a:p>
        </p:txBody>
      </p:sp>
      <p:sp>
        <p:nvSpPr>
          <p:cNvPr id="3" name="Content Placeholder 2"/>
          <p:cNvSpPr>
            <a:spLocks noGrp="1"/>
          </p:cNvSpPr>
          <p:nvPr>
            <p:ph idx="1"/>
          </p:nvPr>
        </p:nvSpPr>
        <p:spPr/>
        <p:txBody>
          <a:bodyPr/>
          <a:lstStyle/>
          <a:p>
            <a:r>
              <a:rPr lang="en-US" dirty="0"/>
              <a:t>It is a challenging profession; therefore, social </a:t>
            </a:r>
            <a:r>
              <a:rPr lang="en-US" dirty="0" smtClean="0"/>
              <a:t>workers </a:t>
            </a:r>
            <a:r>
              <a:rPr lang="en-US" dirty="0"/>
              <a:t>must </a:t>
            </a:r>
            <a:r>
              <a:rPr lang="en-US" dirty="0" smtClean="0"/>
              <a:t>continually </a:t>
            </a:r>
            <a:r>
              <a:rPr lang="en-US" dirty="0"/>
              <a:t>practice self-awareness, which starts as students.</a:t>
            </a:r>
          </a:p>
          <a:p>
            <a:r>
              <a:rPr lang="en-US" dirty="0"/>
              <a:t>Many people count on the skills of competent social workers. </a:t>
            </a:r>
          </a:p>
          <a:p>
            <a:r>
              <a:rPr lang="en-US" dirty="0"/>
              <a:t>Why do you want to be a social worker?</a:t>
            </a:r>
          </a:p>
        </p:txBody>
      </p:sp>
    </p:spTree>
    <p:extLst>
      <p:ext uri="{BB962C8B-B14F-4D97-AF65-F5344CB8AC3E}">
        <p14:creationId xmlns:p14="http://schemas.microsoft.com/office/powerpoint/2010/main" val="3340535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What Do You Want to Do as a </a:t>
            </a:r>
            <a:br>
              <a:rPr lang="en-US" dirty="0"/>
            </a:br>
            <a:r>
              <a:rPr lang="en-US" dirty="0"/>
              <a:t>Social Worker?</a:t>
            </a:r>
          </a:p>
        </p:txBody>
      </p:sp>
      <p:sp>
        <p:nvSpPr>
          <p:cNvPr id="3" name="Content Placeholder 2"/>
          <p:cNvSpPr>
            <a:spLocks noGrp="1"/>
          </p:cNvSpPr>
          <p:nvPr>
            <p:ph idx="1"/>
          </p:nvPr>
        </p:nvSpPr>
        <p:spPr>
          <a:xfrm>
            <a:off x="457200" y="1451113"/>
            <a:ext cx="8229600" cy="4856464"/>
          </a:xfrm>
        </p:spPr>
        <p:txBody>
          <a:bodyPr>
            <a:normAutofit/>
          </a:bodyPr>
          <a:lstStyle/>
          <a:p>
            <a:r>
              <a:rPr lang="en-US" dirty="0"/>
              <a:t>There are many different populations, organizations, and social issues from which to choose to engage in social work practice. </a:t>
            </a:r>
          </a:p>
          <a:p>
            <a:r>
              <a:rPr lang="en-US" dirty="0"/>
              <a:t>Why you want to be a social worker will likely correlate with what you want to do as a social worker. </a:t>
            </a:r>
            <a:endParaRPr lang="en-US" dirty="0" smtClean="0"/>
          </a:p>
          <a:p>
            <a:pPr lvl="1"/>
            <a:r>
              <a:rPr lang="en-US" dirty="0"/>
              <a:t>Exploring this awareness through self-reflection will help you develop your professional identity. </a:t>
            </a:r>
            <a:endParaRPr lang="en-US" dirty="0" smtClean="0"/>
          </a:p>
          <a:p>
            <a:r>
              <a:rPr lang="en-US" dirty="0"/>
              <a:t>What do you want to do as a social worker</a:t>
            </a:r>
            <a:r>
              <a:rPr lang="en-US" dirty="0" smtClean="0"/>
              <a:t>?</a:t>
            </a:r>
            <a:endParaRPr lang="en-US" dirty="0"/>
          </a:p>
        </p:txBody>
      </p:sp>
    </p:spTree>
    <p:extLst>
      <p:ext uri="{BB962C8B-B14F-4D97-AF65-F5344CB8AC3E}">
        <p14:creationId xmlns:p14="http://schemas.microsoft.com/office/powerpoint/2010/main" val="2664408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Summary</a:t>
            </a:r>
          </a:p>
        </p:txBody>
      </p:sp>
      <p:sp>
        <p:nvSpPr>
          <p:cNvPr id="3" name="Content Placeholder 2"/>
          <p:cNvSpPr>
            <a:spLocks noGrp="1"/>
          </p:cNvSpPr>
          <p:nvPr>
            <p:ph idx="1"/>
          </p:nvPr>
        </p:nvSpPr>
        <p:spPr/>
        <p:txBody>
          <a:bodyPr/>
          <a:lstStyle/>
          <a:p>
            <a:r>
              <a:rPr lang="en-US" dirty="0"/>
              <a:t>Self-awareness is </a:t>
            </a:r>
            <a:r>
              <a:rPr lang="en-US" dirty="0" smtClean="0"/>
              <a:t>key </a:t>
            </a:r>
            <a:r>
              <a:rPr lang="en-US" dirty="0"/>
              <a:t>to one’s professional identity. </a:t>
            </a:r>
          </a:p>
          <a:p>
            <a:r>
              <a:rPr lang="en-US" dirty="0"/>
              <a:t>Self-reflection engages the contemplative cycle of personal and professional identity.</a:t>
            </a:r>
          </a:p>
          <a:p>
            <a:r>
              <a:rPr lang="en-US" dirty="0"/>
              <a:t>Consider what you are learning and how it affects your personal reflections. </a:t>
            </a:r>
          </a:p>
        </p:txBody>
      </p:sp>
    </p:spTree>
    <p:extLst>
      <p:ext uri="{BB962C8B-B14F-4D97-AF65-F5344CB8AC3E}">
        <p14:creationId xmlns:p14="http://schemas.microsoft.com/office/powerpoint/2010/main" val="1903403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4E3916-6D7E-E441-9351-7924D0D76BDA}"/>
              </a:ext>
            </a:extLst>
          </p:cNvPr>
          <p:cNvSpPr>
            <a:spLocks noGrp="1"/>
          </p:cNvSpPr>
          <p:nvPr>
            <p:ph type="title"/>
          </p:nvPr>
        </p:nvSpPr>
        <p:spPr>
          <a:xfrm>
            <a:off x="457200" y="364090"/>
            <a:ext cx="8229600" cy="1143000"/>
          </a:xfrm>
        </p:spPr>
        <p:txBody>
          <a:bodyPr>
            <a:normAutofit fontScale="90000"/>
          </a:bodyPr>
          <a:lstStyle/>
          <a:p>
            <a:r>
              <a:rPr lang="en-US" dirty="0"/>
              <a:t>Engaged Learning:</a:t>
            </a:r>
            <a:br>
              <a:rPr lang="en-US" dirty="0"/>
            </a:br>
            <a:r>
              <a:rPr lang="en-US" dirty="0"/>
              <a:t>Discussion Questions</a:t>
            </a:r>
          </a:p>
        </p:txBody>
      </p:sp>
      <p:sp>
        <p:nvSpPr>
          <p:cNvPr id="3" name="Content Placeholder 2">
            <a:extLst>
              <a:ext uri="{FF2B5EF4-FFF2-40B4-BE49-F238E27FC236}">
                <a16:creationId xmlns:a16="http://schemas.microsoft.com/office/drawing/2014/main" xmlns="" id="{5BAF69C3-7DDA-7C49-B390-1987AB2FC826}"/>
              </a:ext>
            </a:extLst>
          </p:cNvPr>
          <p:cNvSpPr>
            <a:spLocks noGrp="1"/>
          </p:cNvSpPr>
          <p:nvPr>
            <p:ph idx="1"/>
          </p:nvPr>
        </p:nvSpPr>
        <p:spPr/>
        <p:txBody>
          <a:bodyPr>
            <a:normAutofit fontScale="47500" lnSpcReduction="20000"/>
          </a:bodyPr>
          <a:lstStyle/>
          <a:p>
            <a:pPr marL="0" indent="0">
              <a:buNone/>
            </a:pPr>
            <a:r>
              <a:rPr lang="en-IN" dirty="0"/>
              <a:t>1. What are some of the unique aspects of your personal story and journey that you believe warrant further exploration and reflection as you consider a career in social work?</a:t>
            </a:r>
            <a:endParaRPr lang="en-US" dirty="0"/>
          </a:p>
          <a:p>
            <a:pPr marL="0" indent="0">
              <a:buNone/>
            </a:pPr>
            <a:r>
              <a:rPr lang="en-IN" dirty="0"/>
              <a:t>2. Engage your fellow students in discussion about their unique stories and journeys that brought them to your class and inspired their curiosity about social work as a profession. What are some of the ways that your personal story and journey differ significantly from those of your classmates? What are some of the ways that they are similar? What strengths do you believe </a:t>
            </a:r>
            <a:r>
              <a:rPr lang="en-IN" dirty="0" smtClean="0"/>
              <a:t>you </a:t>
            </a:r>
            <a:r>
              <a:rPr lang="en-IN" dirty="0"/>
              <a:t>and your classmates would bring to a career in social work?</a:t>
            </a:r>
            <a:endParaRPr lang="en-US" dirty="0"/>
          </a:p>
          <a:p>
            <a:pPr marL="0" indent="0">
              <a:buNone/>
            </a:pPr>
            <a:r>
              <a:rPr lang="en-IN" dirty="0"/>
              <a:t>3. What are some populations and issues with which social workers engage in the helping relationship that you believe may pose some difficulty for you if you were to work with them as a professional social worker?</a:t>
            </a:r>
            <a:endParaRPr lang="en-US" dirty="0"/>
          </a:p>
          <a:p>
            <a:pPr marL="0" indent="0">
              <a:buNone/>
            </a:pPr>
            <a:r>
              <a:rPr lang="en-IN" dirty="0"/>
              <a:t>Facts: Fact gathering and gaining as full an understanding of a situation as possible is essential to good social work practice.</a:t>
            </a:r>
            <a:endParaRPr lang="en-US" dirty="0"/>
          </a:p>
          <a:p>
            <a:pPr marL="0" indent="0">
              <a:buNone/>
            </a:pPr>
            <a:r>
              <a:rPr lang="en-IN" dirty="0"/>
              <a:t>4. In case vignette 5.1, Jeremy Williams has a history of illicit (illegal) drug </a:t>
            </a:r>
            <a:r>
              <a:rPr lang="en-IN" dirty="0" err="1"/>
              <a:t>behavior</a:t>
            </a:r>
            <a:r>
              <a:rPr lang="en-IN" dirty="0"/>
              <a:t>. On the Web, explore the consequences of illicit drug </a:t>
            </a:r>
            <a:r>
              <a:rPr lang="en-IN" dirty="0" err="1"/>
              <a:t>behavior</a:t>
            </a:r>
            <a:r>
              <a:rPr lang="en-IN" dirty="0"/>
              <a:t> during adolescence on later life. What are some of the consequences that Jeremy needs to be constantly aware of as he engages clients in professional social work relationships?</a:t>
            </a:r>
            <a:endParaRPr lang="en-US" dirty="0"/>
          </a:p>
          <a:p>
            <a:pPr marL="0" indent="0">
              <a:buNone/>
            </a:pPr>
            <a:r>
              <a:rPr lang="en-IN" dirty="0"/>
              <a:t>5. In case vignette 5.2, Kristen Lancaster brings strength to her position because of her </a:t>
            </a:r>
            <a:r>
              <a:rPr lang="en-IN" dirty="0" smtClean="0"/>
              <a:t>long-time </a:t>
            </a:r>
            <a:r>
              <a:rPr lang="en-IN" dirty="0"/>
              <a:t>knowledge of her birth community where she now practices. As discussed in the chapter, that strength might also be an area of concern when dealing with client confidentiality. What are some other potential areas of concern that Kristen should explore in self-reflection and in the context of supervision regarding her role as social worker where she grew up?</a:t>
            </a:r>
            <a:endParaRPr lang="en-US" dirty="0"/>
          </a:p>
          <a:p>
            <a:endParaRPr lang="en-US" dirty="0"/>
          </a:p>
        </p:txBody>
      </p:sp>
    </p:spTree>
    <p:extLst>
      <p:ext uri="{BB962C8B-B14F-4D97-AF65-F5344CB8AC3E}">
        <p14:creationId xmlns:p14="http://schemas.microsoft.com/office/powerpoint/2010/main" val="597128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4E3916-6D7E-E441-9351-7924D0D76BDA}"/>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 (Continued)</a:t>
            </a:r>
          </a:p>
        </p:txBody>
      </p:sp>
      <p:sp>
        <p:nvSpPr>
          <p:cNvPr id="3" name="Content Placeholder 2">
            <a:extLst>
              <a:ext uri="{FF2B5EF4-FFF2-40B4-BE49-F238E27FC236}">
                <a16:creationId xmlns:a16="http://schemas.microsoft.com/office/drawing/2014/main" xmlns="" id="{5BAF69C3-7DDA-7C49-B390-1987AB2FC826}"/>
              </a:ext>
            </a:extLst>
          </p:cNvPr>
          <p:cNvSpPr>
            <a:spLocks noGrp="1"/>
          </p:cNvSpPr>
          <p:nvPr>
            <p:ph idx="1"/>
          </p:nvPr>
        </p:nvSpPr>
        <p:spPr>
          <a:xfrm>
            <a:off x="457200" y="1600200"/>
            <a:ext cx="8229600" cy="4983162"/>
          </a:xfrm>
        </p:spPr>
        <p:txBody>
          <a:bodyPr>
            <a:normAutofit fontScale="40000" lnSpcReduction="20000"/>
          </a:bodyPr>
          <a:lstStyle/>
          <a:p>
            <a:pPr marL="0" indent="0">
              <a:buNone/>
            </a:pPr>
            <a:r>
              <a:rPr lang="en-IN" sz="4500" dirty="0"/>
              <a:t>6. In case vignette 5.3, Courtney Whitt grew up in a home where her mother struggled with depression, which affected Courtney in subtle but significant ways. Now that she is in a situation where she will be working with a family with a mother dealing with a mental illness, what should she consider and do as she engages them in the helping relationship?</a:t>
            </a:r>
            <a:endParaRPr lang="en-US" sz="4500" dirty="0"/>
          </a:p>
          <a:p>
            <a:pPr marL="0" indent="0">
              <a:buNone/>
            </a:pPr>
            <a:r>
              <a:rPr lang="en-IN" sz="4500" dirty="0"/>
              <a:t>Analysis: After identifying the facts available in a given situation, social workers make judgments about those facts in order to know how to intervene.</a:t>
            </a:r>
            <a:endParaRPr lang="en-US" sz="4500" dirty="0"/>
          </a:p>
          <a:p>
            <a:pPr marL="0" indent="0">
              <a:buNone/>
            </a:pPr>
            <a:r>
              <a:rPr lang="en-IN" sz="4500" dirty="0"/>
              <a:t>7. In each of the vignettes presented in this chapter, what are the strengths (e.g., of the worker and the client) that you can identify that should be maximized in the helping relationship?</a:t>
            </a:r>
            <a:endParaRPr lang="en-US" sz="4500" dirty="0"/>
          </a:p>
          <a:p>
            <a:pPr marL="0" indent="0">
              <a:buNone/>
            </a:pPr>
            <a:r>
              <a:rPr lang="en-IN" sz="4500" dirty="0"/>
              <a:t>8. List as many factors as you can regarding each </a:t>
            </a:r>
            <a:r>
              <a:rPr lang="en-IN" sz="4500" dirty="0" smtClean="0"/>
              <a:t>vignette (other </a:t>
            </a:r>
            <a:r>
              <a:rPr lang="en-IN" sz="4500" dirty="0"/>
              <a:t>than those you have already </a:t>
            </a:r>
            <a:r>
              <a:rPr lang="en-IN" sz="4500" dirty="0" smtClean="0"/>
              <a:t>explored) </a:t>
            </a:r>
            <a:r>
              <a:rPr lang="en-IN" sz="4500" dirty="0"/>
              <a:t>that should be considered before developing action plans in each case.</a:t>
            </a:r>
            <a:endParaRPr lang="en-US" sz="4500" dirty="0"/>
          </a:p>
          <a:p>
            <a:pPr marL="0" indent="0">
              <a:buNone/>
            </a:pPr>
            <a:r>
              <a:rPr lang="en-IN" sz="4500" dirty="0"/>
              <a:t>Actions: After fact gathering and analysis of those facts, social workers decide on a plan of action that involves clear action steps designed to address any given situation.</a:t>
            </a:r>
            <a:endParaRPr lang="en-US" sz="4500" dirty="0"/>
          </a:p>
          <a:p>
            <a:pPr marL="0" indent="0">
              <a:buNone/>
            </a:pPr>
            <a:r>
              <a:rPr lang="en-IN" sz="4500" dirty="0"/>
              <a:t>9. For each of the vignettes presented in this chapter, develop an action plan consisting of three or four action steps, listed in order of priority that the social worker or social work intern should take in their respective situations. Discuss these with your classmates and/or instructor.</a:t>
            </a:r>
            <a:endParaRPr lang="en-US" sz="4500" dirty="0"/>
          </a:p>
          <a:p>
            <a:endParaRPr lang="en-US" dirty="0"/>
          </a:p>
        </p:txBody>
      </p:sp>
    </p:spTree>
    <p:extLst>
      <p:ext uri="{BB962C8B-B14F-4D97-AF65-F5344CB8AC3E}">
        <p14:creationId xmlns:p14="http://schemas.microsoft.com/office/powerpoint/2010/main" val="4155403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FAA43E-E3CF-1047-8825-D009AA5F75D7}"/>
              </a:ext>
            </a:extLst>
          </p:cNvPr>
          <p:cNvSpPr>
            <a:spLocks noGrp="1"/>
          </p:cNvSpPr>
          <p:nvPr>
            <p:ph type="title"/>
          </p:nvPr>
        </p:nvSpPr>
        <p:spPr/>
        <p:txBody>
          <a:bodyPr>
            <a:normAutofit fontScale="90000"/>
          </a:bodyPr>
          <a:lstStyle/>
          <a:p>
            <a:r>
              <a:rPr lang="en-US" dirty="0"/>
              <a:t>Engaged Learning:</a:t>
            </a:r>
            <a:br>
              <a:rPr lang="en-US" dirty="0"/>
            </a:br>
            <a:r>
              <a:rPr lang="en-US" dirty="0"/>
              <a:t>Case 5.4 Melissa Purnell</a:t>
            </a:r>
          </a:p>
        </p:txBody>
      </p:sp>
      <p:sp>
        <p:nvSpPr>
          <p:cNvPr id="3" name="Content Placeholder 2">
            <a:extLst>
              <a:ext uri="{FF2B5EF4-FFF2-40B4-BE49-F238E27FC236}">
                <a16:creationId xmlns:a16="http://schemas.microsoft.com/office/drawing/2014/main" xmlns="" id="{A2404598-4AB0-2840-8222-62B4048209EB}"/>
              </a:ext>
            </a:extLst>
          </p:cNvPr>
          <p:cNvSpPr>
            <a:spLocks noGrp="1"/>
          </p:cNvSpPr>
          <p:nvPr>
            <p:ph idx="1"/>
          </p:nvPr>
        </p:nvSpPr>
        <p:spPr/>
        <p:txBody>
          <a:bodyPr>
            <a:normAutofit fontScale="70000" lnSpcReduction="20000"/>
          </a:bodyPr>
          <a:lstStyle/>
          <a:p>
            <a:r>
              <a:rPr lang="en-IN" dirty="0"/>
              <a:t>Facts:</a:t>
            </a:r>
            <a:endParaRPr lang="en-US" dirty="0"/>
          </a:p>
          <a:p>
            <a:pPr lvl="1"/>
            <a:r>
              <a:rPr lang="en-GB" dirty="0"/>
              <a:t>What kinds of things do social workers do when they work for agencies that provide palliative care?   </a:t>
            </a:r>
            <a:endParaRPr lang="en-US" dirty="0"/>
          </a:p>
          <a:p>
            <a:pPr lvl="1"/>
            <a:r>
              <a:rPr lang="en-GB" dirty="0"/>
              <a:t>Using your favourite internet search engine, explore what it was like for Melissa to grow up in North Yorkshire. How do think her home environment influenced her to become a social worker? </a:t>
            </a:r>
            <a:endParaRPr lang="en-US" dirty="0"/>
          </a:p>
          <a:p>
            <a:r>
              <a:rPr lang="en-IN" dirty="0"/>
              <a:t>Analysis:</a:t>
            </a:r>
            <a:endParaRPr lang="en-US" dirty="0"/>
          </a:p>
          <a:p>
            <a:pPr lvl="1"/>
            <a:r>
              <a:rPr lang="en-IN" dirty="0"/>
              <a:t>What might be some of Andrew Brown’s concerns with watching Mr. Rowman smoking?</a:t>
            </a:r>
            <a:endParaRPr lang="en-US" dirty="0"/>
          </a:p>
          <a:p>
            <a:pPr lvl="1"/>
            <a:r>
              <a:rPr lang="en-IN" dirty="0"/>
              <a:t>Why do you think Mr. Roman goes to such lengths to continue smoking? </a:t>
            </a:r>
            <a:endParaRPr lang="en-US" dirty="0"/>
          </a:p>
          <a:p>
            <a:r>
              <a:rPr lang="en-IN" dirty="0"/>
              <a:t>Actions:</a:t>
            </a:r>
            <a:endParaRPr lang="en-US" dirty="0"/>
          </a:p>
          <a:p>
            <a:pPr lvl="1"/>
            <a:r>
              <a:rPr lang="en-IN" dirty="0"/>
              <a:t>What should Melissa say to Andrew? </a:t>
            </a:r>
            <a:endParaRPr lang="en-US" dirty="0"/>
          </a:p>
          <a:p>
            <a:pPr lvl="1"/>
            <a:r>
              <a:rPr lang="en-IN" dirty="0"/>
              <a:t>What, if anything, should Melissa consider doing about Mr. Bowman’s smoking?</a:t>
            </a:r>
            <a:r>
              <a:rPr lang="en-US" dirty="0"/>
              <a:t> </a:t>
            </a:r>
          </a:p>
        </p:txBody>
      </p:sp>
    </p:spTree>
    <p:extLst>
      <p:ext uri="{BB962C8B-B14F-4D97-AF65-F5344CB8AC3E}">
        <p14:creationId xmlns:p14="http://schemas.microsoft.com/office/powerpoint/2010/main" val="1607188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77BA7F-FA72-A748-9425-1155B0F5D78A}"/>
              </a:ext>
            </a:extLst>
          </p:cNvPr>
          <p:cNvSpPr>
            <a:spLocks noGrp="1"/>
          </p:cNvSpPr>
          <p:nvPr>
            <p:ph type="title"/>
          </p:nvPr>
        </p:nvSpPr>
        <p:spPr/>
        <p:txBody>
          <a:bodyPr>
            <a:normAutofit fontScale="90000"/>
          </a:bodyPr>
          <a:lstStyle/>
          <a:p>
            <a:r>
              <a:rPr lang="en-US" dirty="0"/>
              <a:t>Engaged Learning: </a:t>
            </a:r>
            <a:br>
              <a:rPr lang="en-US" dirty="0"/>
            </a:br>
            <a:r>
              <a:rPr lang="en-US" dirty="0"/>
              <a:t>Case 5.5 Cameron Clay</a:t>
            </a:r>
          </a:p>
        </p:txBody>
      </p:sp>
      <p:sp>
        <p:nvSpPr>
          <p:cNvPr id="3" name="Content Placeholder 2">
            <a:extLst>
              <a:ext uri="{FF2B5EF4-FFF2-40B4-BE49-F238E27FC236}">
                <a16:creationId xmlns:a16="http://schemas.microsoft.com/office/drawing/2014/main" xmlns="" id="{99B2535E-F765-7343-83F6-C38D251C1B20}"/>
              </a:ext>
            </a:extLst>
          </p:cNvPr>
          <p:cNvSpPr>
            <a:spLocks noGrp="1"/>
          </p:cNvSpPr>
          <p:nvPr>
            <p:ph idx="1"/>
          </p:nvPr>
        </p:nvSpPr>
        <p:spPr/>
        <p:txBody>
          <a:bodyPr>
            <a:normAutofit fontScale="70000" lnSpcReduction="20000"/>
          </a:bodyPr>
          <a:lstStyle/>
          <a:p>
            <a:r>
              <a:rPr lang="en-IN" dirty="0"/>
              <a:t>Facts:</a:t>
            </a:r>
            <a:r>
              <a:rPr lang="en-US" dirty="0"/>
              <a:t>   </a:t>
            </a:r>
          </a:p>
          <a:p>
            <a:pPr lvl="1"/>
            <a:r>
              <a:rPr lang="en-GB" dirty="0"/>
              <a:t>Using your favourite internet search engine, explore the requirements needed to become a school social worker where you live. How do they compare with the requirements Cameron had to fulfil? </a:t>
            </a:r>
            <a:endParaRPr lang="en-US" dirty="0"/>
          </a:p>
          <a:p>
            <a:r>
              <a:rPr lang="en-IN" dirty="0"/>
              <a:t>Analysis: </a:t>
            </a:r>
          </a:p>
          <a:p>
            <a:pPr lvl="1"/>
            <a:r>
              <a:rPr lang="en-IN" dirty="0"/>
              <a:t>What kind of research will Cameron likely have to do to gain enough knowledge to create a useful workshop?</a:t>
            </a:r>
            <a:endParaRPr lang="en-US" dirty="0"/>
          </a:p>
          <a:p>
            <a:pPr lvl="1"/>
            <a:r>
              <a:rPr lang="en-IN" dirty="0"/>
              <a:t>How </a:t>
            </a:r>
            <a:r>
              <a:rPr lang="en-IN" dirty="0" smtClean="0"/>
              <a:t>might age </a:t>
            </a:r>
            <a:r>
              <a:rPr lang="en-IN" dirty="0"/>
              <a:t>and developmental differences for different students influence how Cameron creates the workshop presentations? </a:t>
            </a:r>
            <a:endParaRPr lang="en-US" dirty="0"/>
          </a:p>
          <a:p>
            <a:r>
              <a:rPr lang="en-IN" dirty="0"/>
              <a:t>Actions:</a:t>
            </a:r>
            <a:endParaRPr lang="en-US" dirty="0"/>
          </a:p>
          <a:p>
            <a:pPr lvl="1"/>
            <a:r>
              <a:rPr lang="en-IN" dirty="0"/>
              <a:t>Develop an outline </a:t>
            </a:r>
            <a:r>
              <a:rPr lang="en-IN" dirty="0" smtClean="0"/>
              <a:t>for a </a:t>
            </a:r>
            <a:r>
              <a:rPr lang="en-IN" dirty="0"/>
              <a:t>project management plan </a:t>
            </a:r>
            <a:r>
              <a:rPr lang="en-IN"/>
              <a:t>for </a:t>
            </a:r>
            <a:r>
              <a:rPr lang="en-IN" smtClean="0"/>
              <a:t>Cameron </a:t>
            </a:r>
            <a:r>
              <a:rPr lang="en-IN" dirty="0" smtClean="0"/>
              <a:t>so that he can have </a:t>
            </a:r>
            <a:r>
              <a:rPr lang="en-IN" dirty="0"/>
              <a:t>a proposal ready for the next campus-wide faculty meeting. How should he get started?</a:t>
            </a:r>
            <a:r>
              <a:rPr lang="en-US" dirty="0"/>
              <a:t> </a:t>
            </a:r>
          </a:p>
        </p:txBody>
      </p:sp>
    </p:spTree>
    <p:extLst>
      <p:ext uri="{BB962C8B-B14F-4D97-AF65-F5344CB8AC3E}">
        <p14:creationId xmlns:p14="http://schemas.microsoft.com/office/powerpoint/2010/main" val="4088006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Competent Social Workers</a:t>
            </a:r>
          </a:p>
        </p:txBody>
      </p:sp>
      <p:sp>
        <p:nvSpPr>
          <p:cNvPr id="3" name="Content Placeholder 2"/>
          <p:cNvSpPr>
            <a:spLocks noGrp="1"/>
          </p:cNvSpPr>
          <p:nvPr>
            <p:ph idx="1"/>
          </p:nvPr>
        </p:nvSpPr>
        <p:spPr/>
        <p:txBody>
          <a:bodyPr/>
          <a:lstStyle/>
          <a:p>
            <a:r>
              <a:rPr lang="en-US" dirty="0"/>
              <a:t>Developing an understanding of what it means to be a social worker is part of developing competence as a professional. </a:t>
            </a:r>
          </a:p>
          <a:p>
            <a:r>
              <a:rPr lang="en-US" i="1" dirty="0"/>
              <a:t>Why </a:t>
            </a:r>
            <a:r>
              <a:rPr lang="en-US" dirty="0"/>
              <a:t>social workers do is separate from </a:t>
            </a:r>
            <a:r>
              <a:rPr lang="en-US" i="1" dirty="0"/>
              <a:t>what </a:t>
            </a:r>
            <a:r>
              <a:rPr lang="en-US" dirty="0"/>
              <a:t>social workers do. </a:t>
            </a:r>
          </a:p>
          <a:p>
            <a:r>
              <a:rPr lang="en-US" dirty="0"/>
              <a:t>Self-awareness is a key part of developing one’s professional identity in social work. </a:t>
            </a:r>
          </a:p>
        </p:txBody>
      </p:sp>
    </p:spTree>
    <p:extLst>
      <p:ext uri="{BB962C8B-B14F-4D97-AF65-F5344CB8AC3E}">
        <p14:creationId xmlns:p14="http://schemas.microsoft.com/office/powerpoint/2010/main" val="4100597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5125"/>
            <a:ext cx="8229600" cy="1143000"/>
          </a:xfrm>
        </p:spPr>
        <p:txBody>
          <a:bodyPr>
            <a:normAutofit/>
          </a:bodyPr>
          <a:lstStyle/>
          <a:p>
            <a:r>
              <a:rPr lang="en-US" dirty="0"/>
              <a:t>Personal </a:t>
            </a:r>
            <a:r>
              <a:rPr lang="en-US" dirty="0" smtClean="0"/>
              <a:t>Self-Awareness</a:t>
            </a:r>
            <a:endParaRPr lang="en-US" dirty="0"/>
          </a:p>
        </p:txBody>
      </p:sp>
      <p:sp>
        <p:nvSpPr>
          <p:cNvPr id="3" name="Content Placeholder 2"/>
          <p:cNvSpPr>
            <a:spLocks noGrp="1"/>
          </p:cNvSpPr>
          <p:nvPr>
            <p:ph idx="1"/>
          </p:nvPr>
        </p:nvSpPr>
        <p:spPr>
          <a:xfrm>
            <a:off x="457200" y="1072208"/>
            <a:ext cx="8229600" cy="5053956"/>
          </a:xfrm>
        </p:spPr>
        <p:txBody>
          <a:bodyPr/>
          <a:lstStyle/>
          <a:p>
            <a:r>
              <a:rPr lang="en-US" dirty="0"/>
              <a:t>Social workers’ identities are a mix of knowledge, values, and skills, with an emphasis on self-awareness in practice.</a:t>
            </a:r>
          </a:p>
          <a:p>
            <a:r>
              <a:rPr lang="en-US" dirty="0"/>
              <a:t>One’s own unique background shapes his or her identity as a social worker.</a:t>
            </a:r>
          </a:p>
          <a:p>
            <a:r>
              <a:rPr lang="en-US" dirty="0"/>
              <a:t>Personal self-reflection is key to professional growth. </a:t>
            </a:r>
          </a:p>
          <a:p>
            <a:r>
              <a:rPr lang="en-US" dirty="0"/>
              <a:t>Social work focuses on self-reflection in supervision.</a:t>
            </a:r>
          </a:p>
        </p:txBody>
      </p:sp>
    </p:spTree>
    <p:extLst>
      <p:ext uri="{BB962C8B-B14F-4D97-AF65-F5344CB8AC3E}">
        <p14:creationId xmlns:p14="http://schemas.microsoft.com/office/powerpoint/2010/main" val="727578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029"/>
            <a:ext cx="8229600" cy="1143000"/>
          </a:xfrm>
        </p:spPr>
        <p:txBody>
          <a:bodyPr/>
          <a:lstStyle/>
          <a:p>
            <a:r>
              <a:rPr lang="en-US" dirty="0"/>
              <a:t>Self-Awareness Continued</a:t>
            </a:r>
          </a:p>
        </p:txBody>
      </p:sp>
      <p:sp>
        <p:nvSpPr>
          <p:cNvPr id="3" name="Content Placeholder 2"/>
          <p:cNvSpPr>
            <a:spLocks noGrp="1"/>
          </p:cNvSpPr>
          <p:nvPr>
            <p:ph idx="1"/>
          </p:nvPr>
        </p:nvSpPr>
        <p:spPr/>
        <p:txBody>
          <a:bodyPr/>
          <a:lstStyle/>
          <a:p>
            <a:r>
              <a:rPr lang="en-US" dirty="0"/>
              <a:t>Supervision keeps social workers from becoming robotic in their practice by engaging in continuous learning. </a:t>
            </a:r>
          </a:p>
          <a:p>
            <a:r>
              <a:rPr lang="en-US" dirty="0"/>
              <a:t>Supervision emphasizes personal and professional values.</a:t>
            </a:r>
          </a:p>
          <a:p>
            <a:r>
              <a:rPr lang="en-US" dirty="0"/>
              <a:t>Personal experience may enhance a social worker’s competencies. </a:t>
            </a:r>
          </a:p>
          <a:p>
            <a:endParaRPr lang="en-US" dirty="0"/>
          </a:p>
        </p:txBody>
      </p:sp>
    </p:spTree>
    <p:extLst>
      <p:ext uri="{BB962C8B-B14F-4D97-AF65-F5344CB8AC3E}">
        <p14:creationId xmlns:p14="http://schemas.microsoft.com/office/powerpoint/2010/main" val="346635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Contemplative </a:t>
            </a:r>
            <a:r>
              <a:rPr lang="en-US" dirty="0" smtClean="0"/>
              <a:t>Cycle</a:t>
            </a:r>
            <a:endParaRPr lang="en-US" dirty="0"/>
          </a:p>
        </p:txBody>
      </p:sp>
      <p:sp>
        <p:nvSpPr>
          <p:cNvPr id="3" name="Content Placeholder 2"/>
          <p:cNvSpPr>
            <a:spLocks noGrp="1"/>
          </p:cNvSpPr>
          <p:nvPr>
            <p:ph idx="1"/>
          </p:nvPr>
        </p:nvSpPr>
        <p:spPr>
          <a:xfrm>
            <a:off x="457200" y="1417638"/>
            <a:ext cx="8466189" cy="3502547"/>
          </a:xfrm>
        </p:spPr>
        <p:txBody>
          <a:bodyPr/>
          <a:lstStyle/>
          <a:p>
            <a:r>
              <a:rPr lang="en-US" dirty="0" smtClean="0"/>
              <a:t>Involves </a:t>
            </a:r>
            <a:r>
              <a:rPr lang="en-US" dirty="0"/>
              <a:t>students reflecting on how their own values, beliefs, experiences, and expectations affect their professional identities and incorporates these with their education and field experience. </a:t>
            </a:r>
          </a:p>
        </p:txBody>
      </p:sp>
    </p:spTree>
    <p:extLst>
      <p:ext uri="{BB962C8B-B14F-4D97-AF65-F5344CB8AC3E}">
        <p14:creationId xmlns:p14="http://schemas.microsoft.com/office/powerpoint/2010/main" val="3496029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Contemplative Cycle Continued</a:t>
            </a:r>
          </a:p>
        </p:txBody>
      </p:sp>
      <p:sp>
        <p:nvSpPr>
          <p:cNvPr id="3" name="Content Placeholder 2"/>
          <p:cNvSpPr>
            <a:spLocks noGrp="1"/>
          </p:cNvSpPr>
          <p:nvPr>
            <p:ph idx="1"/>
          </p:nvPr>
        </p:nvSpPr>
        <p:spPr/>
        <p:txBody>
          <a:bodyPr/>
          <a:lstStyle/>
          <a:p>
            <a:r>
              <a:rPr lang="en-US" dirty="0"/>
              <a:t>Three levels of self-reflection:</a:t>
            </a:r>
          </a:p>
          <a:p>
            <a:pPr lvl="1"/>
            <a:r>
              <a:rPr lang="en-US" dirty="0"/>
              <a:t>Awareness of personal experiences, values, and desires;</a:t>
            </a:r>
          </a:p>
          <a:p>
            <a:pPr lvl="1"/>
            <a:r>
              <a:rPr lang="en-US" dirty="0"/>
              <a:t>Students must continually explore how this affects their interpretation of social work knowledge, values and skills;</a:t>
            </a:r>
          </a:p>
          <a:p>
            <a:pPr lvl="1"/>
            <a:r>
              <a:rPr lang="en-US" dirty="0"/>
              <a:t>When students enter practice they must examine how knowledge gained in class and personal values affect their practice with clients. </a:t>
            </a:r>
          </a:p>
          <a:p>
            <a:endParaRPr lang="en-US" dirty="0"/>
          </a:p>
        </p:txBody>
      </p:sp>
    </p:spTree>
    <p:extLst>
      <p:ext uri="{BB962C8B-B14F-4D97-AF65-F5344CB8AC3E}">
        <p14:creationId xmlns:p14="http://schemas.microsoft.com/office/powerpoint/2010/main" val="655142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for Contemplation</a:t>
            </a:r>
          </a:p>
        </p:txBody>
      </p:sp>
      <p:sp>
        <p:nvSpPr>
          <p:cNvPr id="3" name="Content Placeholder 2"/>
          <p:cNvSpPr>
            <a:spLocks noGrp="1"/>
          </p:cNvSpPr>
          <p:nvPr>
            <p:ph idx="1"/>
          </p:nvPr>
        </p:nvSpPr>
        <p:spPr>
          <a:xfrm>
            <a:off x="457200" y="1695935"/>
            <a:ext cx="8229600" cy="3522110"/>
          </a:xfrm>
        </p:spPr>
        <p:txBody>
          <a:bodyPr/>
          <a:lstStyle/>
          <a:p>
            <a:r>
              <a:rPr lang="en-US" dirty="0" smtClean="0"/>
              <a:t>Questions </a:t>
            </a:r>
            <a:r>
              <a:rPr lang="en-US" dirty="0"/>
              <a:t>to consider for self-reflection:</a:t>
            </a:r>
          </a:p>
          <a:p>
            <a:pPr lvl="1"/>
            <a:r>
              <a:rPr lang="en-US" dirty="0"/>
              <a:t>What is your story?</a:t>
            </a:r>
          </a:p>
          <a:p>
            <a:pPr lvl="1"/>
            <a:r>
              <a:rPr lang="en-US" dirty="0"/>
              <a:t>Why do you want to be a social worker?</a:t>
            </a:r>
          </a:p>
          <a:p>
            <a:pPr lvl="1"/>
            <a:r>
              <a:rPr lang="en-US" dirty="0"/>
              <a:t>What do you want to do as a social worker?</a:t>
            </a:r>
          </a:p>
        </p:txBody>
      </p:sp>
    </p:spTree>
    <p:extLst>
      <p:ext uri="{BB962C8B-B14F-4D97-AF65-F5344CB8AC3E}">
        <p14:creationId xmlns:p14="http://schemas.microsoft.com/office/powerpoint/2010/main" val="1752923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Your Story?</a:t>
            </a:r>
          </a:p>
        </p:txBody>
      </p:sp>
      <p:sp>
        <p:nvSpPr>
          <p:cNvPr id="3" name="Content Placeholder 2"/>
          <p:cNvSpPr>
            <a:spLocks noGrp="1"/>
          </p:cNvSpPr>
          <p:nvPr>
            <p:ph idx="1"/>
          </p:nvPr>
        </p:nvSpPr>
        <p:spPr/>
        <p:txBody>
          <a:bodyPr/>
          <a:lstStyle/>
          <a:p>
            <a:r>
              <a:rPr lang="en-US" dirty="0"/>
              <a:t>People from many different backgrounds become social workers.</a:t>
            </a:r>
          </a:p>
          <a:p>
            <a:pPr lvl="1"/>
            <a:r>
              <a:rPr lang="en-US" dirty="0"/>
              <a:t>Their stories shape their personal identities, which shape their professional identities. </a:t>
            </a:r>
          </a:p>
          <a:p>
            <a:pPr marL="909638" lvl="2" indent="-457200"/>
            <a:r>
              <a:rPr lang="en-US" sz="2800" dirty="0"/>
              <a:t>Understanding your story is important</a:t>
            </a:r>
            <a:r>
              <a:rPr lang="en-US" dirty="0"/>
              <a:t>. </a:t>
            </a:r>
          </a:p>
        </p:txBody>
      </p:sp>
    </p:spTree>
    <p:extLst>
      <p:ext uri="{BB962C8B-B14F-4D97-AF65-F5344CB8AC3E}">
        <p14:creationId xmlns:p14="http://schemas.microsoft.com/office/powerpoint/2010/main" val="110169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Topics for Self-Reflection</a:t>
            </a:r>
          </a:p>
        </p:txBody>
      </p:sp>
      <p:sp>
        <p:nvSpPr>
          <p:cNvPr id="3" name="Content Placeholder 2"/>
          <p:cNvSpPr>
            <a:spLocks noGrp="1"/>
          </p:cNvSpPr>
          <p:nvPr>
            <p:ph idx="1"/>
          </p:nvPr>
        </p:nvSpPr>
        <p:spPr/>
        <p:txBody>
          <a:bodyPr numCol="1"/>
          <a:lstStyle/>
          <a:p>
            <a:r>
              <a:rPr lang="en-US" dirty="0" smtClean="0"/>
              <a:t>Family</a:t>
            </a:r>
            <a:endParaRPr lang="en-US" dirty="0"/>
          </a:p>
          <a:p>
            <a:r>
              <a:rPr lang="en-US" dirty="0"/>
              <a:t>School and Peers</a:t>
            </a:r>
          </a:p>
          <a:p>
            <a:r>
              <a:rPr lang="en-US" dirty="0"/>
              <a:t>Interests</a:t>
            </a:r>
          </a:p>
          <a:p>
            <a:r>
              <a:rPr lang="en-US" dirty="0"/>
              <a:t>Strengths</a:t>
            </a:r>
          </a:p>
          <a:p>
            <a:r>
              <a:rPr lang="en-US" dirty="0"/>
              <a:t>Areas where continued </a:t>
            </a:r>
            <a:r>
              <a:rPr lang="en-US" dirty="0" smtClean="0"/>
              <a:t>growth is needed</a:t>
            </a:r>
            <a:endParaRPr lang="en-US" dirty="0"/>
          </a:p>
          <a:p>
            <a:endParaRPr lang="en-US" dirty="0"/>
          </a:p>
        </p:txBody>
      </p:sp>
    </p:spTree>
    <p:extLst>
      <p:ext uri="{BB962C8B-B14F-4D97-AF65-F5344CB8AC3E}">
        <p14:creationId xmlns:p14="http://schemas.microsoft.com/office/powerpoint/2010/main" val="128783445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19</TotalTime>
  <Words>1286</Words>
  <Application>Microsoft Office PowerPoint</Application>
  <PresentationFormat>On-screen Show (4:3)</PresentationFormat>
  <Paragraphs>83</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Custom Design</vt:lpstr>
      <vt:lpstr>1_Custom Design</vt:lpstr>
      <vt:lpstr>Competence-Based Social Work: The Profession of Caring, Knowing, and Serving  Chapter 5: Developing the Personal Self-Awareness for Professional Social Work </vt:lpstr>
      <vt:lpstr>Competent Social Workers</vt:lpstr>
      <vt:lpstr>Personal Self-Awareness</vt:lpstr>
      <vt:lpstr>Self-Awareness Continued</vt:lpstr>
      <vt:lpstr>Contemplative Cycle</vt:lpstr>
      <vt:lpstr>Contemplative Cycle Continued</vt:lpstr>
      <vt:lpstr>Areas for Contemplation</vt:lpstr>
      <vt:lpstr>What is Your Story?</vt:lpstr>
      <vt:lpstr>Topics for Self-Reflection</vt:lpstr>
      <vt:lpstr>Why Do You Want to be a  Social Worker?</vt:lpstr>
      <vt:lpstr>What Do You Want to Do as a  Social Worker?</vt:lpstr>
      <vt:lpstr>Summary</vt:lpstr>
      <vt:lpstr>Engaged Learning: Discussion Questions</vt:lpstr>
      <vt:lpstr>Engaged Learning: Discussion Questions (Continued)</vt:lpstr>
      <vt:lpstr>Engaged Learning: Case 5.4 Melissa Purnell</vt:lpstr>
      <vt:lpstr>Engaged Learning:  Case 5.5 Cameron Clay</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of Competence-Based Social Work: The Profession of Caring, Knowing, and Serving: Developing the Personal Self-Awareness for Professional Social Work</dc:title>
  <dc:creator>BUCKLEY, Jacqueline</dc:creator>
  <cp:lastModifiedBy>BUCKLEY, Jacqueline</cp:lastModifiedBy>
  <cp:revision>3</cp:revision>
  <dcterms:created xsi:type="dcterms:W3CDTF">2019-04-08T15:48:23Z</dcterms:created>
  <dcterms:modified xsi:type="dcterms:W3CDTF">2019-04-09T14:26:14Z</dcterms:modified>
</cp:coreProperties>
</file>