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34"/>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4895" y="708201"/>
            <a:ext cx="7772400" cy="3242014"/>
          </a:xfrm>
        </p:spPr>
        <p:txBody>
          <a:bodyPr>
            <a:normAutofit fontScale="90000"/>
          </a:bodyPr>
          <a:lstStyle/>
          <a:p>
            <a:r>
              <a:rPr lang="en-US" i="1" dirty="0"/>
              <a:t>Competence-Based Social Work: The Profession of Caring,</a:t>
            </a:r>
            <a:br>
              <a:rPr lang="en-US" i="1" dirty="0"/>
            </a:br>
            <a:r>
              <a:rPr lang="en-US" i="1" dirty="0"/>
              <a:t>Knowing, and Serving</a:t>
            </a:r>
            <a:br>
              <a:rPr lang="en-US" i="1" dirty="0"/>
            </a:br>
            <a:r>
              <a:rPr lang="en-US" dirty="0"/>
              <a:t/>
            </a:r>
            <a:br>
              <a:rPr lang="en-US" dirty="0"/>
            </a:br>
            <a:r>
              <a:rPr lang="en-US" dirty="0"/>
              <a:t>Chapter 2: What is Social Work?</a:t>
            </a:r>
            <a:br>
              <a:rPr lang="en-US" dirty="0"/>
            </a:br>
            <a:endParaRPr lang="en-US" dirty="0"/>
          </a:p>
        </p:txBody>
      </p:sp>
      <p:sp>
        <p:nvSpPr>
          <p:cNvPr id="3" name="Subtitle 2"/>
          <p:cNvSpPr>
            <a:spLocks noGrp="1"/>
          </p:cNvSpPr>
          <p:nvPr>
            <p:ph type="subTitle" idx="1"/>
          </p:nvPr>
        </p:nvSpPr>
        <p:spPr>
          <a:xfrm>
            <a:off x="1371600" y="4509592"/>
            <a:ext cx="6400800" cy="1129207"/>
          </a:xfrm>
        </p:spPr>
        <p:txBody>
          <a:bodyPr>
            <a:normAutofit lnSpcReduction="10000"/>
          </a:bodyPr>
          <a:lstStyle/>
          <a:p>
            <a:pPr marL="0" indent="0" algn="ctr">
              <a:buNone/>
            </a:pPr>
            <a:r>
              <a:rPr lang="en-US" dirty="0"/>
              <a:t>Michael E. </a:t>
            </a:r>
            <a:r>
              <a:rPr lang="en-US" dirty="0" err="1"/>
              <a:t>Sherr</a:t>
            </a:r>
            <a:r>
              <a:rPr lang="en-US" dirty="0"/>
              <a:t>, </a:t>
            </a:r>
            <a:r>
              <a:rPr lang="en-US" dirty="0" err="1"/>
              <a:t>Ph.D</a:t>
            </a:r>
            <a:endParaRPr lang="en-US" dirty="0"/>
          </a:p>
          <a:p>
            <a:pPr marL="0" indent="0" algn="ctr">
              <a:buNone/>
            </a:pPr>
            <a:r>
              <a:rPr lang="en-US" dirty="0"/>
              <a:t>Johnny M. Jones, Ph.D.</a:t>
            </a:r>
          </a:p>
        </p:txBody>
      </p:sp>
    </p:spTree>
    <p:extLst>
      <p:ext uri="{BB962C8B-B14F-4D97-AF65-F5344CB8AC3E}">
        <p14:creationId xmlns:p14="http://schemas.microsoft.com/office/powerpoint/2010/main" val="1751820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Revisions/Reaction to Working Definition</a:t>
            </a:r>
          </a:p>
        </p:txBody>
      </p:sp>
      <p:sp>
        <p:nvSpPr>
          <p:cNvPr id="3" name="Content Placeholder 2"/>
          <p:cNvSpPr>
            <a:spLocks noGrp="1"/>
          </p:cNvSpPr>
          <p:nvPr>
            <p:ph idx="1"/>
          </p:nvPr>
        </p:nvSpPr>
        <p:spPr/>
        <p:txBody>
          <a:bodyPr/>
          <a:lstStyle/>
          <a:p>
            <a:r>
              <a:rPr lang="en-US" dirty="0"/>
              <a:t>Boehm</a:t>
            </a:r>
          </a:p>
          <a:p>
            <a:pPr lvl="1"/>
            <a:r>
              <a:rPr lang="en-US" dirty="0"/>
              <a:t>Various levels of SW: individuals, groups, and communities</a:t>
            </a:r>
          </a:p>
          <a:p>
            <a:pPr lvl="1"/>
            <a:r>
              <a:rPr lang="en-US" dirty="0"/>
              <a:t>Four specializations: casework, group work, community organization, and research</a:t>
            </a:r>
            <a:r>
              <a:rPr lang="en-US" dirty="0">
                <a:effectLst/>
              </a:rPr>
              <a:t> </a:t>
            </a:r>
          </a:p>
          <a:p>
            <a:pPr lvl="1"/>
            <a:r>
              <a:rPr lang="en-US" dirty="0"/>
              <a:t>Potential outcome of SW:</a:t>
            </a:r>
            <a:r>
              <a:rPr lang="en-US" dirty="0">
                <a:effectLst/>
              </a:rPr>
              <a:t> </a:t>
            </a:r>
            <a:r>
              <a:rPr lang="en-US" dirty="0"/>
              <a:t>enhancement of social functioning</a:t>
            </a:r>
          </a:p>
          <a:p>
            <a:pPr marL="0" indent="0">
              <a:buNone/>
            </a:pPr>
            <a:endParaRPr lang="en-US" dirty="0"/>
          </a:p>
        </p:txBody>
      </p:sp>
    </p:spTree>
    <p:extLst>
      <p:ext uri="{BB962C8B-B14F-4D97-AF65-F5344CB8AC3E}">
        <p14:creationId xmlns:p14="http://schemas.microsoft.com/office/powerpoint/2010/main" val="2235523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Boehm’s Revision</a:t>
            </a:r>
          </a:p>
        </p:txBody>
      </p:sp>
      <p:sp>
        <p:nvSpPr>
          <p:cNvPr id="3" name="Content Placeholder 2"/>
          <p:cNvSpPr>
            <a:spLocks noGrp="1"/>
          </p:cNvSpPr>
          <p:nvPr>
            <p:ph idx="1"/>
          </p:nvPr>
        </p:nvSpPr>
        <p:spPr>
          <a:xfrm>
            <a:off x="457200" y="1308307"/>
            <a:ext cx="8229600" cy="4525963"/>
          </a:xfrm>
        </p:spPr>
        <p:txBody>
          <a:bodyPr>
            <a:normAutofit/>
          </a:bodyPr>
          <a:lstStyle/>
          <a:p>
            <a:pPr marL="0" indent="0">
              <a:buNone/>
            </a:pPr>
            <a:r>
              <a:rPr lang="en-US" dirty="0"/>
              <a:t>Social work seeks to enhance the social functioning of individuals, singly and in </a:t>
            </a:r>
            <a:r>
              <a:rPr lang="en-US" dirty="0" smtClean="0"/>
              <a:t>groups</a:t>
            </a:r>
            <a:r>
              <a:rPr lang="en-US" dirty="0"/>
              <a:t>, by activities focused upon their social relationships which constitute the </a:t>
            </a:r>
            <a:r>
              <a:rPr lang="en-US" dirty="0" smtClean="0"/>
              <a:t>interaction </a:t>
            </a:r>
            <a:r>
              <a:rPr lang="en-US" dirty="0"/>
              <a:t>between man and his environment. These activities can be grouped </a:t>
            </a:r>
            <a:r>
              <a:rPr lang="en-US" dirty="0" smtClean="0"/>
              <a:t>into </a:t>
            </a:r>
            <a:r>
              <a:rPr lang="en-US" dirty="0"/>
              <a:t>three functions: restoration of impaired capacity, provision of individual and </a:t>
            </a:r>
            <a:r>
              <a:rPr lang="en-US" dirty="0" smtClean="0"/>
              <a:t>social </a:t>
            </a:r>
            <a:r>
              <a:rPr lang="en-US" dirty="0"/>
              <a:t>resources, </a:t>
            </a:r>
            <a:r>
              <a:rPr lang="en-US" dirty="0" smtClean="0"/>
              <a:t>and prevention </a:t>
            </a:r>
            <a:r>
              <a:rPr lang="en-US" dirty="0"/>
              <a:t>of social dysfunction. </a:t>
            </a:r>
            <a:r>
              <a:rPr lang="en-US" sz="1400" dirty="0"/>
              <a:t>(p. 18)</a:t>
            </a:r>
            <a:r>
              <a:rPr lang="en-US" sz="1400" dirty="0">
                <a:effectLst/>
              </a:rPr>
              <a:t> </a:t>
            </a:r>
            <a:endParaRPr lang="en-US" sz="1400" dirty="0"/>
          </a:p>
        </p:txBody>
      </p:sp>
    </p:spTree>
    <p:extLst>
      <p:ext uri="{BB962C8B-B14F-4D97-AF65-F5344CB8AC3E}">
        <p14:creationId xmlns:p14="http://schemas.microsoft.com/office/powerpoint/2010/main" val="771724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Gordon’s Revision</a:t>
            </a:r>
          </a:p>
        </p:txBody>
      </p:sp>
      <p:sp>
        <p:nvSpPr>
          <p:cNvPr id="3" name="Content Placeholder 2"/>
          <p:cNvSpPr>
            <a:spLocks noGrp="1"/>
          </p:cNvSpPr>
          <p:nvPr>
            <p:ph idx="1"/>
          </p:nvPr>
        </p:nvSpPr>
        <p:spPr>
          <a:xfrm>
            <a:off x="546652" y="1318246"/>
            <a:ext cx="8229600" cy="4525963"/>
          </a:xfrm>
        </p:spPr>
        <p:txBody>
          <a:bodyPr>
            <a:normAutofit fontScale="70000" lnSpcReduction="20000"/>
          </a:bodyPr>
          <a:lstStyle/>
          <a:p>
            <a:r>
              <a:rPr lang="en-US" dirty="0"/>
              <a:t>More collaborative definition of SW, all components cohesive</a:t>
            </a:r>
          </a:p>
          <a:p>
            <a:r>
              <a:rPr lang="en-US" dirty="0"/>
              <a:t>The definitive element of social work practice remains in the combination or constellation of those elements which control the </a:t>
            </a:r>
            <a:r>
              <a:rPr lang="en-US" dirty="0" smtClean="0"/>
              <a:t>intervening action</a:t>
            </a:r>
            <a:r>
              <a:rPr lang="en-US" dirty="0"/>
              <a:t>. When the profession can make explicit its shared values and specific purposes and its knowledge and techniques, it has defined its practice. </a:t>
            </a:r>
            <a:r>
              <a:rPr lang="en-US" dirty="0" smtClean="0"/>
              <a:t> Action </a:t>
            </a:r>
            <a:r>
              <a:rPr lang="en-US" dirty="0"/>
              <a:t>not controlled by the </a:t>
            </a:r>
            <a:r>
              <a:rPr lang="en-US" dirty="0" smtClean="0"/>
              <a:t>definitive </a:t>
            </a:r>
            <a:r>
              <a:rPr lang="en-US" dirty="0"/>
              <a:t>constellation of value, knowledge, purpose, and techniques of </a:t>
            </a:r>
            <a:r>
              <a:rPr lang="en-US" dirty="0" smtClean="0"/>
              <a:t>a profession </a:t>
            </a:r>
            <a:r>
              <a:rPr lang="en-US" dirty="0"/>
              <a:t>may be </a:t>
            </a:r>
            <a:r>
              <a:rPr lang="en-US" dirty="0" smtClean="0"/>
              <a:t>intervening, but it is </a:t>
            </a:r>
            <a:r>
              <a:rPr lang="en-US" dirty="0"/>
              <a:t>not professional practice. This clearly removes the definitive element from action or activities, an eminently desirable outcome, since any attempt to define professional practice by characteristics of action alone has been singularly unfruitful. It also makes more urgent the question of what combination of value, knowledge, techniques, and purposes the profession acknowledges and causes to be identified with it.  (p.11)</a:t>
            </a:r>
          </a:p>
          <a:p>
            <a:endParaRPr lang="en-US" dirty="0"/>
          </a:p>
        </p:txBody>
      </p:sp>
    </p:spTree>
    <p:extLst>
      <p:ext uri="{BB962C8B-B14F-4D97-AF65-F5344CB8AC3E}">
        <p14:creationId xmlns:p14="http://schemas.microsoft.com/office/powerpoint/2010/main" val="2661976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Bartlett 1970</a:t>
            </a:r>
          </a:p>
        </p:txBody>
      </p:sp>
      <p:sp>
        <p:nvSpPr>
          <p:cNvPr id="3" name="Content Placeholder 2"/>
          <p:cNvSpPr>
            <a:spLocks noGrp="1"/>
          </p:cNvSpPr>
          <p:nvPr>
            <p:ph idx="1"/>
          </p:nvPr>
        </p:nvSpPr>
        <p:spPr/>
        <p:txBody>
          <a:bodyPr>
            <a:normAutofit lnSpcReduction="10000"/>
          </a:bodyPr>
          <a:lstStyle/>
          <a:p>
            <a:r>
              <a:rPr lang="en-US" dirty="0"/>
              <a:t>Integrated work of others into </a:t>
            </a:r>
            <a:r>
              <a:rPr lang="en-US" i="1" dirty="0"/>
              <a:t>The Common Base of Social Work Practice</a:t>
            </a:r>
            <a:r>
              <a:rPr lang="en-US" dirty="0">
                <a:effectLst/>
              </a:rPr>
              <a:t> </a:t>
            </a:r>
          </a:p>
          <a:p>
            <a:r>
              <a:rPr lang="en-US" dirty="0"/>
              <a:t>Three main components: </a:t>
            </a:r>
          </a:p>
          <a:p>
            <a:pPr lvl="1"/>
            <a:r>
              <a:rPr lang="en-US" dirty="0"/>
              <a:t>Direct and indirect practice</a:t>
            </a:r>
          </a:p>
          <a:p>
            <a:pPr lvl="1"/>
            <a:r>
              <a:rPr lang="en-US" dirty="0"/>
              <a:t> Emphasis on enhancing and restoring social functioning</a:t>
            </a:r>
          </a:p>
          <a:p>
            <a:pPr lvl="1"/>
            <a:r>
              <a:rPr lang="en-US" dirty="0"/>
              <a:t>Use of professional interventions</a:t>
            </a:r>
            <a:r>
              <a:rPr lang="en-US" dirty="0">
                <a:effectLst/>
              </a:rPr>
              <a:t> </a:t>
            </a:r>
          </a:p>
          <a:p>
            <a:r>
              <a:rPr lang="en-US" dirty="0"/>
              <a:t>Domain of social work: interactions between person and environment</a:t>
            </a:r>
            <a:r>
              <a:rPr lang="en-US" dirty="0">
                <a:effectLst/>
              </a:rPr>
              <a:t> </a:t>
            </a:r>
            <a:endParaRPr lang="en-US" dirty="0"/>
          </a:p>
        </p:txBody>
      </p:sp>
    </p:spTree>
    <p:extLst>
      <p:ext uri="{BB962C8B-B14F-4D97-AF65-F5344CB8AC3E}">
        <p14:creationId xmlns:p14="http://schemas.microsoft.com/office/powerpoint/2010/main" val="974495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Madison 1976</a:t>
            </a:r>
          </a:p>
        </p:txBody>
      </p:sp>
      <p:sp>
        <p:nvSpPr>
          <p:cNvPr id="3" name="Content Placeholder 2"/>
          <p:cNvSpPr>
            <a:spLocks noGrp="1"/>
          </p:cNvSpPr>
          <p:nvPr>
            <p:ph idx="1"/>
          </p:nvPr>
        </p:nvSpPr>
        <p:spPr/>
        <p:txBody>
          <a:bodyPr>
            <a:normAutofit lnSpcReduction="10000"/>
          </a:bodyPr>
          <a:lstStyle/>
          <a:p>
            <a:r>
              <a:rPr lang="en-US" dirty="0"/>
              <a:t>Aim to establish common conceptual framework</a:t>
            </a:r>
          </a:p>
          <a:p>
            <a:r>
              <a:rPr lang="en-US" dirty="0"/>
              <a:t>Result</a:t>
            </a:r>
          </a:p>
          <a:p>
            <a:pPr lvl="1"/>
            <a:r>
              <a:rPr lang="en-US" dirty="0"/>
              <a:t>Reiterate complexities of SW</a:t>
            </a:r>
          </a:p>
          <a:p>
            <a:pPr lvl="1"/>
            <a:r>
              <a:rPr lang="en-US" dirty="0"/>
              <a:t>Primacy of the person-in-environment model</a:t>
            </a:r>
          </a:p>
          <a:p>
            <a:pPr lvl="1"/>
            <a:r>
              <a:rPr lang="en-US" dirty="0"/>
              <a:t>Outcome as: </a:t>
            </a:r>
            <a:r>
              <a:rPr lang="en-US" dirty="0" smtClean="0"/>
              <a:t>enhancement </a:t>
            </a:r>
            <a:r>
              <a:rPr lang="en-US" dirty="0"/>
              <a:t>and restoration of social functioning </a:t>
            </a:r>
          </a:p>
          <a:p>
            <a:pPr lvl="1"/>
            <a:r>
              <a:rPr lang="en-US" dirty="0"/>
              <a:t>Interventions with individuals, groups, and communities </a:t>
            </a:r>
          </a:p>
          <a:p>
            <a:pPr marL="1371600" lvl="3" indent="0" algn="r">
              <a:buNone/>
            </a:pPr>
            <a:r>
              <a:rPr lang="en-US" sz="1400" dirty="0"/>
              <a:t>(NASW, 1977) </a:t>
            </a:r>
          </a:p>
        </p:txBody>
      </p:sp>
    </p:spTree>
    <p:extLst>
      <p:ext uri="{BB962C8B-B14F-4D97-AF65-F5344CB8AC3E}">
        <p14:creationId xmlns:p14="http://schemas.microsoft.com/office/powerpoint/2010/main" val="1588366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IFSW 1982</a:t>
            </a:r>
          </a:p>
        </p:txBody>
      </p:sp>
      <p:sp>
        <p:nvSpPr>
          <p:cNvPr id="3" name="Content Placeholder 2"/>
          <p:cNvSpPr>
            <a:spLocks noGrp="1"/>
          </p:cNvSpPr>
          <p:nvPr>
            <p:ph idx="1"/>
          </p:nvPr>
        </p:nvSpPr>
        <p:spPr/>
        <p:txBody>
          <a:bodyPr>
            <a:normAutofit/>
          </a:bodyPr>
          <a:lstStyle/>
          <a:p>
            <a:r>
              <a:rPr lang="en-US" dirty="0"/>
              <a:t>International Federation of Social Workers</a:t>
            </a:r>
          </a:p>
          <a:p>
            <a:r>
              <a:rPr lang="en-US" dirty="0"/>
              <a:t>Social workers from 44 countries to establish international definition</a:t>
            </a:r>
          </a:p>
          <a:p>
            <a:r>
              <a:rPr lang="en-US" dirty="0"/>
              <a:t>Ends with statement about diversity of SW and constant evolution so that no definition is definitive</a:t>
            </a:r>
          </a:p>
          <a:p>
            <a:r>
              <a:rPr lang="en-US" dirty="0"/>
              <a:t>Adopted by IFSW and endorsed by NASW</a:t>
            </a:r>
          </a:p>
        </p:txBody>
      </p:sp>
    </p:spTree>
    <p:extLst>
      <p:ext uri="{BB962C8B-B14F-4D97-AF65-F5344CB8AC3E}">
        <p14:creationId xmlns:p14="http://schemas.microsoft.com/office/powerpoint/2010/main" val="173240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IFSW Definition</a:t>
            </a:r>
          </a:p>
        </p:txBody>
      </p:sp>
      <p:sp>
        <p:nvSpPr>
          <p:cNvPr id="3" name="Content Placeholder 2"/>
          <p:cNvSpPr>
            <a:spLocks noGrp="1"/>
          </p:cNvSpPr>
          <p:nvPr>
            <p:ph idx="1"/>
          </p:nvPr>
        </p:nvSpPr>
        <p:spPr/>
        <p:txBody>
          <a:bodyPr>
            <a:normAutofit lnSpcReduction="10000"/>
          </a:bodyPr>
          <a:lstStyle/>
          <a:p>
            <a:r>
              <a:rPr lang="en-US" dirty="0"/>
              <a:t>The social work profession promotes social change, problem solving in human 	relationships and the empowerment and liberation of people to enhance </a:t>
            </a:r>
            <a:r>
              <a:rPr lang="en-US" dirty="0" smtClean="0"/>
              <a:t>well-being</a:t>
            </a:r>
            <a:r>
              <a:rPr lang="en-US" dirty="0"/>
              <a:t>. Utilizing theories of human behavior and social systems, social </a:t>
            </a:r>
            <a:r>
              <a:rPr lang="en-US" dirty="0" smtClean="0"/>
              <a:t>work intervenes </a:t>
            </a:r>
            <a:r>
              <a:rPr lang="en-US" dirty="0"/>
              <a:t>at the points where people interact with their </a:t>
            </a:r>
            <a:r>
              <a:rPr lang="en-US" dirty="0" smtClean="0"/>
              <a:t>environments; principles of </a:t>
            </a:r>
            <a:r>
              <a:rPr lang="en-US" dirty="0"/>
              <a:t>human rights and social justice are fundamental to social work. </a:t>
            </a:r>
          </a:p>
          <a:p>
            <a:pPr marL="0" indent="0" algn="r">
              <a:buNone/>
            </a:pPr>
            <a:r>
              <a:rPr lang="en-US" sz="1400" dirty="0"/>
              <a:t>(IFSW, 2000) </a:t>
            </a:r>
          </a:p>
          <a:p>
            <a:endParaRPr lang="en-US" dirty="0"/>
          </a:p>
        </p:txBody>
      </p:sp>
    </p:spTree>
    <p:extLst>
      <p:ext uri="{BB962C8B-B14F-4D97-AF65-F5344CB8AC3E}">
        <p14:creationId xmlns:p14="http://schemas.microsoft.com/office/powerpoint/2010/main" val="81300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Shift in Profession: Practice</a:t>
            </a:r>
          </a:p>
        </p:txBody>
      </p:sp>
      <p:sp>
        <p:nvSpPr>
          <p:cNvPr id="3" name="Content Placeholder 2"/>
          <p:cNvSpPr>
            <a:spLocks noGrp="1"/>
          </p:cNvSpPr>
          <p:nvPr>
            <p:ph idx="1"/>
          </p:nvPr>
        </p:nvSpPr>
        <p:spPr/>
        <p:txBody>
          <a:bodyPr>
            <a:normAutofit/>
          </a:bodyPr>
          <a:lstStyle/>
          <a:p>
            <a:r>
              <a:rPr lang="en-US" dirty="0"/>
              <a:t>Importance of outcomes</a:t>
            </a:r>
          </a:p>
          <a:p>
            <a:pPr lvl="1"/>
            <a:r>
              <a:rPr lang="en-US" dirty="0"/>
              <a:t>Progress that is measurable</a:t>
            </a:r>
          </a:p>
          <a:p>
            <a:r>
              <a:rPr lang="en-US" dirty="0"/>
              <a:t>Evidence-Based Practice/ Evidence-Informed Practice</a:t>
            </a:r>
          </a:p>
          <a:p>
            <a:pPr lvl="1"/>
            <a:r>
              <a:rPr lang="en-US" dirty="0"/>
              <a:t>Practices used are grounded and supported by the best available knowledge and skills</a:t>
            </a:r>
          </a:p>
        </p:txBody>
      </p:sp>
    </p:spTree>
    <p:extLst>
      <p:ext uri="{BB962C8B-B14F-4D97-AF65-F5344CB8AC3E}">
        <p14:creationId xmlns:p14="http://schemas.microsoft.com/office/powerpoint/2010/main" val="3578201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Shift in Profession: Educational</a:t>
            </a:r>
          </a:p>
        </p:txBody>
      </p:sp>
      <p:sp>
        <p:nvSpPr>
          <p:cNvPr id="3" name="Content Placeholder 2"/>
          <p:cNvSpPr>
            <a:spLocks noGrp="1"/>
          </p:cNvSpPr>
          <p:nvPr>
            <p:ph idx="1"/>
          </p:nvPr>
        </p:nvSpPr>
        <p:spPr/>
        <p:txBody>
          <a:bodyPr/>
          <a:lstStyle/>
          <a:p>
            <a:r>
              <a:rPr lang="en-US" dirty="0"/>
              <a:t>2008 Educational Policy and Accreditation Standards (EPAS) </a:t>
            </a:r>
          </a:p>
          <a:p>
            <a:pPr lvl="1"/>
            <a:r>
              <a:rPr lang="en-US" dirty="0"/>
              <a:t>No longer objectives and intentions: “What do students need to know and learn to become social workers?”</a:t>
            </a:r>
            <a:r>
              <a:rPr lang="en-US" dirty="0">
                <a:effectLst/>
              </a:rPr>
              <a:t> </a:t>
            </a:r>
          </a:p>
          <a:p>
            <a:pPr lvl="1"/>
            <a:r>
              <a:rPr lang="en-US" dirty="0"/>
              <a:t>Instead competencies and outcomes: “What should students be capable of doing upon graduation with a degree in social work?”</a:t>
            </a:r>
            <a:r>
              <a:rPr lang="en-US" dirty="0">
                <a:effectLst/>
              </a:rPr>
              <a:t> </a:t>
            </a:r>
            <a:endParaRPr lang="en-US" dirty="0"/>
          </a:p>
        </p:txBody>
      </p:sp>
    </p:spTree>
    <p:extLst>
      <p:ext uri="{BB962C8B-B14F-4D97-AF65-F5344CB8AC3E}">
        <p14:creationId xmlns:p14="http://schemas.microsoft.com/office/powerpoint/2010/main" val="1654113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SW Definition</a:t>
            </a:r>
          </a:p>
        </p:txBody>
      </p:sp>
      <p:sp>
        <p:nvSpPr>
          <p:cNvPr id="3" name="Content Placeholder 2"/>
          <p:cNvSpPr>
            <a:spLocks noGrp="1"/>
          </p:cNvSpPr>
          <p:nvPr>
            <p:ph idx="1"/>
          </p:nvPr>
        </p:nvSpPr>
        <p:spPr/>
        <p:txBody>
          <a:bodyPr/>
          <a:lstStyle/>
          <a:p>
            <a:r>
              <a:rPr lang="en-US" dirty="0"/>
              <a:t>Central elements</a:t>
            </a:r>
          </a:p>
          <a:p>
            <a:pPr lvl="1"/>
            <a:r>
              <a:rPr lang="en-US" dirty="0"/>
              <a:t>Multiple levels of practice (micro, mezzo, macro)</a:t>
            </a:r>
          </a:p>
          <a:p>
            <a:pPr lvl="1"/>
            <a:r>
              <a:rPr lang="en-US" dirty="0"/>
              <a:t>Person-in-Environment</a:t>
            </a:r>
          </a:p>
          <a:p>
            <a:pPr lvl="1"/>
            <a:r>
              <a:rPr lang="en-US" dirty="0"/>
              <a:t>Enhancement/Restoration in social functioning/well-being</a:t>
            </a:r>
          </a:p>
          <a:p>
            <a:pPr lvl="1"/>
            <a:r>
              <a:rPr lang="en-US" dirty="0"/>
              <a:t>New emphasis on best evidence</a:t>
            </a:r>
          </a:p>
          <a:p>
            <a:pPr lvl="1"/>
            <a:r>
              <a:rPr lang="en-US" dirty="0"/>
              <a:t>Fundamental principles of professional identity </a:t>
            </a:r>
            <a:r>
              <a:rPr lang="en-US" dirty="0" smtClean="0"/>
              <a:t>and personal identity</a:t>
            </a:r>
            <a:endParaRPr lang="en-US" dirty="0"/>
          </a:p>
        </p:txBody>
      </p:sp>
    </p:spTree>
    <p:extLst>
      <p:ext uri="{BB962C8B-B14F-4D97-AF65-F5344CB8AC3E}">
        <p14:creationId xmlns:p14="http://schemas.microsoft.com/office/powerpoint/2010/main" val="1199639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Thesis </a:t>
            </a:r>
          </a:p>
        </p:txBody>
      </p:sp>
      <p:sp>
        <p:nvSpPr>
          <p:cNvPr id="3" name="Content Placeholder 2"/>
          <p:cNvSpPr>
            <a:spLocks noGrp="1"/>
          </p:cNvSpPr>
          <p:nvPr>
            <p:ph idx="1"/>
          </p:nvPr>
        </p:nvSpPr>
        <p:spPr/>
        <p:txBody>
          <a:bodyPr/>
          <a:lstStyle/>
          <a:p>
            <a:pPr lvl="0"/>
            <a:r>
              <a:rPr lang="en-US" dirty="0"/>
              <a:t>The purposes of the profession </a:t>
            </a:r>
            <a:r>
              <a:rPr lang="en-US" dirty="0" smtClean="0"/>
              <a:t>make </a:t>
            </a:r>
            <a:r>
              <a:rPr lang="en-US" dirty="0"/>
              <a:t>it possible to describe social work as a whole while still accounting for the variety of roles, settings, and populations</a:t>
            </a:r>
          </a:p>
        </p:txBody>
      </p:sp>
    </p:spTree>
    <p:extLst>
      <p:ext uri="{BB962C8B-B14F-4D97-AF65-F5344CB8AC3E}">
        <p14:creationId xmlns:p14="http://schemas.microsoft.com/office/powerpoint/2010/main" val="2193812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a:t>
            </a:r>
          </a:p>
        </p:txBody>
      </p:sp>
      <p:sp>
        <p:nvSpPr>
          <p:cNvPr id="3" name="Content Placeholder 2"/>
          <p:cNvSpPr>
            <a:spLocks noGrp="1"/>
          </p:cNvSpPr>
          <p:nvPr>
            <p:ph idx="1"/>
          </p:nvPr>
        </p:nvSpPr>
        <p:spPr>
          <a:xfrm>
            <a:off x="457200" y="1341782"/>
            <a:ext cx="8229600" cy="4525963"/>
          </a:xfrm>
        </p:spPr>
        <p:txBody>
          <a:bodyPr/>
          <a:lstStyle/>
          <a:p>
            <a:r>
              <a:rPr lang="en-US" i="1" dirty="0"/>
              <a:t>Social Work is the profession of caring and intervening in the interactions 	between individuals, groups, and communities to enhance or restore well-being, 	and create societal conditions that help individuals, groups, and communities enhance their own well-being. Social workers select, use, and develop </a:t>
            </a:r>
            <a:r>
              <a:rPr lang="en-US" i="1" dirty="0" smtClean="0"/>
              <a:t>interventions </a:t>
            </a:r>
            <a:r>
              <a:rPr lang="en-US" i="1" dirty="0"/>
              <a:t>based on the best available evidence. </a:t>
            </a:r>
            <a:endParaRPr lang="en-US" dirty="0"/>
          </a:p>
        </p:txBody>
      </p:sp>
    </p:spTree>
    <p:extLst>
      <p:ext uri="{BB962C8B-B14F-4D97-AF65-F5344CB8AC3E}">
        <p14:creationId xmlns:p14="http://schemas.microsoft.com/office/powerpoint/2010/main" val="3106699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Exploring the Definition…</a:t>
            </a:r>
          </a:p>
        </p:txBody>
      </p:sp>
      <p:sp>
        <p:nvSpPr>
          <p:cNvPr id="3" name="Content Placeholder 2"/>
          <p:cNvSpPr>
            <a:spLocks noGrp="1"/>
          </p:cNvSpPr>
          <p:nvPr>
            <p:ph idx="1"/>
          </p:nvPr>
        </p:nvSpPr>
        <p:spPr>
          <a:xfrm>
            <a:off x="457200" y="1407699"/>
            <a:ext cx="8229600" cy="5074649"/>
          </a:xfrm>
        </p:spPr>
        <p:txBody>
          <a:bodyPr>
            <a:normAutofit/>
          </a:bodyPr>
          <a:lstStyle/>
          <a:p>
            <a:r>
              <a:rPr lang="en-US" dirty="0"/>
              <a:t>Caring </a:t>
            </a:r>
          </a:p>
          <a:p>
            <a:pPr lvl="1"/>
            <a:r>
              <a:rPr lang="en-US" dirty="0"/>
              <a:t>Unique professional identity of social workers</a:t>
            </a:r>
            <a:r>
              <a:rPr lang="en-US" dirty="0">
                <a:effectLst/>
              </a:rPr>
              <a:t> </a:t>
            </a:r>
          </a:p>
          <a:p>
            <a:pPr lvl="1"/>
            <a:r>
              <a:rPr lang="en-US" dirty="0"/>
              <a:t>Enter into helping relationships b/c of concern for improving lives </a:t>
            </a:r>
          </a:p>
          <a:p>
            <a:pPr lvl="1"/>
            <a:r>
              <a:rPr lang="en-US" dirty="0"/>
              <a:t>more than a scientific field of study or an objective method of practice</a:t>
            </a:r>
            <a:r>
              <a:rPr lang="en-US" dirty="0">
                <a:effectLst/>
              </a:rPr>
              <a:t> </a:t>
            </a:r>
          </a:p>
          <a:p>
            <a:pPr lvl="1"/>
            <a:r>
              <a:rPr lang="en-US" dirty="0"/>
              <a:t>values of service, social justice, dignity and worth of persons, importance of human relationships</a:t>
            </a:r>
          </a:p>
          <a:p>
            <a:pPr lvl="1"/>
            <a:r>
              <a:rPr lang="en-US" dirty="0">
                <a:effectLst/>
              </a:rPr>
              <a:t>“Why we do” supersedes “what we do”</a:t>
            </a:r>
          </a:p>
          <a:p>
            <a:pPr lvl="1"/>
            <a:endParaRPr lang="en-US" dirty="0"/>
          </a:p>
        </p:txBody>
      </p:sp>
    </p:spTree>
    <p:extLst>
      <p:ext uri="{BB962C8B-B14F-4D97-AF65-F5344CB8AC3E}">
        <p14:creationId xmlns:p14="http://schemas.microsoft.com/office/powerpoint/2010/main" val="3113477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Exploring the Definition…</a:t>
            </a:r>
          </a:p>
        </p:txBody>
      </p:sp>
      <p:sp>
        <p:nvSpPr>
          <p:cNvPr id="3" name="Content Placeholder 2"/>
          <p:cNvSpPr>
            <a:spLocks noGrp="1"/>
          </p:cNvSpPr>
          <p:nvPr>
            <p:ph idx="1"/>
          </p:nvPr>
        </p:nvSpPr>
        <p:spPr/>
        <p:txBody>
          <a:bodyPr>
            <a:normAutofit lnSpcReduction="10000"/>
          </a:bodyPr>
          <a:lstStyle/>
          <a:p>
            <a:r>
              <a:rPr lang="en-US" dirty="0"/>
              <a:t>Intervention</a:t>
            </a:r>
          </a:p>
          <a:p>
            <a:pPr lvl="1"/>
            <a:r>
              <a:rPr lang="en-US" dirty="0"/>
              <a:t>Preparation and expertise to intervene at the micro, mezzo, and macro levels </a:t>
            </a:r>
          </a:p>
          <a:p>
            <a:pPr lvl="2"/>
            <a:r>
              <a:rPr lang="en-US" dirty="0"/>
              <a:t>Individuals on a case-by-case basis</a:t>
            </a:r>
            <a:r>
              <a:rPr lang="en-US" dirty="0">
                <a:effectLst/>
              </a:rPr>
              <a:t> </a:t>
            </a:r>
          </a:p>
          <a:p>
            <a:pPr lvl="2"/>
            <a:r>
              <a:rPr lang="en-US" dirty="0"/>
              <a:t>Families and small groups</a:t>
            </a:r>
            <a:r>
              <a:rPr lang="en-US" dirty="0">
                <a:effectLst/>
              </a:rPr>
              <a:t> </a:t>
            </a:r>
          </a:p>
          <a:p>
            <a:pPr lvl="2"/>
            <a:r>
              <a:rPr lang="en-US" dirty="0"/>
              <a:t>Larger communities and organizations </a:t>
            </a:r>
          </a:p>
          <a:p>
            <a:pPr lvl="1"/>
            <a:r>
              <a:rPr lang="en-US" dirty="0"/>
              <a:t>Consider the most appropriate levels of intervention given the unique circumstances</a:t>
            </a:r>
          </a:p>
          <a:p>
            <a:pPr lvl="1"/>
            <a:r>
              <a:rPr lang="en-US" dirty="0"/>
              <a:t>Knowledge, values, and skills transferable to each level of practice</a:t>
            </a:r>
            <a:r>
              <a:rPr lang="en-US" dirty="0">
                <a:effectLst/>
              </a:rPr>
              <a:t> </a:t>
            </a:r>
            <a:endParaRPr lang="en-US" dirty="0"/>
          </a:p>
        </p:txBody>
      </p:sp>
    </p:spTree>
    <p:extLst>
      <p:ext uri="{BB962C8B-B14F-4D97-AF65-F5344CB8AC3E}">
        <p14:creationId xmlns:p14="http://schemas.microsoft.com/office/powerpoint/2010/main" val="1158419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Exploring the Definition…</a:t>
            </a:r>
          </a:p>
        </p:txBody>
      </p:sp>
      <p:sp>
        <p:nvSpPr>
          <p:cNvPr id="3" name="Content Placeholder 2"/>
          <p:cNvSpPr>
            <a:spLocks noGrp="1"/>
          </p:cNvSpPr>
          <p:nvPr>
            <p:ph idx="1"/>
          </p:nvPr>
        </p:nvSpPr>
        <p:spPr/>
        <p:txBody>
          <a:bodyPr>
            <a:normAutofit fontScale="92500" lnSpcReduction="20000"/>
          </a:bodyPr>
          <a:lstStyle/>
          <a:p>
            <a:r>
              <a:rPr lang="en-US" dirty="0"/>
              <a:t>Evidence</a:t>
            </a:r>
          </a:p>
          <a:p>
            <a:pPr lvl="1"/>
            <a:r>
              <a:rPr lang="en-US" dirty="0"/>
              <a:t>Synthesize multiple sources w/professional values and interpersonal skills</a:t>
            </a:r>
            <a:r>
              <a:rPr lang="en-US" dirty="0">
                <a:effectLst/>
              </a:rPr>
              <a:t> </a:t>
            </a:r>
          </a:p>
          <a:p>
            <a:pPr lvl="1"/>
            <a:r>
              <a:rPr lang="en-US" dirty="0"/>
              <a:t>Knowledge from several fields: </a:t>
            </a:r>
            <a:r>
              <a:rPr lang="en-US" sz="2400" dirty="0"/>
              <a:t>psychology, sociology, economics, anthropology, political science, biology, social work</a:t>
            </a:r>
            <a:r>
              <a:rPr lang="en-US" sz="2400" dirty="0">
                <a:effectLst/>
              </a:rPr>
              <a:t> </a:t>
            </a:r>
          </a:p>
          <a:p>
            <a:pPr lvl="1"/>
            <a:r>
              <a:rPr lang="en-US" dirty="0"/>
              <a:t> Assess and select best available evidence for interventions</a:t>
            </a:r>
            <a:r>
              <a:rPr lang="en-US" dirty="0">
                <a:effectLst/>
              </a:rPr>
              <a:t> </a:t>
            </a:r>
          </a:p>
          <a:p>
            <a:pPr lvl="1"/>
            <a:r>
              <a:rPr lang="en-US" dirty="0"/>
              <a:t>Professional ethical standards, clinical judgment, and practice </a:t>
            </a:r>
            <a:r>
              <a:rPr lang="en-US" dirty="0" smtClean="0"/>
              <a:t>wisdom </a:t>
            </a:r>
            <a:endParaRPr lang="en-US" dirty="0"/>
          </a:p>
          <a:p>
            <a:pPr marL="457200" lvl="1" indent="0" algn="r">
              <a:buNone/>
            </a:pPr>
            <a:r>
              <a:rPr lang="en-US" sz="1500" dirty="0"/>
              <a:t>(Barker, 2003)</a:t>
            </a:r>
            <a:r>
              <a:rPr lang="en-US" sz="1500" dirty="0">
                <a:effectLst/>
              </a:rPr>
              <a:t> </a:t>
            </a:r>
          </a:p>
          <a:p>
            <a:pPr lvl="1"/>
            <a:r>
              <a:rPr lang="en-US" dirty="0"/>
              <a:t>Conduct research to assess newer strategies and communicate findings </a:t>
            </a:r>
          </a:p>
        </p:txBody>
      </p:sp>
    </p:spTree>
    <p:extLst>
      <p:ext uri="{BB962C8B-B14F-4D97-AF65-F5344CB8AC3E}">
        <p14:creationId xmlns:p14="http://schemas.microsoft.com/office/powerpoint/2010/main" val="24278022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Exploring the Definition…</a:t>
            </a:r>
          </a:p>
        </p:txBody>
      </p:sp>
      <p:sp>
        <p:nvSpPr>
          <p:cNvPr id="3" name="Content Placeholder 2"/>
          <p:cNvSpPr>
            <a:spLocks noGrp="1"/>
          </p:cNvSpPr>
          <p:nvPr>
            <p:ph idx="1"/>
          </p:nvPr>
        </p:nvSpPr>
        <p:spPr/>
        <p:txBody>
          <a:bodyPr/>
          <a:lstStyle/>
          <a:p>
            <a:r>
              <a:rPr lang="en-US" dirty="0"/>
              <a:t>Well-being</a:t>
            </a:r>
          </a:p>
          <a:p>
            <a:pPr lvl="1"/>
            <a:r>
              <a:rPr lang="en-US" dirty="0"/>
              <a:t>Enhance/restore social functioning/well-being</a:t>
            </a:r>
            <a:r>
              <a:rPr lang="en-US" dirty="0">
                <a:effectLst/>
              </a:rPr>
              <a:t> </a:t>
            </a:r>
          </a:p>
          <a:p>
            <a:pPr lvl="2"/>
            <a:r>
              <a:rPr lang="en-US" dirty="0"/>
              <a:t>Helping people improve their interactions with other individuals, small groups, and communities</a:t>
            </a:r>
            <a:r>
              <a:rPr lang="en-US" dirty="0">
                <a:effectLst/>
              </a:rPr>
              <a:t> </a:t>
            </a:r>
          </a:p>
          <a:p>
            <a:pPr lvl="3"/>
            <a:r>
              <a:rPr lang="en-US" dirty="0"/>
              <a:t>Measurable</a:t>
            </a:r>
          </a:p>
          <a:p>
            <a:pPr lvl="3"/>
            <a:r>
              <a:rPr lang="en-US" dirty="0"/>
              <a:t>Objective separation between social workers as professionals and clients as targets </a:t>
            </a:r>
          </a:p>
          <a:p>
            <a:pPr lvl="2"/>
            <a:r>
              <a:rPr lang="en-US" dirty="0"/>
              <a:t>Addresses need for professional identity and measurable outcomes identified in 1915 National Conference of Charities and Corrections (NCCC)</a:t>
            </a:r>
            <a:r>
              <a:rPr lang="en-US" dirty="0">
                <a:effectLst/>
              </a:rPr>
              <a:t> </a:t>
            </a:r>
            <a:endParaRPr lang="en-US" dirty="0"/>
          </a:p>
        </p:txBody>
      </p:sp>
    </p:spTree>
    <p:extLst>
      <p:ext uri="{BB962C8B-B14F-4D97-AF65-F5344CB8AC3E}">
        <p14:creationId xmlns:p14="http://schemas.microsoft.com/office/powerpoint/2010/main" val="1505594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Well-being cont.</a:t>
            </a:r>
          </a:p>
          <a:p>
            <a:pPr lvl="1"/>
            <a:r>
              <a:rPr lang="en-US" dirty="0"/>
              <a:t>Total human thriving or flourishing</a:t>
            </a:r>
            <a:r>
              <a:rPr lang="en-US" dirty="0">
                <a:effectLst/>
              </a:rPr>
              <a:t> </a:t>
            </a:r>
          </a:p>
          <a:p>
            <a:pPr lvl="2"/>
            <a:r>
              <a:rPr lang="en-US" dirty="0"/>
              <a:t>Physical, emotional, intellectual, social, environmental, and spiritual</a:t>
            </a:r>
            <a:r>
              <a:rPr lang="en-US" dirty="0">
                <a:effectLst/>
              </a:rPr>
              <a:t> </a:t>
            </a:r>
          </a:p>
          <a:p>
            <a:pPr lvl="2"/>
            <a:r>
              <a:rPr lang="en-US" dirty="0"/>
              <a:t>Assessments, interventions, and evaluations</a:t>
            </a:r>
            <a:r>
              <a:rPr lang="en-US" dirty="0">
                <a:effectLst/>
              </a:rPr>
              <a:t> are holistic</a:t>
            </a:r>
          </a:p>
          <a:p>
            <a:pPr lvl="2"/>
            <a:r>
              <a:rPr lang="en-US" dirty="0"/>
              <a:t>Outcomes not always easy to measure</a:t>
            </a:r>
          </a:p>
        </p:txBody>
      </p:sp>
    </p:spTree>
    <p:extLst>
      <p:ext uri="{BB962C8B-B14F-4D97-AF65-F5344CB8AC3E}">
        <p14:creationId xmlns:p14="http://schemas.microsoft.com/office/powerpoint/2010/main" val="1866216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Spiritual and Religious Roots</a:t>
            </a:r>
          </a:p>
        </p:txBody>
      </p:sp>
      <p:sp>
        <p:nvSpPr>
          <p:cNvPr id="3" name="Content Placeholder 2"/>
          <p:cNvSpPr>
            <a:spLocks noGrp="1"/>
          </p:cNvSpPr>
          <p:nvPr>
            <p:ph idx="1"/>
          </p:nvPr>
        </p:nvSpPr>
        <p:spPr/>
        <p:txBody>
          <a:bodyPr>
            <a:normAutofit lnSpcReduction="10000"/>
          </a:bodyPr>
          <a:lstStyle/>
          <a:p>
            <a:pPr lvl="1"/>
            <a:r>
              <a:rPr lang="en-US" dirty="0"/>
              <a:t>SW emerged from religiously instilled beliefs about the importance of helping fellow human beings</a:t>
            </a:r>
            <a:r>
              <a:rPr lang="en-US" dirty="0">
                <a:effectLst/>
              </a:rPr>
              <a:t> </a:t>
            </a:r>
          </a:p>
          <a:p>
            <a:pPr lvl="1"/>
            <a:r>
              <a:rPr lang="en-US" dirty="0"/>
              <a:t>Almost all major religions converge on stressing responsibility for all humanity, kindness and justice for the needy, and self-fulfillment through service</a:t>
            </a:r>
            <a:r>
              <a:rPr lang="en-US" dirty="0">
                <a:effectLst/>
              </a:rPr>
              <a:t> </a:t>
            </a:r>
          </a:p>
          <a:p>
            <a:pPr lvl="1"/>
            <a:r>
              <a:rPr lang="en-US" dirty="0"/>
              <a:t>Five of the world’s major religions include caring and serving others in need as a part of worship</a:t>
            </a:r>
            <a:r>
              <a:rPr lang="en-US" dirty="0">
                <a:effectLst/>
              </a:rPr>
              <a:t> </a:t>
            </a:r>
          </a:p>
          <a:p>
            <a:pPr lvl="2"/>
            <a:r>
              <a:rPr lang="en-US" dirty="0"/>
              <a:t>Buddhism, Christianity, Hinduism, Islam, and Judaism</a:t>
            </a:r>
            <a:endParaRPr lang="en-US" dirty="0">
              <a:effectLst/>
            </a:endParaRPr>
          </a:p>
          <a:p>
            <a:pPr lvl="1"/>
            <a:endParaRPr lang="en-US" dirty="0"/>
          </a:p>
        </p:txBody>
      </p:sp>
    </p:spTree>
    <p:extLst>
      <p:ext uri="{BB962C8B-B14F-4D97-AF65-F5344CB8AC3E}">
        <p14:creationId xmlns:p14="http://schemas.microsoft.com/office/powerpoint/2010/main" val="1850329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Spiritual and Religious Roots</a:t>
            </a:r>
          </a:p>
        </p:txBody>
      </p:sp>
      <p:sp>
        <p:nvSpPr>
          <p:cNvPr id="3" name="Content Placeholder 2"/>
          <p:cNvSpPr>
            <a:spLocks noGrp="1"/>
          </p:cNvSpPr>
          <p:nvPr>
            <p:ph idx="1"/>
          </p:nvPr>
        </p:nvSpPr>
        <p:spPr/>
        <p:txBody>
          <a:bodyPr>
            <a:normAutofit/>
          </a:bodyPr>
          <a:lstStyle/>
          <a:p>
            <a:r>
              <a:rPr lang="en-US" dirty="0"/>
              <a:t>Beginning of the social work profession:</a:t>
            </a:r>
            <a:r>
              <a:rPr lang="en-US" dirty="0">
                <a:effectLst/>
              </a:rPr>
              <a:t> </a:t>
            </a:r>
            <a:endParaRPr lang="en-US" dirty="0"/>
          </a:p>
          <a:p>
            <a:pPr lvl="1"/>
            <a:r>
              <a:rPr lang="en-US" dirty="0"/>
              <a:t>Charitable Organization Society (COS) </a:t>
            </a:r>
          </a:p>
          <a:p>
            <a:pPr lvl="2"/>
            <a:r>
              <a:rPr lang="en-US" dirty="0"/>
              <a:t>Women from churches offer encouragement and provide tangible assistance to poor families</a:t>
            </a:r>
            <a:r>
              <a:rPr lang="en-US" dirty="0">
                <a:effectLst/>
              </a:rPr>
              <a:t> </a:t>
            </a:r>
            <a:endParaRPr lang="en-US" dirty="0"/>
          </a:p>
          <a:p>
            <a:pPr lvl="1"/>
            <a:r>
              <a:rPr lang="en-US" dirty="0"/>
              <a:t>Settlement House</a:t>
            </a:r>
          </a:p>
          <a:p>
            <a:pPr lvl="2"/>
            <a:r>
              <a:rPr lang="en-US" dirty="0"/>
              <a:t>P</a:t>
            </a:r>
            <a:r>
              <a:rPr lang="en-US" dirty="0" smtClean="0"/>
              <a:t>artnerships </a:t>
            </a:r>
            <a:r>
              <a:rPr lang="en-US" dirty="0"/>
              <a:t>between volunteers, religious groups, and </a:t>
            </a:r>
            <a:r>
              <a:rPr lang="en-US" dirty="0" smtClean="0"/>
              <a:t>businesses</a:t>
            </a:r>
            <a:r>
              <a:rPr lang="en-US" dirty="0" smtClean="0">
                <a:effectLst/>
              </a:rPr>
              <a:t> </a:t>
            </a:r>
            <a:endParaRPr lang="en-US" dirty="0">
              <a:effectLst/>
            </a:endParaRPr>
          </a:p>
          <a:p>
            <a:pPr lvl="2"/>
            <a:r>
              <a:rPr lang="en-US" dirty="0"/>
              <a:t>Jane Addams’ Hull House </a:t>
            </a:r>
          </a:p>
          <a:p>
            <a:pPr lvl="2"/>
            <a:r>
              <a:rPr lang="en-US" dirty="0"/>
              <a:t>Toynbee Hall: England’s model for settlement houses in America</a:t>
            </a:r>
          </a:p>
        </p:txBody>
      </p:sp>
    </p:spTree>
    <p:extLst>
      <p:ext uri="{BB962C8B-B14F-4D97-AF65-F5344CB8AC3E}">
        <p14:creationId xmlns:p14="http://schemas.microsoft.com/office/powerpoint/2010/main" val="2269960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SW is distinct from other professions</a:t>
            </a:r>
          </a:p>
          <a:p>
            <a:r>
              <a:rPr lang="en-US" dirty="0"/>
              <a:t>U</a:t>
            </a:r>
            <a:r>
              <a:rPr lang="en-US" dirty="0">
                <a:effectLst/>
              </a:rPr>
              <a:t>nifying purpose:</a:t>
            </a:r>
            <a:r>
              <a:rPr lang="en-US" dirty="0"/>
              <a:t> caring about the well-being of individuals, groups, and communities</a:t>
            </a:r>
          </a:p>
          <a:p>
            <a:r>
              <a:rPr lang="en-US" dirty="0"/>
              <a:t>Sincere desire to help other human beings flourish with the knowledge, values, and skills </a:t>
            </a:r>
          </a:p>
          <a:p>
            <a:r>
              <a:rPr lang="en-US" dirty="0"/>
              <a:t>Purpose of SW “Why we do” is the distinct foundation for methods of SW “What we do.”</a:t>
            </a:r>
            <a:r>
              <a:rPr lang="en-US" dirty="0">
                <a:effectLst/>
              </a:rPr>
              <a:t> </a:t>
            </a:r>
            <a:endParaRPr lang="en-US" dirty="0"/>
          </a:p>
        </p:txBody>
      </p:sp>
    </p:spTree>
    <p:extLst>
      <p:ext uri="{BB962C8B-B14F-4D97-AF65-F5344CB8AC3E}">
        <p14:creationId xmlns:p14="http://schemas.microsoft.com/office/powerpoint/2010/main" val="1087202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A374F4-70D9-684C-92D9-19FE70D16248}"/>
              </a:ext>
            </a:extLst>
          </p:cNvPr>
          <p:cNvSpPr>
            <a:spLocks noGrp="1"/>
          </p:cNvSpPr>
          <p:nvPr>
            <p:ph type="title"/>
          </p:nvPr>
        </p:nvSpPr>
        <p:spPr/>
        <p:txBody>
          <a:bodyPr>
            <a:normAutofit/>
          </a:bodyPr>
          <a:lstStyle/>
          <a:p>
            <a:r>
              <a:rPr lang="en-US" dirty="0"/>
              <a:t>Engaged Learning: Discussion Questions</a:t>
            </a:r>
          </a:p>
        </p:txBody>
      </p:sp>
      <p:sp>
        <p:nvSpPr>
          <p:cNvPr id="3" name="Content Placeholder 2">
            <a:extLst>
              <a:ext uri="{FF2B5EF4-FFF2-40B4-BE49-F238E27FC236}">
                <a16:creationId xmlns:a16="http://schemas.microsoft.com/office/drawing/2014/main" xmlns="" id="{88972528-D842-914F-B512-D5DC60ACC12D}"/>
              </a:ext>
            </a:extLst>
          </p:cNvPr>
          <p:cNvSpPr>
            <a:spLocks noGrp="1"/>
          </p:cNvSpPr>
          <p:nvPr>
            <p:ph idx="1"/>
          </p:nvPr>
        </p:nvSpPr>
        <p:spPr/>
        <p:txBody>
          <a:bodyPr>
            <a:normAutofit fontScale="77500" lnSpcReduction="20000"/>
          </a:bodyPr>
          <a:lstStyle/>
          <a:p>
            <a:pPr marL="0" indent="0">
              <a:buNone/>
            </a:pPr>
            <a:endParaRPr lang="en-US" dirty="0"/>
          </a:p>
          <a:p>
            <a:r>
              <a:rPr lang="en-IN" dirty="0"/>
              <a:t>1. How would you define social work to an interested family member?</a:t>
            </a:r>
            <a:endParaRPr lang="en-US" dirty="0"/>
          </a:p>
          <a:p>
            <a:r>
              <a:rPr lang="en-IN" dirty="0"/>
              <a:t>2. What are some of the essential elements of social work practice that distinguish it from other professions?</a:t>
            </a:r>
            <a:endParaRPr lang="en-US" dirty="0"/>
          </a:p>
          <a:p>
            <a:r>
              <a:rPr lang="en-IN" dirty="0"/>
              <a:t>3. The case vignettes of Ian, Sarah, and Dustin illustrate the variety of backgrounds, strengths, abilities, and motivations that individuals bring to the social work profession. What significant aspects of your background have led to your interests in social work? What are the strengths and abilities that you possess that could aid you in helping others?</a:t>
            </a:r>
            <a:r>
              <a:rPr lang="en-US" dirty="0"/>
              <a:t> </a:t>
            </a:r>
          </a:p>
        </p:txBody>
      </p:sp>
    </p:spTree>
    <p:extLst>
      <p:ext uri="{BB962C8B-B14F-4D97-AF65-F5344CB8AC3E}">
        <p14:creationId xmlns:p14="http://schemas.microsoft.com/office/powerpoint/2010/main" val="3222876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Efforts to Define SW</a:t>
            </a:r>
          </a:p>
        </p:txBody>
      </p:sp>
      <p:sp>
        <p:nvSpPr>
          <p:cNvPr id="3" name="Content Placeholder 2"/>
          <p:cNvSpPr>
            <a:spLocks noGrp="1"/>
          </p:cNvSpPr>
          <p:nvPr>
            <p:ph idx="1"/>
          </p:nvPr>
        </p:nvSpPr>
        <p:spPr>
          <a:xfrm>
            <a:off x="457200" y="1114422"/>
            <a:ext cx="8229600" cy="5470120"/>
          </a:xfrm>
        </p:spPr>
        <p:txBody>
          <a:bodyPr>
            <a:normAutofit/>
          </a:bodyPr>
          <a:lstStyle/>
          <a:p>
            <a:pPr lvl="0"/>
            <a:r>
              <a:rPr lang="en-US" dirty="0"/>
              <a:t>Identified lists of practice settings and areas of knowledge, values, and skills</a:t>
            </a:r>
          </a:p>
          <a:p>
            <a:pPr lvl="0"/>
            <a:r>
              <a:rPr lang="en-US" dirty="0"/>
              <a:t>No concise definition</a:t>
            </a:r>
          </a:p>
          <a:p>
            <a:pPr lvl="0"/>
            <a:r>
              <a:rPr lang="en-US" dirty="0"/>
              <a:t>Evolution</a:t>
            </a:r>
          </a:p>
          <a:p>
            <a:pPr lvl="1"/>
            <a:r>
              <a:rPr lang="en-US" sz="2000" dirty="0"/>
              <a:t>Milford Conference 1929</a:t>
            </a:r>
          </a:p>
          <a:p>
            <a:pPr lvl="1"/>
            <a:r>
              <a:rPr lang="en-US" sz="2000" dirty="0"/>
              <a:t>Hollis and Taylor Report 1951</a:t>
            </a:r>
          </a:p>
          <a:p>
            <a:pPr lvl="1"/>
            <a:r>
              <a:rPr lang="en-US" sz="2000" dirty="0"/>
              <a:t>NASW Working Definition 1958</a:t>
            </a:r>
          </a:p>
          <a:p>
            <a:pPr lvl="1"/>
            <a:r>
              <a:rPr lang="en-US" sz="2000" dirty="0"/>
              <a:t>Gordon’s Critique 1962</a:t>
            </a:r>
          </a:p>
          <a:p>
            <a:pPr lvl="1"/>
            <a:r>
              <a:rPr lang="en-US" sz="2000" dirty="0"/>
              <a:t>Bartlett’s </a:t>
            </a:r>
            <a:r>
              <a:rPr lang="en-US" sz="2000" i="1" dirty="0"/>
              <a:t>The Common Base of Social Work Practice </a:t>
            </a:r>
            <a:r>
              <a:rPr lang="en-US" sz="2000" dirty="0"/>
              <a:t>1970</a:t>
            </a:r>
          </a:p>
          <a:p>
            <a:pPr lvl="1"/>
            <a:r>
              <a:rPr lang="en-US" sz="2000" dirty="0"/>
              <a:t>Madison 1976</a:t>
            </a:r>
          </a:p>
          <a:p>
            <a:pPr lvl="1"/>
            <a:r>
              <a:rPr lang="en-US" sz="2000" dirty="0"/>
              <a:t>IFSW 1982</a:t>
            </a:r>
          </a:p>
          <a:p>
            <a:pPr lvl="1"/>
            <a:r>
              <a:rPr lang="en-US" sz="2000" dirty="0"/>
              <a:t>Current</a:t>
            </a:r>
          </a:p>
        </p:txBody>
      </p:sp>
    </p:spTree>
    <p:extLst>
      <p:ext uri="{BB962C8B-B14F-4D97-AF65-F5344CB8AC3E}">
        <p14:creationId xmlns:p14="http://schemas.microsoft.com/office/powerpoint/2010/main" val="3698529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49CA2F-EFE3-9E41-BF97-98D43C6828BC}"/>
              </a:ext>
            </a:extLst>
          </p:cNvPr>
          <p:cNvSpPr>
            <a:spLocks noGrp="1"/>
          </p:cNvSpPr>
          <p:nvPr>
            <p:ph type="title"/>
          </p:nvPr>
        </p:nvSpPr>
        <p:spPr/>
        <p:txBody>
          <a:bodyPr>
            <a:normAutofit fontScale="90000"/>
          </a:bodyPr>
          <a:lstStyle/>
          <a:p>
            <a:r>
              <a:rPr lang="en-US" dirty="0"/>
              <a:t>Engaged Learning: </a:t>
            </a:r>
            <a:br>
              <a:rPr lang="en-US" dirty="0"/>
            </a:br>
            <a:r>
              <a:rPr lang="en-US" dirty="0"/>
              <a:t>Case 2.4 Ashlyn Waters</a:t>
            </a:r>
          </a:p>
        </p:txBody>
      </p:sp>
      <p:sp>
        <p:nvSpPr>
          <p:cNvPr id="3" name="Content Placeholder 2">
            <a:extLst>
              <a:ext uri="{FF2B5EF4-FFF2-40B4-BE49-F238E27FC236}">
                <a16:creationId xmlns:a16="http://schemas.microsoft.com/office/drawing/2014/main" xmlns="" id="{91CDC38F-0D16-D648-8104-032F845230E5}"/>
              </a:ext>
            </a:extLst>
          </p:cNvPr>
          <p:cNvSpPr>
            <a:spLocks noGrp="1"/>
          </p:cNvSpPr>
          <p:nvPr>
            <p:ph idx="1"/>
          </p:nvPr>
        </p:nvSpPr>
        <p:spPr/>
        <p:txBody>
          <a:bodyPr>
            <a:normAutofit fontScale="47500" lnSpcReduction="20000"/>
          </a:bodyPr>
          <a:lstStyle/>
          <a:p>
            <a:r>
              <a:rPr lang="en-IN" dirty="0"/>
              <a:t>Facts: Fact gathering and gaining as full an understanding of a situation as possible is essential to good social work practice.</a:t>
            </a:r>
            <a:endParaRPr lang="en-US" dirty="0"/>
          </a:p>
          <a:p>
            <a:pPr lvl="1"/>
            <a:r>
              <a:rPr lang="en-IN" dirty="0"/>
              <a:t>What makes Ashlyn a social worker? What does it mean that she is license eligible? </a:t>
            </a:r>
            <a:endParaRPr lang="en-US" dirty="0"/>
          </a:p>
          <a:p>
            <a:pPr lvl="1"/>
            <a:r>
              <a:rPr lang="en-IN" dirty="0"/>
              <a:t>Using your </a:t>
            </a:r>
            <a:r>
              <a:rPr lang="en-IN" dirty="0" err="1"/>
              <a:t>favorite</a:t>
            </a:r>
            <a:r>
              <a:rPr lang="en-IN" dirty="0"/>
              <a:t> Internet search engine, search using “adoption laws” and “home study for adoption” in Alabama.  You may also do a similar search to learn about adoption where you live. What are the policies in Alabama? How do </a:t>
            </a:r>
            <a:r>
              <a:rPr lang="en-IN" dirty="0" smtClean="0"/>
              <a:t>the </a:t>
            </a:r>
            <a:r>
              <a:rPr lang="en-IN" dirty="0"/>
              <a:t>policies in Alabama </a:t>
            </a:r>
            <a:r>
              <a:rPr lang="en-IN" dirty="0" smtClean="0"/>
              <a:t>compare with </a:t>
            </a:r>
            <a:r>
              <a:rPr lang="en-IN" dirty="0"/>
              <a:t>where you live?</a:t>
            </a:r>
            <a:endParaRPr lang="en-US" dirty="0"/>
          </a:p>
          <a:p>
            <a:pPr lvl="1"/>
            <a:r>
              <a:rPr lang="en-IN" dirty="0"/>
              <a:t>Now search the internet to learn about the requirements for a commercial truck driver’s license and a DOT medical exam. Discuss how the policies may affect the case. </a:t>
            </a:r>
            <a:endParaRPr lang="en-US" dirty="0"/>
          </a:p>
          <a:p>
            <a:r>
              <a:rPr lang="en-IN" dirty="0"/>
              <a:t>Analysis: After identifying the facts available in a given situation, social workers make judgments about those facts in order to know how to intervene.</a:t>
            </a:r>
            <a:endParaRPr lang="en-US" dirty="0"/>
          </a:p>
          <a:p>
            <a:pPr lvl="1"/>
            <a:r>
              <a:rPr lang="en-IN" dirty="0"/>
              <a:t>How may the policies on adoption and the policies for DOT medical exams influence how Ashlyn responds?</a:t>
            </a:r>
            <a:endParaRPr lang="en-US" dirty="0"/>
          </a:p>
          <a:p>
            <a:pPr lvl="1"/>
            <a:r>
              <a:rPr lang="en-IN" dirty="0"/>
              <a:t>What other kinds of information may Ashlyn need in the case? Whom else should she consider talking to about the situation? Why? </a:t>
            </a:r>
            <a:endParaRPr lang="en-US" dirty="0"/>
          </a:p>
          <a:p>
            <a:r>
              <a:rPr lang="en-IN" dirty="0"/>
              <a:t>Actions: After fact gathering and analysis of those facts, social workers decide on a plan of action that involves clear action steps designed to address any given situation.</a:t>
            </a:r>
            <a:endParaRPr lang="en-US" dirty="0"/>
          </a:p>
          <a:p>
            <a:pPr lvl="1"/>
            <a:r>
              <a:rPr lang="en-IN" dirty="0"/>
              <a:t>If you were Ashlyn, how would you respond to Maggie and Austin? Consider role-playing the situation with classmates. </a:t>
            </a:r>
            <a:endParaRPr lang="en-US" dirty="0"/>
          </a:p>
          <a:p>
            <a:pPr lvl="1"/>
            <a:r>
              <a:rPr lang="en-IN" dirty="0"/>
              <a:t>What would your final recommendation be in the home study report? Draft a paragraph communicating the decision. Be sure to support the decision with evidence in the form of the appropriate policies.</a:t>
            </a:r>
            <a:r>
              <a:rPr lang="en-US" dirty="0"/>
              <a:t> </a:t>
            </a:r>
          </a:p>
        </p:txBody>
      </p:sp>
    </p:spTree>
    <p:extLst>
      <p:ext uri="{BB962C8B-B14F-4D97-AF65-F5344CB8AC3E}">
        <p14:creationId xmlns:p14="http://schemas.microsoft.com/office/powerpoint/2010/main" val="36480348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3C5E9D-2AAA-7D45-980B-D40A8D6A96D7}"/>
              </a:ext>
            </a:extLst>
          </p:cNvPr>
          <p:cNvSpPr>
            <a:spLocks noGrp="1"/>
          </p:cNvSpPr>
          <p:nvPr>
            <p:ph type="title"/>
          </p:nvPr>
        </p:nvSpPr>
        <p:spPr/>
        <p:txBody>
          <a:bodyPr>
            <a:normAutofit fontScale="90000"/>
          </a:bodyPr>
          <a:lstStyle/>
          <a:p>
            <a:r>
              <a:rPr lang="en-US" dirty="0"/>
              <a:t>Engaged Learning:</a:t>
            </a:r>
            <a:br>
              <a:rPr lang="en-US" dirty="0"/>
            </a:br>
            <a:r>
              <a:rPr lang="en-US" dirty="0"/>
              <a:t>Case 2.5 Helen Yang</a:t>
            </a:r>
          </a:p>
        </p:txBody>
      </p:sp>
      <p:sp>
        <p:nvSpPr>
          <p:cNvPr id="3" name="Content Placeholder 2">
            <a:extLst>
              <a:ext uri="{FF2B5EF4-FFF2-40B4-BE49-F238E27FC236}">
                <a16:creationId xmlns:a16="http://schemas.microsoft.com/office/drawing/2014/main" xmlns="" id="{237277BC-DB15-D14B-8D7F-F38A9BD020C4}"/>
              </a:ext>
            </a:extLst>
          </p:cNvPr>
          <p:cNvSpPr>
            <a:spLocks noGrp="1"/>
          </p:cNvSpPr>
          <p:nvPr>
            <p:ph idx="1"/>
          </p:nvPr>
        </p:nvSpPr>
        <p:spPr/>
        <p:txBody>
          <a:bodyPr>
            <a:normAutofit fontScale="62500" lnSpcReduction="20000"/>
          </a:bodyPr>
          <a:lstStyle/>
          <a:p>
            <a:r>
              <a:rPr lang="en-IN" dirty="0"/>
              <a:t>Facts: Fact gathering and gaining as full an understanding of a situation as possible is essential to good social work practice.</a:t>
            </a:r>
            <a:endParaRPr lang="en-US" dirty="0"/>
          </a:p>
          <a:p>
            <a:pPr lvl="1"/>
            <a:r>
              <a:rPr lang="en-IN" dirty="0"/>
              <a:t>What makes Helen a social worker? </a:t>
            </a:r>
            <a:endParaRPr lang="en-US" dirty="0"/>
          </a:p>
          <a:p>
            <a:pPr lvl="1"/>
            <a:r>
              <a:rPr lang="en-IN" dirty="0"/>
              <a:t>What is Helen’s role as a social worker at the senior centre? </a:t>
            </a:r>
            <a:endParaRPr lang="en-US" dirty="0"/>
          </a:p>
          <a:p>
            <a:pPr lvl="1"/>
            <a:r>
              <a:rPr lang="en-IN" dirty="0"/>
              <a:t>Now search the internet to learn about the requirements for a commercial truck driver’s license and a DOT medical exam. Discuss how the policies may affect the case. </a:t>
            </a:r>
            <a:endParaRPr lang="en-US" dirty="0"/>
          </a:p>
          <a:p>
            <a:r>
              <a:rPr lang="en-IN" dirty="0"/>
              <a:t>Analysis: After identifying the facts available in a given situation, social workers make judgments about those facts in order to know how to intervene.</a:t>
            </a:r>
            <a:endParaRPr lang="en-US" dirty="0"/>
          </a:p>
          <a:p>
            <a:pPr lvl="1"/>
            <a:r>
              <a:rPr lang="en-IN" dirty="0"/>
              <a:t>How may working for a private, for-profit senior centre influence the case? </a:t>
            </a:r>
            <a:endParaRPr lang="en-US" dirty="0"/>
          </a:p>
          <a:p>
            <a:pPr lvl="1"/>
            <a:r>
              <a:rPr lang="en-IN" dirty="0"/>
              <a:t>What other kinds of information may Helen need in the case? Whom else should she consider talking to about the situation? Why? </a:t>
            </a:r>
            <a:endParaRPr lang="en-US" dirty="0"/>
          </a:p>
          <a:p>
            <a:r>
              <a:rPr lang="en-IN" dirty="0"/>
              <a:t>Actions: After fact gathering and analysis of those facts, social workers decide on a plan of action that involves clear action steps designed to address any given situation.</a:t>
            </a:r>
            <a:endParaRPr lang="en-US" dirty="0"/>
          </a:p>
          <a:p>
            <a:pPr lvl="1"/>
            <a:r>
              <a:rPr lang="en-IN" dirty="0"/>
              <a:t>If you were Helen, what would you do to work with Mr. Li and his son?</a:t>
            </a:r>
            <a:r>
              <a:rPr lang="en-US" dirty="0"/>
              <a:t> </a:t>
            </a:r>
          </a:p>
        </p:txBody>
      </p:sp>
    </p:spTree>
    <p:extLst>
      <p:ext uri="{BB962C8B-B14F-4D97-AF65-F5344CB8AC3E}">
        <p14:creationId xmlns:p14="http://schemas.microsoft.com/office/powerpoint/2010/main" val="160973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Milford Conference- 1929</a:t>
            </a:r>
          </a:p>
        </p:txBody>
      </p:sp>
      <p:sp>
        <p:nvSpPr>
          <p:cNvPr id="3" name="Content Placeholder 2"/>
          <p:cNvSpPr>
            <a:spLocks noGrp="1"/>
          </p:cNvSpPr>
          <p:nvPr>
            <p:ph idx="1"/>
          </p:nvPr>
        </p:nvSpPr>
        <p:spPr>
          <a:xfrm>
            <a:off x="457200" y="1417638"/>
            <a:ext cx="8229600" cy="5175810"/>
          </a:xfrm>
        </p:spPr>
        <p:txBody>
          <a:bodyPr>
            <a:normAutofit/>
          </a:bodyPr>
          <a:lstStyle/>
          <a:p>
            <a:r>
              <a:rPr lang="en-US" dirty="0"/>
              <a:t>Consisted of agency leaders and scholars</a:t>
            </a:r>
          </a:p>
          <a:p>
            <a:pPr lvl="1"/>
            <a:r>
              <a:rPr lang="en-US" dirty="0"/>
              <a:t>Identified 8 commonalities w/in different settings</a:t>
            </a:r>
          </a:p>
          <a:p>
            <a:pPr lvl="1"/>
            <a:r>
              <a:rPr lang="en-US" dirty="0"/>
              <a:t>Characteristics that distinguished SW from other professions</a:t>
            </a:r>
            <a:r>
              <a:rPr lang="en-US" dirty="0">
                <a:effectLst/>
              </a:rPr>
              <a:t> </a:t>
            </a:r>
          </a:p>
          <a:p>
            <a:pPr lvl="2"/>
            <a:r>
              <a:rPr lang="en-US" dirty="0" smtClean="0"/>
              <a:t>Deals </a:t>
            </a:r>
            <a:r>
              <a:rPr lang="en-US" dirty="0"/>
              <a:t>with human beings’ capacity for independent social functioning</a:t>
            </a:r>
            <a:r>
              <a:rPr lang="en-US" dirty="0">
                <a:effectLst/>
              </a:rPr>
              <a:t> </a:t>
            </a:r>
          </a:p>
          <a:p>
            <a:pPr lvl="2"/>
            <a:r>
              <a:rPr lang="en-US" dirty="0"/>
              <a:t>Effectiveness difficult to distinguish objectively</a:t>
            </a:r>
          </a:p>
          <a:p>
            <a:pPr lvl="3"/>
            <a:r>
              <a:rPr lang="en-US" sz="2400" dirty="0"/>
              <a:t>improved confidence, mastery to cope with life, and holistic improvement in social functioning</a:t>
            </a:r>
          </a:p>
          <a:p>
            <a:pPr lvl="1"/>
            <a:r>
              <a:rPr lang="en-US" dirty="0">
                <a:effectLst/>
              </a:rPr>
              <a:t>Concise definition not possible</a:t>
            </a:r>
          </a:p>
        </p:txBody>
      </p:sp>
    </p:spTree>
    <p:extLst>
      <p:ext uri="{BB962C8B-B14F-4D97-AF65-F5344CB8AC3E}">
        <p14:creationId xmlns:p14="http://schemas.microsoft.com/office/powerpoint/2010/main" val="579110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8 Commonalities of SW </a:t>
            </a:r>
            <a:br>
              <a:rPr lang="en-US" dirty="0"/>
            </a:br>
            <a:r>
              <a:rPr lang="en-US" sz="2800" dirty="0"/>
              <a:t>(</a:t>
            </a:r>
            <a:r>
              <a:rPr lang="en-US" sz="3100" dirty="0"/>
              <a:t>as defined in Milford conference)</a:t>
            </a:r>
          </a:p>
        </p:txBody>
      </p:sp>
      <p:sp>
        <p:nvSpPr>
          <p:cNvPr id="3" name="Content Placeholder 2"/>
          <p:cNvSpPr>
            <a:spLocks noGrp="1"/>
          </p:cNvSpPr>
          <p:nvPr>
            <p:ph idx="1"/>
          </p:nvPr>
        </p:nvSpPr>
        <p:spPr>
          <a:xfrm>
            <a:off x="457200" y="1600200"/>
            <a:ext cx="8229600" cy="4765326"/>
          </a:xfrm>
        </p:spPr>
        <p:txBody>
          <a:bodyPr>
            <a:noAutofit/>
          </a:bodyPr>
          <a:lstStyle/>
          <a:p>
            <a:pPr marL="1314450" lvl="2" indent="-514350">
              <a:buFont typeface="+mj-lt"/>
              <a:buAutoNum type="arabicPeriod"/>
            </a:pPr>
            <a:endParaRPr lang="en-US" sz="2000" dirty="0"/>
          </a:p>
          <a:p>
            <a:pPr marL="1314450" lvl="2" indent="-514350">
              <a:buFont typeface="+mj-lt"/>
              <a:buAutoNum type="arabicPeriod"/>
            </a:pPr>
            <a:r>
              <a:rPr lang="en-US" sz="2000" dirty="0"/>
              <a:t>Knowledge of deviations from standards of social life</a:t>
            </a:r>
          </a:p>
          <a:p>
            <a:pPr marL="1314450" lvl="2" indent="-514350">
              <a:buFont typeface="+mj-lt"/>
              <a:buAutoNum type="arabicPeriod"/>
            </a:pPr>
            <a:r>
              <a:rPr lang="en-US" sz="2000" dirty="0"/>
              <a:t>Use of norms of human life and human relationships</a:t>
            </a:r>
          </a:p>
          <a:p>
            <a:pPr marL="1314450" lvl="2" indent="-514350">
              <a:buFont typeface="+mj-lt"/>
              <a:buAutoNum type="arabicPeriod"/>
            </a:pPr>
            <a:r>
              <a:rPr lang="en-US" sz="2000" dirty="0"/>
              <a:t>Significance of social history particularizing human need</a:t>
            </a:r>
          </a:p>
          <a:p>
            <a:pPr marL="1314450" lvl="2" indent="-514350">
              <a:buFont typeface="+mj-lt"/>
              <a:buAutoNum type="arabicPeriod"/>
            </a:pPr>
            <a:r>
              <a:rPr lang="en-US" sz="2000" dirty="0"/>
              <a:t>Established methods of study and treatment </a:t>
            </a:r>
          </a:p>
          <a:p>
            <a:pPr marL="1314450" lvl="2" indent="-514350">
              <a:buFont typeface="+mj-lt"/>
              <a:buAutoNum type="arabicPeriod"/>
            </a:pPr>
            <a:r>
              <a:rPr lang="en-US" sz="2000" dirty="0"/>
              <a:t>Use of established community resources</a:t>
            </a:r>
          </a:p>
          <a:p>
            <a:pPr marL="1314450" lvl="2" indent="-514350">
              <a:buFont typeface="+mj-lt"/>
              <a:buAutoNum type="arabicPeriod"/>
            </a:pPr>
            <a:r>
              <a:rPr lang="en-US" sz="2000" dirty="0"/>
              <a:t>Adaptation of scientific knowledge and </a:t>
            </a:r>
            <a:r>
              <a:rPr lang="en-US" sz="2000" dirty="0" smtClean="0"/>
              <a:t>formulations to </a:t>
            </a:r>
            <a:r>
              <a:rPr lang="en-US" sz="2000" dirty="0"/>
              <a:t>SW</a:t>
            </a:r>
          </a:p>
          <a:p>
            <a:pPr marL="1314450" lvl="2" indent="-514350">
              <a:buFont typeface="+mj-lt"/>
              <a:buAutoNum type="arabicPeriod"/>
            </a:pPr>
            <a:r>
              <a:rPr lang="en-US" sz="2000" dirty="0"/>
              <a:t>Philosophy which determines the purposes, ethics, and obligations of SW</a:t>
            </a:r>
          </a:p>
          <a:p>
            <a:pPr marL="1314450" lvl="2" indent="-514350">
              <a:buFont typeface="+mj-lt"/>
              <a:buAutoNum type="arabicPeriod"/>
            </a:pPr>
            <a:r>
              <a:rPr lang="en-US" sz="2000" dirty="0"/>
              <a:t>Blending of the foregoing into social treatment (p. 15)</a:t>
            </a:r>
          </a:p>
        </p:txBody>
      </p:sp>
    </p:spTree>
    <p:extLst>
      <p:ext uri="{BB962C8B-B14F-4D97-AF65-F5344CB8AC3E}">
        <p14:creationId xmlns:p14="http://schemas.microsoft.com/office/powerpoint/2010/main" val="2930988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Need for Revision in 1950’s</a:t>
            </a:r>
          </a:p>
        </p:txBody>
      </p:sp>
      <p:sp>
        <p:nvSpPr>
          <p:cNvPr id="3" name="Content Placeholder 2"/>
          <p:cNvSpPr>
            <a:spLocks noGrp="1"/>
          </p:cNvSpPr>
          <p:nvPr>
            <p:ph idx="1"/>
          </p:nvPr>
        </p:nvSpPr>
        <p:spPr/>
        <p:txBody>
          <a:bodyPr/>
          <a:lstStyle/>
          <a:p>
            <a:r>
              <a:rPr lang="en-US" dirty="0"/>
              <a:t>Internally: issue of professional status and identity</a:t>
            </a:r>
            <a:r>
              <a:rPr lang="en-US" dirty="0">
                <a:effectLst/>
              </a:rPr>
              <a:t> </a:t>
            </a:r>
          </a:p>
          <a:p>
            <a:pPr lvl="1"/>
            <a:r>
              <a:rPr lang="en-US" dirty="0"/>
              <a:t>preserving roles in social service agencies </a:t>
            </a:r>
          </a:p>
          <a:p>
            <a:r>
              <a:rPr lang="en-US" dirty="0"/>
              <a:t>Externally: issue of public sanction and assurance</a:t>
            </a:r>
            <a:r>
              <a:rPr lang="en-US" dirty="0">
                <a:effectLst/>
              </a:rPr>
              <a:t> </a:t>
            </a:r>
          </a:p>
          <a:p>
            <a:pPr lvl="1"/>
            <a:r>
              <a:rPr lang="en-US" dirty="0"/>
              <a:t>assure the public of quality and professionalism</a:t>
            </a:r>
            <a:r>
              <a:rPr lang="en-US" dirty="0">
                <a:effectLst/>
              </a:rPr>
              <a:t> </a:t>
            </a:r>
          </a:p>
          <a:p>
            <a:pPr marL="457200" lvl="1" indent="0">
              <a:buNone/>
            </a:pPr>
            <a:endParaRPr lang="en-US" dirty="0"/>
          </a:p>
        </p:txBody>
      </p:sp>
    </p:spTree>
    <p:extLst>
      <p:ext uri="{BB962C8B-B14F-4D97-AF65-F5344CB8AC3E}">
        <p14:creationId xmlns:p14="http://schemas.microsoft.com/office/powerpoint/2010/main" val="2211985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Hollis &amp; Taylor Report 1951</a:t>
            </a:r>
          </a:p>
        </p:txBody>
      </p:sp>
      <p:sp>
        <p:nvSpPr>
          <p:cNvPr id="3" name="Content Placeholder 2"/>
          <p:cNvSpPr>
            <a:spLocks noGrp="1"/>
          </p:cNvSpPr>
          <p:nvPr>
            <p:ph idx="1"/>
          </p:nvPr>
        </p:nvSpPr>
        <p:spPr/>
        <p:txBody>
          <a:bodyPr/>
          <a:lstStyle/>
          <a:p>
            <a:r>
              <a:rPr lang="en-US" sz="2800" i="1" dirty="0"/>
              <a:t>Social Work Education in the United States</a:t>
            </a:r>
            <a:r>
              <a:rPr lang="en-US" sz="2800" dirty="0">
                <a:effectLst/>
              </a:rPr>
              <a:t> </a:t>
            </a:r>
          </a:p>
          <a:p>
            <a:r>
              <a:rPr lang="en-US" sz="2800" dirty="0"/>
              <a:t>Levels of social work practice</a:t>
            </a:r>
            <a:r>
              <a:rPr lang="en-US" sz="2400" dirty="0"/>
              <a:t>: individuals, families, small groups, organizations, and communities</a:t>
            </a:r>
            <a:r>
              <a:rPr lang="en-US" sz="2400" dirty="0">
                <a:effectLst/>
              </a:rPr>
              <a:t> </a:t>
            </a:r>
          </a:p>
          <a:p>
            <a:r>
              <a:rPr lang="en-US" sz="2800" dirty="0"/>
              <a:t>Target of social work practice</a:t>
            </a:r>
            <a:r>
              <a:rPr lang="en-US" sz="2800" dirty="0">
                <a:effectLst/>
              </a:rPr>
              <a:t> </a:t>
            </a:r>
          </a:p>
          <a:p>
            <a:pPr lvl="1"/>
            <a:r>
              <a:rPr lang="en-US" sz="2400" dirty="0"/>
              <a:t>interactions between individuals and groups to which they belong</a:t>
            </a:r>
          </a:p>
          <a:p>
            <a:r>
              <a:rPr lang="en-US" sz="2800" dirty="0"/>
              <a:t>Purpose of SW practice as well-being</a:t>
            </a:r>
          </a:p>
          <a:p>
            <a:r>
              <a:rPr lang="en-US" sz="2800" dirty="0"/>
              <a:t>Missing concise definition of SW</a:t>
            </a:r>
          </a:p>
        </p:txBody>
      </p:sp>
    </p:spTree>
    <p:extLst>
      <p:ext uri="{BB962C8B-B14F-4D97-AF65-F5344CB8AC3E}">
        <p14:creationId xmlns:p14="http://schemas.microsoft.com/office/powerpoint/2010/main" val="278275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1955 NASW Established</a:t>
            </a:r>
          </a:p>
        </p:txBody>
      </p:sp>
      <p:sp>
        <p:nvSpPr>
          <p:cNvPr id="3" name="Content Placeholder 2"/>
          <p:cNvSpPr>
            <a:spLocks noGrp="1"/>
          </p:cNvSpPr>
          <p:nvPr>
            <p:ph idx="1"/>
          </p:nvPr>
        </p:nvSpPr>
        <p:spPr/>
        <p:txBody>
          <a:bodyPr>
            <a:normAutofit fontScale="92500"/>
          </a:bodyPr>
          <a:lstStyle/>
          <a:p>
            <a:r>
              <a:rPr lang="en-US" dirty="0"/>
              <a:t>Unifying professional organization for social work practitioners</a:t>
            </a:r>
            <a:r>
              <a:rPr lang="en-US" dirty="0">
                <a:effectLst/>
              </a:rPr>
              <a:t> </a:t>
            </a:r>
          </a:p>
          <a:p>
            <a:pPr lvl="1"/>
            <a:r>
              <a:rPr lang="en-US" dirty="0"/>
              <a:t>American Association of Social Work</a:t>
            </a:r>
          </a:p>
          <a:p>
            <a:pPr lvl="1"/>
            <a:r>
              <a:rPr lang="en-US" dirty="0"/>
              <a:t>American Association of Medical Social Workers</a:t>
            </a:r>
          </a:p>
          <a:p>
            <a:pPr lvl="1"/>
            <a:r>
              <a:rPr lang="en-US" dirty="0"/>
              <a:t>American Association of Psychiatric Social Work</a:t>
            </a:r>
          </a:p>
          <a:p>
            <a:pPr lvl="1"/>
            <a:r>
              <a:rPr lang="en-US" dirty="0"/>
              <a:t>Association for the Study of Community Organization</a:t>
            </a:r>
          </a:p>
          <a:p>
            <a:pPr lvl="1"/>
            <a:r>
              <a:rPr lang="en-US" dirty="0"/>
              <a:t>National Association of School Social Workers</a:t>
            </a:r>
          </a:p>
          <a:p>
            <a:pPr lvl="1"/>
            <a:r>
              <a:rPr lang="en-US" dirty="0"/>
              <a:t>Association of Group Workers</a:t>
            </a:r>
          </a:p>
          <a:p>
            <a:pPr lvl="1"/>
            <a:r>
              <a:rPr lang="en-US" dirty="0"/>
              <a:t>Social Work Research Group</a:t>
            </a:r>
          </a:p>
        </p:txBody>
      </p:sp>
    </p:spTree>
    <p:extLst>
      <p:ext uri="{BB962C8B-B14F-4D97-AF65-F5344CB8AC3E}">
        <p14:creationId xmlns:p14="http://schemas.microsoft.com/office/powerpoint/2010/main" val="33947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 Definition 1958</a:t>
            </a:r>
          </a:p>
        </p:txBody>
      </p:sp>
      <p:sp>
        <p:nvSpPr>
          <p:cNvPr id="3" name="Content Placeholder 2"/>
          <p:cNvSpPr>
            <a:spLocks noGrp="1"/>
          </p:cNvSpPr>
          <p:nvPr>
            <p:ph idx="1"/>
          </p:nvPr>
        </p:nvSpPr>
        <p:spPr/>
        <p:txBody>
          <a:bodyPr/>
          <a:lstStyle/>
          <a:p>
            <a:r>
              <a:rPr lang="en-US" dirty="0"/>
              <a:t>Attempt at disseminating a definition of SW</a:t>
            </a:r>
            <a:endParaRPr lang="en-US" dirty="0">
              <a:effectLst/>
            </a:endParaRPr>
          </a:p>
          <a:p>
            <a:r>
              <a:rPr lang="en-US" dirty="0"/>
              <a:t>Describes SW as beyond a concise definition</a:t>
            </a:r>
          </a:p>
          <a:p>
            <a:r>
              <a:rPr lang="en-US" dirty="0"/>
              <a:t>9 statements of eclectic knowledge base</a:t>
            </a:r>
          </a:p>
        </p:txBody>
      </p:sp>
    </p:spTree>
    <p:extLst>
      <p:ext uri="{BB962C8B-B14F-4D97-AF65-F5344CB8AC3E}">
        <p14:creationId xmlns:p14="http://schemas.microsoft.com/office/powerpoint/2010/main" val="719390042"/>
      </p:ext>
    </p:extLst>
  </p:cSld>
  <p:clrMapOvr>
    <a:masterClrMapping/>
  </p:clrMapOvr>
</p:sld>
</file>

<file path=ppt/theme/theme1.xml><?xml version="1.0" encoding="utf-8"?>
<a:theme xmlns:a="http://schemas.openxmlformats.org/drawingml/2006/main" name="Sherr - Intro to Comptence-Based Social Work - Chapter 2 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Sherr - Intro to Comptence-Based Social Work - Chapter 2 PPT</Template>
  <TotalTime>19</TotalTime>
  <Words>1952</Words>
  <Application>Microsoft Office PowerPoint</Application>
  <PresentationFormat>On-screen Show (4:3)</PresentationFormat>
  <Paragraphs>190</Paragraphs>
  <Slides>31</Slides>
  <Notes>0</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Sherr - Intro to Comptence-Based Social Work - Chapter 2 PPT</vt:lpstr>
      <vt:lpstr>1_Custom Design</vt:lpstr>
      <vt:lpstr>Competence-Based Social Work: The Profession of Caring, Knowing, and Serving  Chapter 2: What is Social Work? </vt:lpstr>
      <vt:lpstr>Thesis </vt:lpstr>
      <vt:lpstr>Efforts to Define SW</vt:lpstr>
      <vt:lpstr>Milford Conference- 1929</vt:lpstr>
      <vt:lpstr>8 Commonalities of SW  (as defined in Milford conference)</vt:lpstr>
      <vt:lpstr>Need for Revision in 1950’s</vt:lpstr>
      <vt:lpstr>Hollis &amp; Taylor Report 1951</vt:lpstr>
      <vt:lpstr>1955 NASW Established</vt:lpstr>
      <vt:lpstr>Working Definition 1958</vt:lpstr>
      <vt:lpstr>Revisions/Reaction to Working Definition</vt:lpstr>
      <vt:lpstr>Boehm’s Revision</vt:lpstr>
      <vt:lpstr>Gordon’s Revision</vt:lpstr>
      <vt:lpstr>Bartlett 1970</vt:lpstr>
      <vt:lpstr>Madison 1976</vt:lpstr>
      <vt:lpstr>IFSW 1982</vt:lpstr>
      <vt:lpstr>IFSW Definition</vt:lpstr>
      <vt:lpstr>Shift in Profession: Practice</vt:lpstr>
      <vt:lpstr>Shift in Profession: Educational</vt:lpstr>
      <vt:lpstr>Future SW Definition</vt:lpstr>
      <vt:lpstr>Definition</vt:lpstr>
      <vt:lpstr>Exploring the Definition…</vt:lpstr>
      <vt:lpstr>Exploring the Definition…</vt:lpstr>
      <vt:lpstr>Exploring the Definition…</vt:lpstr>
      <vt:lpstr>Exploring the Definition…</vt:lpstr>
      <vt:lpstr>PowerPoint Presentation</vt:lpstr>
      <vt:lpstr>Spiritual and Religious Roots</vt:lpstr>
      <vt:lpstr>Spiritual and Religious Roots</vt:lpstr>
      <vt:lpstr>Summary</vt:lpstr>
      <vt:lpstr>Engaged Learning: Discussion Questions</vt:lpstr>
      <vt:lpstr>Engaged Learning:  Case 2.4 Ashlyn Waters</vt:lpstr>
      <vt:lpstr>Engaged Learning: Case 2.5 Helen Yang</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2: What is Social Work? </dc:title>
  <dc:creator>BUCKLEY, Jacqueline</dc:creator>
  <cp:lastModifiedBy>BUCKLEY, Jacqueline</cp:lastModifiedBy>
  <cp:revision>4</cp:revision>
  <dcterms:created xsi:type="dcterms:W3CDTF">2019-04-08T19:10:58Z</dcterms:created>
  <dcterms:modified xsi:type="dcterms:W3CDTF">2019-04-09T14:30:46Z</dcterms:modified>
</cp:coreProperties>
</file>