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1" r:id="rId3"/>
  </p:sldMasterIdLst>
  <p:notesMasterIdLst>
    <p:notesMasterId r:id="rId14"/>
  </p:notesMasterIdLst>
  <p:sldIdLst>
    <p:sldId id="261" r:id="rId4"/>
    <p:sldId id="324" r:id="rId5"/>
    <p:sldId id="304" r:id="rId6"/>
    <p:sldId id="305" r:id="rId7"/>
    <p:sldId id="306" r:id="rId8"/>
    <p:sldId id="336" r:id="rId9"/>
    <p:sldId id="307" r:id="rId10"/>
    <p:sldId id="308" r:id="rId11"/>
    <p:sldId id="326" r:id="rId12"/>
    <p:sldId id="337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94" userDrawn="1">
          <p15:clr>
            <a:srgbClr val="A4A3A4"/>
          </p15:clr>
        </p15:guide>
        <p15:guide id="3" orient="horz" pos="3096" userDrawn="1">
          <p15:clr>
            <a:srgbClr val="A4A3A4"/>
          </p15:clr>
        </p15:guide>
        <p15:guide id="4" orient="horz" pos="3240" userDrawn="1">
          <p15:clr>
            <a:srgbClr val="A4A3A4"/>
          </p15:clr>
        </p15:guide>
        <p15:guide id="5" orient="horz" pos="358" userDrawn="1">
          <p15:clr>
            <a:srgbClr val="A4A3A4"/>
          </p15:clr>
        </p15:guide>
        <p15:guide id="6" pos="5448" userDrawn="1">
          <p15:clr>
            <a:srgbClr val="A4A3A4"/>
          </p15:clr>
        </p15:guide>
        <p15:guide id="7" pos="336" userDrawn="1">
          <p15:clr>
            <a:srgbClr val="A4A3A4"/>
          </p15:clr>
        </p15:guide>
        <p15:guide id="8" pos="4966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3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30" autoAdjust="0"/>
  </p:normalViewPr>
  <p:slideViewPr>
    <p:cSldViewPr snapToGrid="0" snapToObjects="1">
      <p:cViewPr varScale="1">
        <p:scale>
          <a:sx n="77" d="100"/>
          <a:sy n="77" d="100"/>
        </p:scale>
        <p:origin x="90" y="612"/>
      </p:cViewPr>
      <p:guideLst>
        <p:guide orient="horz" pos="2160"/>
        <p:guide pos="794"/>
        <p:guide orient="horz" pos="3096"/>
        <p:guide orient="horz" pos="3240"/>
        <p:guide orient="horz" pos="358"/>
        <p:guide pos="5448"/>
        <p:guide pos="336"/>
        <p:guide pos="4966"/>
        <p:guide pos="2880"/>
        <p:guide orient="horz" pos="3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2994"/>
    </p:cViewPr>
  </p:sorterViewPr>
  <p:notesViewPr>
    <p:cSldViewPr snapToGrid="0" snapToObjects="1" showGuides="1">
      <p:cViewPr>
        <p:scale>
          <a:sx n="125" d="100"/>
          <a:sy n="125" d="100"/>
        </p:scale>
        <p:origin x="2928" y="-11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F5199-F7F4-4FB2-A2CD-22A2CFC87608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0744-2FEF-4441-821D-70180A370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0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9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6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93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8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6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7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7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0744-2FEF-4441-821D-70180A370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7931" y="586409"/>
            <a:ext cx="8488017" cy="5665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600" i="1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782957" y="1808921"/>
            <a:ext cx="3578088" cy="428376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38138" y="1152525"/>
            <a:ext cx="8488362" cy="477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0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67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7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33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6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28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18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6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6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66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9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EAED55-5527-4FC3-B0D9-1BC4E0FB944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36372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5C86C-B749-4A3B-89DA-65173622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1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175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 txBox="1">
            <a:spLocks/>
          </p:cNvSpPr>
          <p:nvPr userDrawn="1"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" y="0"/>
            <a:ext cx="9139050" cy="686171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8686800" y="6423727"/>
            <a:ext cx="389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03EA47-653C-4D08-BE86-5931AF95F42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1" y="6449365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William H.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Sandholm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Brett A. </a:t>
            </a:r>
            <a:r>
              <a:rPr lang="en-IN" sz="1200" b="0" i="0" u="none" strike="noStrike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Saraniti</a:t>
            </a:r>
            <a:r>
              <a:rPr lang="en-IN" sz="1200" b="0" i="0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IN" sz="1200" b="0" i="1" u="none" strike="noStrike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Vital Statistics, Probability and Statistics for Economics and Business</a:t>
            </a:r>
          </a:p>
          <a:p>
            <a:pPr algn="ctr"/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© 2019</a:t>
            </a:r>
            <a:r>
              <a:rPr lang="en-US" sz="1200" kern="1200" baseline="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Oxford University Press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9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4ED4-9F4B-419D-860C-1298080DDD5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D481-5BB6-4F80-BDB5-1CA862C1E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992" y="867952"/>
            <a:ext cx="8488017" cy="929441"/>
          </a:xfrm>
        </p:spPr>
        <p:txBody>
          <a:bodyPr>
            <a:noAutofit/>
          </a:bodyPr>
          <a:lstStyle/>
          <a:p>
            <a:r>
              <a:rPr lang="en-US" i="0" dirty="0" smtClean="0"/>
              <a:t>Vital Statistics</a:t>
            </a:r>
            <a:br>
              <a:rPr lang="en-US" i="0" dirty="0" smtClean="0"/>
            </a:br>
            <a:r>
              <a:rPr lang="en-IN" sz="2400" i="0" dirty="0">
                <a:solidFill>
                  <a:prstClr val="black"/>
                </a:solidFill>
              </a:rPr>
              <a:t>Probability and </a:t>
            </a:r>
            <a:r>
              <a:rPr lang="en-IN" sz="2400" i="0" dirty="0" smtClean="0">
                <a:solidFill>
                  <a:prstClr val="black"/>
                </a:solidFill>
              </a:rPr>
              <a:t>Statistics for </a:t>
            </a:r>
            <a:r>
              <a:rPr lang="en-IN" sz="2400" i="0" dirty="0">
                <a:solidFill>
                  <a:prstClr val="black"/>
                </a:solidFill>
              </a:rPr>
              <a:t>Economics and Business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819" y="2698814"/>
            <a:ext cx="4244181" cy="7301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IN" dirty="0"/>
              <a:t>William H. </a:t>
            </a:r>
            <a:r>
              <a:rPr lang="en-IN" dirty="0" err="1" smtClean="0"/>
              <a:t>Sandholm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University of Wisconsin-Madison</a:t>
            </a:r>
            <a:endParaRPr lang="en-US" sz="1600" i="1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8138" y="5085662"/>
            <a:ext cx="8488362" cy="72641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Inference from Small Samples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931" y="4479407"/>
            <a:ext cx="8488017" cy="584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dirty="0" smtClean="0"/>
              <a:t>Chapter 17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4583730" y="2698814"/>
            <a:ext cx="4244181" cy="73018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dirty="0"/>
              <a:t>Brett A. </a:t>
            </a:r>
            <a:r>
              <a:rPr lang="en-IN" dirty="0" err="1" smtClean="0"/>
              <a:t>Saraniti</a:t>
            </a:r>
            <a:endParaRPr lang="en-IN" dirty="0" smtClean="0"/>
          </a:p>
          <a:p>
            <a:pPr>
              <a:spcBef>
                <a:spcPts val="0"/>
              </a:spcBef>
            </a:pPr>
            <a:r>
              <a:rPr lang="en-US" sz="1600" i="1" dirty="0"/>
              <a:t>Northwestern University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8204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34" y="568325"/>
            <a:ext cx="5640331" cy="4648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17.8:  </a:t>
            </a:r>
            <a:r>
              <a:rPr lang="en-US" sz="1800" dirty="0">
                <a:solidFill>
                  <a:schemeClr val="tx1"/>
                </a:solidFill>
              </a:rPr>
              <a:t>normal_QQ_plots.xlsx/exponential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17.1:  </a:t>
            </a:r>
            <a:r>
              <a:rPr lang="en-US" sz="1800" dirty="0">
                <a:solidFill>
                  <a:schemeClr val="tx1"/>
                </a:solidFill>
              </a:rPr>
              <a:t>Some </a:t>
            </a:r>
            <a:r>
              <a:rPr lang="en-US" sz="1800" i="1" dirty="0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i="1" dirty="0" smtClean="0">
                <a:solidFill>
                  <a:schemeClr val="tx1"/>
                </a:solidFill>
              </a:rPr>
              <a:t>d</a:t>
            </a:r>
            <a:r>
              <a:rPr lang="en-US" sz="1800" dirty="0" smtClean="0">
                <a:solidFill>
                  <a:schemeClr val="tx1"/>
                </a:solidFill>
              </a:rPr>
              <a:t>) densities </a:t>
            </a:r>
            <a:r>
              <a:rPr lang="en-US" sz="1800" dirty="0">
                <a:solidFill>
                  <a:schemeClr val="tx1"/>
                </a:solidFill>
              </a:rPr>
              <a:t>and the </a:t>
            </a:r>
            <a:r>
              <a:rPr lang="en-US" sz="1800" dirty="0" smtClean="0">
                <a:solidFill>
                  <a:schemeClr val="tx1"/>
                </a:solidFill>
              </a:rPr>
              <a:t>standard normal </a:t>
            </a:r>
            <a:r>
              <a:rPr lang="en-US" sz="1800" dirty="0">
                <a:solidFill>
                  <a:schemeClr val="tx1"/>
                </a:solidFill>
              </a:rPr>
              <a:t>density.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7" y="568325"/>
            <a:ext cx="6224087" cy="45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17.2:  </a:t>
            </a:r>
            <a:r>
              <a:rPr lang="en-US" sz="1800" dirty="0">
                <a:solidFill>
                  <a:schemeClr val="tx1"/>
                </a:solidFill>
              </a:rPr>
              <a:t>The </a:t>
            </a:r>
            <a:r>
              <a:rPr lang="en-US" sz="1800" dirty="0" smtClean="0">
                <a:solidFill>
                  <a:schemeClr val="tx1"/>
                </a:solidFill>
              </a:rPr>
              <a:t>definition of </a:t>
            </a:r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-value.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60" y="534211"/>
            <a:ext cx="7983680" cy="46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Table 17.1:  </a:t>
            </a:r>
            <a:r>
              <a:rPr lang="en-US" sz="1800" i="1" dirty="0">
                <a:solidFill>
                  <a:schemeClr val="tx1"/>
                </a:solidFill>
              </a:rPr>
              <a:t>t</a:t>
            </a:r>
            <a:r>
              <a:rPr lang="en-US" sz="1800" dirty="0">
                <a:solidFill>
                  <a:schemeClr val="tx1"/>
                </a:solidFill>
              </a:rPr>
              <a:t>-values and z-values for various numbers of degrees of freedom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and tail probabilities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13" y="568325"/>
            <a:ext cx="618057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5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</a:t>
            </a:r>
            <a:r>
              <a:rPr lang="en-US" sz="1800" b="1" dirty="0">
                <a:solidFill>
                  <a:schemeClr val="tx1"/>
                </a:solidFill>
              </a:rPr>
              <a:t>17.3: </a:t>
            </a:r>
            <a:r>
              <a:rPr lang="en-US" sz="1800" dirty="0">
                <a:solidFill>
                  <a:schemeClr val="tx1"/>
                </a:solidFill>
              </a:rPr>
              <a:t>Using the distributions.xlsx workbook.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7" y="568325"/>
            <a:ext cx="6584966" cy="45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17.4:  </a:t>
            </a:r>
            <a:r>
              <a:rPr lang="en-US" sz="1800" dirty="0">
                <a:solidFill>
                  <a:schemeClr val="tx1"/>
                </a:solidFill>
              </a:rPr>
              <a:t>t_statistic_uniform.xlsx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803" y="568325"/>
            <a:ext cx="391639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17.5:  </a:t>
            </a:r>
            <a:r>
              <a:rPr lang="en-US" sz="1800" dirty="0">
                <a:solidFill>
                  <a:schemeClr val="tx1"/>
                </a:solidFill>
              </a:rPr>
              <a:t>t_statistic_exponential.xlsx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80" y="568325"/>
            <a:ext cx="387423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72074"/>
            <a:ext cx="8134349" cy="836295"/>
          </a:xfrm>
        </p:spPr>
        <p:txBody>
          <a:bodyPr anchor="t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Figure 17.6:  </a:t>
            </a:r>
            <a:r>
              <a:rPr lang="en-US" sz="1800" dirty="0">
                <a:solidFill>
                  <a:schemeClr val="tx1"/>
                </a:solidFill>
              </a:rPr>
              <a:t>normal_QQ_plots.xlsx/normal</a:t>
            </a:r>
            <a:endParaRPr lang="en-US" sz="2000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137" y="568325"/>
            <a:ext cx="5561727" cy="459239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47335" y="5522595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36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685" y="568325"/>
            <a:ext cx="5628629" cy="4648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5172074"/>
            <a:ext cx="8134349" cy="8362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smtClean="0">
                <a:solidFill>
                  <a:schemeClr val="tx1"/>
                </a:solidFill>
              </a:rPr>
              <a:t>Figure 17.7:  </a:t>
            </a:r>
            <a:r>
              <a:rPr lang="en-US" sz="1800" smtClean="0">
                <a:solidFill>
                  <a:schemeClr val="tx1"/>
                </a:solidFill>
              </a:rPr>
              <a:t>normal_QQ_plots.xlsx/uniform</a:t>
            </a:r>
            <a:endParaRPr lang="en-US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0034&quot;&gt;&lt;/object&gt;&lt;object type=&quot;2&quot; unique_id=&quot;10035&quot;&gt;&lt;object type=&quot;3&quot; unique_id=&quot;10036&quot;&gt;&lt;property id=&quot;20148&quot; value=&quot;5&quot;/&gt;&lt;property id=&quot;20300&quot; value=&quot;Slide 1 - &amp;quot;Vital Statistics&amp;#x0D;&amp;#x0A;Probability and Statistics for Economics and Business&amp;quot;&quot;/&gt;&lt;property id=&quot;20307&quot; value=&quot;261&quot;/&gt;&lt;/object&gt;&lt;object type=&quot;3&quot; unique_id=&quot;11650&quot;&gt;&lt;property id=&quot;20148&quot; value=&quot;5&quot;/&gt;&lt;property id=&quot;20300&quot; value=&quot;Slide 3 - &amp;quot;Figure 17.2:  The definition of t-value.&amp;quot;&quot;/&gt;&lt;property id=&quot;20307&quot; value=&quot;304&quot;/&gt;&lt;/object&gt;&lt;object type=&quot;3&quot; unique_id=&quot;12150&quot;&gt;&lt;property id=&quot;20148&quot; value=&quot;5&quot;/&gt;&lt;property id=&quot;20300&quot; value=&quot;Slide 4 - &amp;quot;Table 17.1:  t-values and z-values for various numbers of degrees of freedom&amp;#x0D;&amp;#x0A;and tail probabilities&amp;quot;&quot;/&gt;&lt;property id=&quot;20307&quot; value=&quot;305&quot;/&gt;&lt;/object&gt;&lt;object type=&quot;3&quot; unique_id=&quot;12187&quot;&gt;&lt;property id=&quot;20148&quot; value=&quot;5&quot;/&gt;&lt;property id=&quot;20300&quot; value=&quot;Slide 5 - &amp;quot;Figure 17.3: Using the distributions.xlsx workbook.&amp;quot;&quot;/&gt;&lt;property id=&quot;20307&quot; value=&quot;306&quot;/&gt;&lt;/object&gt;&lt;object type=&quot;3&quot; unique_id=&quot;12188&quot;&gt;&lt;property id=&quot;20148&quot; value=&quot;5&quot;/&gt;&lt;property id=&quot;20300&quot; value=&quot;Slide 7 - &amp;quot;Figure 17.5:  t_statistic_exponential.xlsx&amp;quot;&quot;/&gt;&lt;property id=&quot;20307&quot; value=&quot;307&quot;/&gt;&lt;/object&gt;&lt;object type=&quot;3&quot; unique_id=&quot;12189&quot;&gt;&lt;property id=&quot;20148&quot; value=&quot;5&quot;/&gt;&lt;property id=&quot;20300&quot; value=&quot;Slide 8 - &amp;quot;Figure 17.6:  normal_QQ_plots.xlsx/normal&amp;quot;&quot;/&gt;&lt;property id=&quot;20307&quot; value=&quot;308&quot;/&gt;&lt;/object&gt;&lt;object type=&quot;3&quot; unique_id=&quot;12514&quot;&gt;&lt;property id=&quot;20148&quot; value=&quot;5&quot;/&gt;&lt;property id=&quot;20300&quot; value=&quot;Slide 2 - &amp;quot;Figure 17.1:  Some t(d) densities and the standard normal density.&amp;quot;&quot;/&gt;&lt;property id=&quot;20307&quot; value=&quot;324&quot;/&gt;&lt;/object&gt;&lt;object type=&quot;3&quot; unique_id=&quot;13066&quot;&gt;&lt;property id=&quot;20148&quot; value=&quot;5&quot;/&gt;&lt;property id=&quot;20300&quot; value=&quot;Slide 9&quot;/&gt;&lt;property id=&quot;20307&quot; value=&quot;326&quot;/&gt;&lt;/object&gt;&lt;object type=&quot;3&quot; unique_id=&quot;14048&quot;&gt;&lt;property id=&quot;20148&quot; value=&quot;5&quot;/&gt;&lt;property id=&quot;20300&quot; value=&quot;Slide 6 - &amp;quot;Figure 17.4:  t_statistic_uniform.xlsx&amp;quot;&quot;/&gt;&lt;property id=&quot;20307&quot; value=&quot;336&quot;/&gt;&lt;/object&gt;&lt;object type=&quot;3&quot; unique_id=&quot;14049&quot;&gt;&lt;property id=&quot;20148&quot; value=&quot;5&quot;/&gt;&lt;property id=&quot;20300&quot; value=&quot;Slide 10&quot;/&gt;&lt;property id=&quot;20307&quot; value=&quot;337&quot;/&gt;&lt;/object&gt;&lt;/object&gt;&lt;/object&gt;&lt;/database&gt;"/>
</p:tagLst>
</file>

<file path=ppt/theme/theme1.xml><?xml version="1.0" encoding="utf-8"?>
<a:theme xmlns:a="http://schemas.openxmlformats.org/drawingml/2006/main" name="Oxford template (TH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ndholm_01.potx" id="{B98C9BFB-1C24-43D0-810E-6287E738545C}" vid="{2D7EC576-BCA7-49B7-BBC3-937296A7DCC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B17A72F0-7E44-4A41-95D4-C280B3EE591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ndholm_01.potx" id="{B98C9BFB-1C24-43D0-810E-6287E738545C}" vid="{A19C9E15-FE0D-44E9-84F3-0332A0139D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93</Words>
  <Application>Microsoft Office PowerPoint</Application>
  <PresentationFormat>On-screen Show (4:3)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Oxford template (TH)</vt:lpstr>
      <vt:lpstr>Custom Design</vt:lpstr>
      <vt:lpstr>1_Custom Design</vt:lpstr>
      <vt:lpstr>Vital Statistics Probability and Statistics for Economics and Business</vt:lpstr>
      <vt:lpstr>Figure 17.1:  Some t(d) densities and the standard normal density.</vt:lpstr>
      <vt:lpstr>Figure 17.2:  The definition of t-value.</vt:lpstr>
      <vt:lpstr>Table 17.1:  t-values and z-values for various numbers of degrees of freedom and tail probabilities</vt:lpstr>
      <vt:lpstr>Figure 17.3: Using the distributions.xlsx workbook.</vt:lpstr>
      <vt:lpstr>Figure 17.4:  t_statistic_uniform.xlsx</vt:lpstr>
      <vt:lpstr>Figure 17.5:  t_statistic_exponential.xlsx</vt:lpstr>
      <vt:lpstr>Figure 17.6:  normal_QQ_plots.xlsx/normal</vt:lpstr>
      <vt:lpstr>PowerPoint Presentation</vt:lpstr>
      <vt:lpstr>PowerPoint Presentation</vt:lpstr>
    </vt:vector>
  </TitlesOfParts>
  <Company>Oxford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Interplay</dc:title>
  <dc:creator>Thom Holmes</dc:creator>
  <cp:lastModifiedBy>Saba UV</cp:lastModifiedBy>
  <cp:revision>230</cp:revision>
  <dcterms:created xsi:type="dcterms:W3CDTF">2018-04-10T17:45:29Z</dcterms:created>
  <dcterms:modified xsi:type="dcterms:W3CDTF">2018-11-12T10:51:05Z</dcterms:modified>
</cp:coreProperties>
</file>