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2"/>
  </p:notesMasterIdLst>
  <p:sldIdLst>
    <p:sldId id="261" r:id="rId4"/>
    <p:sldId id="276" r:id="rId5"/>
    <p:sldId id="324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58"/>
        <p:guide pos="5448"/>
        <p:guide pos="336"/>
        <p:guide pos="4966"/>
        <p:guide pos="2880"/>
        <p:guide orient="horz"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11898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Descriptive Statistics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Table 12.1:  </a:t>
            </a:r>
            <a:r>
              <a:rPr lang="en-US" sz="1800" dirty="0">
                <a:solidFill>
                  <a:schemeClr val="tx1"/>
                </a:solidFill>
              </a:rPr>
              <a:t>Skype calling rates (in cents per minute), February 2017.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44" y="568325"/>
            <a:ext cx="32567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12.1:  </a:t>
            </a:r>
            <a:r>
              <a:rPr lang="en-US" sz="1800" dirty="0">
                <a:solidFill>
                  <a:schemeClr val="tx1"/>
                </a:solidFill>
              </a:rPr>
              <a:t>The median and mean in pictures.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6" y="568325"/>
            <a:ext cx="352038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12.2:  </a:t>
            </a:r>
            <a:r>
              <a:rPr lang="en-US" sz="1800" dirty="0">
                <a:solidFill>
                  <a:schemeClr val="tx1"/>
                </a:solidFill>
              </a:rPr>
              <a:t>correlations.xlsx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1" y="697491"/>
            <a:ext cx="6716538" cy="43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12.3:  </a:t>
            </a:r>
            <a:r>
              <a:rPr lang="en-US" sz="1800" dirty="0">
                <a:solidFill>
                  <a:schemeClr val="tx1"/>
                </a:solidFill>
              </a:rPr>
              <a:t>Examples of different levels of correlation.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68" y="568325"/>
            <a:ext cx="494066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12.4:  </a:t>
            </a:r>
            <a:r>
              <a:rPr lang="en-US" sz="1800" dirty="0" smtClean="0">
                <a:solidFill>
                  <a:schemeClr val="tx1"/>
                </a:solidFill>
              </a:rPr>
              <a:t>Zero correlation </a:t>
            </a:r>
            <a:r>
              <a:rPr lang="en-US" sz="1800" dirty="0">
                <a:solidFill>
                  <a:schemeClr val="tx1"/>
                </a:solidFill>
              </a:rPr>
              <a:t>does not </a:t>
            </a:r>
            <a:r>
              <a:rPr lang="en-US" sz="1800" dirty="0" smtClean="0">
                <a:solidFill>
                  <a:schemeClr val="tx1"/>
                </a:solidFill>
              </a:rPr>
              <a:t>mean no </a:t>
            </a:r>
            <a:r>
              <a:rPr lang="en-US" sz="1800" dirty="0">
                <a:solidFill>
                  <a:schemeClr val="tx1"/>
                </a:solidFill>
              </a:rPr>
              <a:t>relationship.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35" y="563671"/>
            <a:ext cx="7029130" cy="4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12.5:  </a:t>
            </a:r>
            <a:r>
              <a:rPr lang="en-US" sz="1800" dirty="0">
                <a:solidFill>
                  <a:schemeClr val="tx1"/>
                </a:solidFill>
              </a:rPr>
              <a:t>Computing </a:t>
            </a:r>
            <a:r>
              <a:rPr lang="en-US" sz="1800" dirty="0" err="1">
                <a:solidFill>
                  <a:schemeClr val="tx1"/>
                </a:solidFill>
              </a:rPr>
              <a:t>covariances</a:t>
            </a:r>
            <a:r>
              <a:rPr lang="en-US" sz="1800" dirty="0">
                <a:solidFill>
                  <a:schemeClr val="tx1"/>
                </a:solidFill>
              </a:rPr>
              <a:t> and correlations with pictures.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38" y="568325"/>
            <a:ext cx="5418124" cy="45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12.6:  </a:t>
            </a:r>
            <a:r>
              <a:rPr lang="en-US" sz="1800" dirty="0" smtClean="0">
                <a:solidFill>
                  <a:schemeClr val="tx1"/>
                </a:solidFill>
              </a:rPr>
              <a:t>HSX: Scatterplot </a:t>
            </a:r>
            <a:r>
              <a:rPr lang="en-US" sz="1800" dirty="0">
                <a:solidFill>
                  <a:schemeClr val="tx1"/>
                </a:solidFill>
              </a:rPr>
              <a:t>with </a:t>
            </a:r>
            <a:r>
              <a:rPr lang="en-US" sz="1800" dirty="0" smtClean="0">
                <a:solidFill>
                  <a:schemeClr val="tx1"/>
                </a:solidFill>
              </a:rPr>
              <a:t>lines at </a:t>
            </a:r>
            <a:r>
              <a:rPr lang="en-US" sz="1800" dirty="0">
                <a:solidFill>
                  <a:schemeClr val="tx1"/>
                </a:solidFill>
              </a:rPr>
              <a:t>the means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9" y="563819"/>
            <a:ext cx="7277622" cy="46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2&quot;&gt;&lt;property id=&quot;20148&quot; value=&quot;5&quot;/&gt;&lt;property id=&quot;20300&quot; value=&quot;Slide 2 - &amp;quot;Table 12.1:  Skype calling rates (in cents per minute), February 2017.&amp;quot;&quot;/&gt;&lt;property id=&quot;20307&quot; value=&quot;276&quot;/&gt;&lt;/object&gt;&lt;object type=&quot;3&quot; unique_id=&quot;11650&quot;&gt;&lt;property id=&quot;20148&quot; value=&quot;5&quot;/&gt;&lt;property id=&quot;20300&quot; value=&quot;Slide 4 - &amp;quot;Figure 12.2:  correlations.xlsx&amp;quot;&quot;/&gt;&lt;property id=&quot;20307&quot; value=&quot;304&quot;/&gt;&lt;/object&gt;&lt;object type=&quot;3&quot; unique_id=&quot;12150&quot;&gt;&lt;property id=&quot;20148&quot; value=&quot;5&quot;/&gt;&lt;property id=&quot;20300&quot; value=&quot;Slide 5 - &amp;quot;Figure 12.3:  Examples of different levels of correlation.&amp;quot;&quot;/&gt;&lt;property id=&quot;20307&quot; value=&quot;305&quot;/&gt;&lt;/object&gt;&lt;object type=&quot;3&quot; unique_id=&quot;12187&quot;&gt;&lt;property id=&quot;20148&quot; value=&quot;5&quot;/&gt;&lt;property id=&quot;20300&quot; value=&quot;Slide 6 - &amp;quot;Figure 12.4:  Zero correlation does not mean no relationship.&amp;quot;&quot;/&gt;&lt;property id=&quot;20307&quot; value=&quot;306&quot;/&gt;&lt;/object&gt;&lt;object type=&quot;3&quot; unique_id=&quot;12188&quot;&gt;&lt;property id=&quot;20148&quot; value=&quot;5&quot;/&gt;&lt;property id=&quot;20300&quot; value=&quot;Slide 7 - &amp;quot;Figure 12.5:  Computing covariances and correlations with pictures.&amp;quot;&quot;/&gt;&lt;property id=&quot;20307&quot; value=&quot;307&quot;/&gt;&lt;/object&gt;&lt;object type=&quot;3&quot; unique_id=&quot;12189&quot;&gt;&lt;property id=&quot;20148&quot; value=&quot;5&quot;/&gt;&lt;property id=&quot;20300&quot; value=&quot;Slide 8 - &amp;quot;Figure 12.6:  HSX: Scatterplot with lines at the means&amp;quot;&quot;/&gt;&lt;property id=&quot;20307&quot; value=&quot;308&quot;/&gt;&lt;/object&gt;&lt;object type=&quot;3&quot; unique_id=&quot;12514&quot;&gt;&lt;property id=&quot;20148&quot; value=&quot;5&quot;/&gt;&lt;property id=&quot;20300&quot; value=&quot;Slide 3 - &amp;quot;Figure 12.1:  The median and mean in pictures.&amp;quot;&quot;/&gt;&lt;property id=&quot;20307&quot; value=&quot;324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98</Words>
  <Application>Microsoft Office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Table 12.1:  Skype calling rates (in cents per minute), February 2017.</vt:lpstr>
      <vt:lpstr>Figure 12.1:  The median and mean in pictures.</vt:lpstr>
      <vt:lpstr>Figure 12.2:  correlations.xlsx</vt:lpstr>
      <vt:lpstr>Figure 12.3:  Examples of different levels of correlation.</vt:lpstr>
      <vt:lpstr>Figure 12.4:  Zero correlation does not mean no relationship.</vt:lpstr>
      <vt:lpstr>Figure 12.5:  Computing covariances and correlations with pictures.</vt:lpstr>
      <vt:lpstr>Figure 12.6:  HSX: Scatterplot with lines at the means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187</cp:revision>
  <dcterms:created xsi:type="dcterms:W3CDTF">2018-04-10T17:45:29Z</dcterms:created>
  <dcterms:modified xsi:type="dcterms:W3CDTF">2018-11-12T10:41:41Z</dcterms:modified>
</cp:coreProperties>
</file>