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25"/>
  </p:notesMasterIdLst>
  <p:sldIdLst>
    <p:sldId id="261" r:id="rId4"/>
    <p:sldId id="276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94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  <p15:guide id="4" orient="horz" pos="3252" userDrawn="1">
          <p15:clr>
            <a:srgbClr val="A4A3A4"/>
          </p15:clr>
        </p15:guide>
        <p15:guide id="5" orient="horz" pos="358" userDrawn="1">
          <p15:clr>
            <a:srgbClr val="A4A3A4"/>
          </p15:clr>
        </p15:guide>
        <p15:guide id="6" pos="5448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4966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30" autoAdjust="0"/>
  </p:normalViewPr>
  <p:slideViewPr>
    <p:cSldViewPr snapToGrid="0" snapToObjects="1">
      <p:cViewPr varScale="1">
        <p:scale>
          <a:sx n="77" d="100"/>
          <a:sy n="77" d="100"/>
        </p:scale>
        <p:origin x="90" y="612"/>
      </p:cViewPr>
      <p:guideLst>
        <p:guide orient="horz" pos="2160"/>
        <p:guide pos="794"/>
        <p:guide orient="horz" pos="3090"/>
        <p:guide orient="horz" pos="3252"/>
        <p:guide orient="horz" pos="358"/>
        <p:guide pos="5448"/>
        <p:guide pos="336"/>
        <p:guide pos="4966"/>
        <p:guide pos="2880"/>
        <p:guide orient="horz" pos="3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994"/>
    </p:cViewPr>
  </p:sorterViewPr>
  <p:notesViewPr>
    <p:cSldViewPr snapToGrid="0" snapToObjects="1" showGuides="1">
      <p:cViewPr>
        <p:scale>
          <a:sx n="125" d="100"/>
          <a:sy n="125" d="100"/>
        </p:scale>
        <p:origin x="2928" y="-11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64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35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34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85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67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6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37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88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7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5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2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42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76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9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2" y="867952"/>
            <a:ext cx="8488017" cy="929441"/>
          </a:xfrm>
        </p:spPr>
        <p:txBody>
          <a:bodyPr>
            <a:noAutofit/>
          </a:bodyPr>
          <a:lstStyle/>
          <a:p>
            <a:r>
              <a:rPr lang="en-US" i="0" dirty="0" smtClean="0"/>
              <a:t>Vital Statistics</a:t>
            </a:r>
            <a:br>
              <a:rPr lang="en-US" i="0" dirty="0" smtClean="0"/>
            </a:br>
            <a:r>
              <a:rPr lang="en-IN" sz="2400" i="0" dirty="0">
                <a:solidFill>
                  <a:prstClr val="black"/>
                </a:solidFill>
              </a:rPr>
              <a:t>Probability and </a:t>
            </a:r>
            <a:r>
              <a:rPr lang="en-IN" sz="2400" i="0" dirty="0" smtClean="0">
                <a:solidFill>
                  <a:prstClr val="black"/>
                </a:solidFill>
              </a:rPr>
              <a:t>Statistics for </a:t>
            </a:r>
            <a:r>
              <a:rPr lang="en-IN" sz="2400" i="0" dirty="0">
                <a:solidFill>
                  <a:prstClr val="black"/>
                </a:solidFill>
              </a:rPr>
              <a:t>Economics and Business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819" y="2698814"/>
            <a:ext cx="4244181" cy="7301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N" dirty="0"/>
              <a:t>William H. </a:t>
            </a:r>
            <a:r>
              <a:rPr lang="en-IN" dirty="0" err="1" smtClean="0"/>
              <a:t>Sandholm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University of Wisconsin-Madison</a:t>
            </a:r>
            <a:endParaRPr lang="en-US" sz="1600" i="1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138" y="5085661"/>
            <a:ext cx="8488362" cy="118987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Data Graphics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931" y="4479407"/>
            <a:ext cx="8488017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83730" y="2698814"/>
            <a:ext cx="4244181" cy="73018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dirty="0"/>
              <a:t>Brett A. </a:t>
            </a:r>
            <a:r>
              <a:rPr lang="en-IN" dirty="0" err="1" smtClean="0"/>
              <a:t>Saraniti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Northwestern University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11.9:  </a:t>
            </a:r>
            <a:r>
              <a:rPr lang="en-US" sz="1800" dirty="0">
                <a:solidFill>
                  <a:schemeClr val="tx1"/>
                </a:solidFill>
              </a:rPr>
              <a:t>Patterns in histogram data.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2" y="1605466"/>
            <a:ext cx="8081488" cy="267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11.10:  </a:t>
            </a:r>
            <a:r>
              <a:rPr lang="en-US" sz="1800" dirty="0">
                <a:solidFill>
                  <a:schemeClr val="tx1"/>
                </a:solidFill>
              </a:rPr>
              <a:t>Histograms: Poor choices of numbers of bins.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3" y="1965464"/>
            <a:ext cx="8127144" cy="224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11.11:  </a:t>
            </a:r>
            <a:r>
              <a:rPr lang="en-US" sz="1800" dirty="0">
                <a:solidFill>
                  <a:schemeClr val="tx1"/>
                </a:solidFill>
              </a:rPr>
              <a:t>Ogive: </a:t>
            </a:r>
            <a:r>
              <a:rPr lang="en-US" sz="1800" dirty="0" smtClean="0">
                <a:solidFill>
                  <a:schemeClr val="tx1"/>
                </a:solidFill>
              </a:rPr>
              <a:t>CEO compensation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0" y="1077238"/>
            <a:ext cx="8000141" cy="35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11.12:  </a:t>
            </a:r>
            <a:r>
              <a:rPr lang="en-US" sz="1800" dirty="0">
                <a:solidFill>
                  <a:schemeClr val="tx1"/>
                </a:solidFill>
              </a:rPr>
              <a:t>Bar </a:t>
            </a:r>
            <a:r>
              <a:rPr lang="en-US" sz="1800" dirty="0" smtClean="0">
                <a:solidFill>
                  <a:schemeClr val="tx1"/>
                </a:solidFill>
              </a:rPr>
              <a:t>chart: Factory </a:t>
            </a:r>
            <a:r>
              <a:rPr lang="en-US" sz="1800" dirty="0">
                <a:solidFill>
                  <a:schemeClr val="tx1"/>
                </a:solidFill>
              </a:rPr>
              <a:t>incidents.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3" y="1709605"/>
            <a:ext cx="8126934" cy="28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11.13:  </a:t>
            </a:r>
            <a:r>
              <a:rPr lang="en-US" sz="1800" dirty="0">
                <a:solidFill>
                  <a:schemeClr val="tx1"/>
                </a:solidFill>
              </a:rPr>
              <a:t>Dot plot: </a:t>
            </a:r>
            <a:r>
              <a:rPr lang="en-US" sz="1800" dirty="0" smtClean="0">
                <a:solidFill>
                  <a:schemeClr val="tx1"/>
                </a:solidFill>
              </a:rPr>
              <a:t>U.S. population </a:t>
            </a:r>
            <a:r>
              <a:rPr lang="en-US" sz="1800" dirty="0">
                <a:solidFill>
                  <a:schemeClr val="tx1"/>
                </a:solidFill>
              </a:rPr>
              <a:t>by age group.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" y="1233132"/>
            <a:ext cx="8124408" cy="330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11.14:  </a:t>
            </a:r>
            <a:r>
              <a:rPr lang="en-US" sz="1800" dirty="0">
                <a:solidFill>
                  <a:schemeClr val="tx1"/>
                </a:solidFill>
              </a:rPr>
              <a:t>Bar chart: MLB payrolls and wins, 2015.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2" y="619135"/>
            <a:ext cx="8082857" cy="42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11.15:  </a:t>
            </a:r>
            <a:r>
              <a:rPr lang="en-US" sz="1800" dirty="0">
                <a:solidFill>
                  <a:schemeClr val="tx1"/>
                </a:solidFill>
              </a:rPr>
              <a:t>Scatterplot: MLB payrolls and wins, 2015. Abbreviated team locations are used as plot points. Playoff </a:t>
            </a:r>
            <a:r>
              <a:rPr lang="en-US" sz="1800" dirty="0" smtClean="0">
                <a:solidFill>
                  <a:schemeClr val="tx1"/>
                </a:solidFill>
              </a:rPr>
              <a:t>teams plotted </a:t>
            </a:r>
            <a:r>
              <a:rPr lang="en-US" sz="1800" dirty="0">
                <a:solidFill>
                  <a:schemeClr val="tx1"/>
                </a:solidFill>
              </a:rPr>
              <a:t>in blue type; World Series champion plotted on a blue oval.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93" y="593371"/>
            <a:ext cx="7177414" cy="45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11.16:  </a:t>
            </a:r>
            <a:r>
              <a:rPr lang="en-US" sz="1800" dirty="0">
                <a:solidFill>
                  <a:schemeClr val="tx1"/>
                </a:solidFill>
              </a:rPr>
              <a:t>Highest transistor counts on Intel CPUs (using linear scale).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32" y="567456"/>
            <a:ext cx="7046537" cy="43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11.17:  </a:t>
            </a:r>
            <a:r>
              <a:rPr lang="en-US" sz="1800" dirty="0">
                <a:solidFill>
                  <a:schemeClr val="tx1"/>
                </a:solidFill>
              </a:rPr>
              <a:t>Highest transistor counts on Intel CPUs (using logarithmic transformation).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58" y="588723"/>
            <a:ext cx="7093085" cy="45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11.18:  </a:t>
            </a:r>
            <a:r>
              <a:rPr lang="en-US" sz="1800" dirty="0">
                <a:solidFill>
                  <a:schemeClr val="tx1"/>
                </a:solidFill>
              </a:rPr>
              <a:t>Highest transistor counts on Intel CPUs (using logarithmic scale).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7" y="605710"/>
            <a:ext cx="7190586" cy="449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11.1:  </a:t>
            </a:r>
            <a:r>
              <a:rPr lang="en-US" sz="1800" dirty="0">
                <a:solidFill>
                  <a:schemeClr val="tx1"/>
                </a:solidFill>
              </a:rPr>
              <a:t>Types </a:t>
            </a:r>
            <a:r>
              <a:rPr lang="en-US" sz="1800" dirty="0" smtClean="0">
                <a:solidFill>
                  <a:schemeClr val="tx1"/>
                </a:solidFill>
              </a:rPr>
              <a:t>of variables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8" y="1277968"/>
            <a:ext cx="7995265" cy="335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11.19:  </a:t>
            </a:r>
            <a:r>
              <a:rPr lang="en-US" sz="1800" dirty="0">
                <a:solidFill>
                  <a:schemeClr val="tx1"/>
                </a:solidFill>
              </a:rPr>
              <a:t>An annotated line chart: U.S. inflation, 1915–2009.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7" y="984980"/>
            <a:ext cx="8040807" cy="38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11.20:  </a:t>
            </a:r>
            <a:r>
              <a:rPr lang="en-US" sz="1800" dirty="0">
                <a:solidFill>
                  <a:schemeClr val="tx1"/>
                </a:solidFill>
              </a:rPr>
              <a:t>Number of Starbucks shops worldwide, 1987–2003.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3" y="1393941"/>
            <a:ext cx="8174918" cy="30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11.2:  </a:t>
            </a:r>
            <a:r>
              <a:rPr lang="en-US" sz="1800" dirty="0">
                <a:solidFill>
                  <a:schemeClr val="tx1"/>
                </a:solidFill>
              </a:rPr>
              <a:t>Bar chart: The Big Mac Index.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1" y="1891430"/>
            <a:ext cx="7914319" cy="21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11.3:  </a:t>
            </a:r>
            <a:r>
              <a:rPr lang="en-US" sz="1800" dirty="0">
                <a:solidFill>
                  <a:schemeClr val="tx1"/>
                </a:solidFill>
              </a:rPr>
              <a:t>Dot plot: </a:t>
            </a:r>
            <a:r>
              <a:rPr lang="en-US" sz="1800" dirty="0" smtClean="0">
                <a:solidFill>
                  <a:schemeClr val="tx1"/>
                </a:solidFill>
              </a:rPr>
              <a:t>Time series </a:t>
            </a:r>
            <a:r>
              <a:rPr lang="en-US" sz="1800" dirty="0">
                <a:solidFill>
                  <a:schemeClr val="tx1"/>
                </a:solidFill>
              </a:rPr>
              <a:t>data on </a:t>
            </a:r>
            <a:r>
              <a:rPr lang="en-US" sz="1800" dirty="0" smtClean="0">
                <a:solidFill>
                  <a:schemeClr val="tx1"/>
                </a:solidFill>
              </a:rPr>
              <a:t>Hawaiian tourist </a:t>
            </a:r>
            <a:r>
              <a:rPr lang="en-US" sz="1800" dirty="0">
                <a:solidFill>
                  <a:schemeClr val="tx1"/>
                </a:solidFill>
              </a:rPr>
              <a:t>visits.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5" y="715381"/>
            <a:ext cx="8041710" cy="43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11.4:  </a:t>
            </a:r>
            <a:r>
              <a:rPr lang="en-US" sz="1800" dirty="0">
                <a:solidFill>
                  <a:schemeClr val="tx1"/>
                </a:solidFill>
              </a:rPr>
              <a:t>Line chart </a:t>
            </a:r>
            <a:r>
              <a:rPr lang="en-US" sz="1800" dirty="0" smtClean="0">
                <a:solidFill>
                  <a:schemeClr val="tx1"/>
                </a:solidFill>
              </a:rPr>
              <a:t>with shading</a:t>
            </a:r>
            <a:r>
              <a:rPr lang="en-US" sz="1800" dirty="0">
                <a:solidFill>
                  <a:schemeClr val="tx1"/>
                </a:solidFill>
              </a:rPr>
              <a:t>: time series data </a:t>
            </a:r>
            <a:r>
              <a:rPr lang="en-US" sz="1800" dirty="0" smtClean="0">
                <a:solidFill>
                  <a:schemeClr val="tx1"/>
                </a:solidFill>
              </a:rPr>
              <a:t>on U.S</a:t>
            </a:r>
            <a:r>
              <a:rPr lang="en-US" sz="1800" dirty="0">
                <a:solidFill>
                  <a:schemeClr val="tx1"/>
                </a:solidFill>
              </a:rPr>
              <a:t>. inflation.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2" y="939452"/>
            <a:ext cx="8197236" cy="37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11.5:  </a:t>
            </a:r>
            <a:r>
              <a:rPr lang="en-US" sz="1800" dirty="0">
                <a:solidFill>
                  <a:schemeClr val="tx1"/>
                </a:solidFill>
              </a:rPr>
              <a:t>Bar </a:t>
            </a:r>
            <a:r>
              <a:rPr lang="en-US" sz="1800" dirty="0" smtClean="0">
                <a:solidFill>
                  <a:schemeClr val="tx1"/>
                </a:solidFill>
              </a:rPr>
              <a:t>chart: Frequencies </a:t>
            </a:r>
            <a:r>
              <a:rPr lang="en-US" sz="1800" dirty="0">
                <a:solidFill>
                  <a:schemeClr val="tx1"/>
                </a:solidFill>
              </a:rPr>
              <a:t>of visits </a:t>
            </a:r>
            <a:r>
              <a:rPr lang="en-US" sz="1800" dirty="0" smtClean="0">
                <a:solidFill>
                  <a:schemeClr val="tx1"/>
                </a:solidFill>
              </a:rPr>
              <a:t>to Hawaiian </a:t>
            </a:r>
            <a:r>
              <a:rPr lang="en-US" sz="1800" dirty="0">
                <a:solidFill>
                  <a:schemeClr val="tx1"/>
                </a:solidFill>
              </a:rPr>
              <a:t>islands.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0" y="874008"/>
            <a:ext cx="7960801" cy="39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11.6:  </a:t>
            </a:r>
            <a:r>
              <a:rPr lang="en-US" sz="1800" dirty="0">
                <a:solidFill>
                  <a:schemeClr val="tx1"/>
                </a:solidFill>
              </a:rPr>
              <a:t>Bar charts: Numbers of Tour de France victories.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7" y="2042456"/>
            <a:ext cx="7866247" cy="19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11.7:  </a:t>
            </a:r>
            <a:r>
              <a:rPr lang="en-US" sz="1800" dirty="0">
                <a:solidFill>
                  <a:schemeClr val="tx1"/>
                </a:solidFill>
              </a:rPr>
              <a:t>Pie </a:t>
            </a:r>
            <a:r>
              <a:rPr lang="en-US" sz="1800" dirty="0" smtClean="0">
                <a:solidFill>
                  <a:schemeClr val="tx1"/>
                </a:solidFill>
              </a:rPr>
              <a:t>chart: Relative </a:t>
            </a:r>
            <a:r>
              <a:rPr lang="en-US" sz="1800" dirty="0">
                <a:solidFill>
                  <a:schemeClr val="tx1"/>
                </a:solidFill>
              </a:rPr>
              <a:t>frequencies of </a:t>
            </a:r>
            <a:r>
              <a:rPr lang="en-US" sz="1800" dirty="0" smtClean="0">
                <a:solidFill>
                  <a:schemeClr val="tx1"/>
                </a:solidFill>
              </a:rPr>
              <a:t>visits to </a:t>
            </a:r>
            <a:r>
              <a:rPr lang="en-US" sz="1800" dirty="0">
                <a:solidFill>
                  <a:schemeClr val="tx1"/>
                </a:solidFill>
              </a:rPr>
              <a:t>Hawaiian islands, 2006.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46" y="568325"/>
            <a:ext cx="6151308" cy="45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11.8:  </a:t>
            </a:r>
            <a:r>
              <a:rPr lang="en-US" sz="1800" dirty="0" smtClean="0">
                <a:solidFill>
                  <a:schemeClr val="tx1"/>
                </a:solidFill>
              </a:rPr>
              <a:t>Histogram: Returns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i="1" dirty="0" smtClean="0">
                <a:solidFill>
                  <a:schemeClr val="tx1"/>
                </a:solidFill>
              </a:rPr>
              <a:t>BusinessWeek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50.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1292702"/>
            <a:ext cx="8091814" cy="324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4&quot;&gt;&lt;/object&gt;&lt;object type=&quot;2&quot; unique_id=&quot;10035&quot;&gt;&lt;object type=&quot;3&quot; unique_id=&quot;10036&quot;&gt;&lt;property id=&quot;20148&quot; value=&quot;5&quot;/&gt;&lt;property id=&quot;20300&quot; value=&quot;Slide 1 - &amp;quot;Vital Statistics&amp;#x0D;&amp;#x0A;Probability and Statistics for Economics and Business&amp;quot;&quot;/&gt;&lt;property id=&quot;20307&quot; value=&quot;261&quot;/&gt;&lt;/object&gt;&lt;object type=&quot;3&quot; unique_id=&quot;10262&quot;&gt;&lt;property id=&quot;20148&quot; value=&quot;5&quot;/&gt;&lt;property id=&quot;20300&quot; value=&quot;Slide 2 - &amp;quot;Figure 11.1:  Types of variables.&amp;quot;&quot;/&gt;&lt;property id=&quot;20307&quot; value=&quot;276&quot;/&gt;&lt;/object&gt;&lt;object type=&quot;3&quot; unique_id=&quot;11650&quot;&gt;&lt;property id=&quot;20148&quot; value=&quot;5&quot;/&gt;&lt;property id=&quot;20300&quot; value=&quot;Slide 3 - &amp;quot;Figure 11.2:  Bar chart: The Big Mac Index.&amp;quot;&quot;/&gt;&lt;property id=&quot;20307&quot; value=&quot;304&quot;/&gt;&lt;/object&gt;&lt;object type=&quot;3&quot; unique_id=&quot;12150&quot;&gt;&lt;property id=&quot;20148&quot; value=&quot;5&quot;/&gt;&lt;property id=&quot;20300&quot; value=&quot;Slide 4 - &amp;quot;Figure 11.3:  Dot plot: Time series data on Hawaiian tourist visits.&amp;quot;&quot;/&gt;&lt;property id=&quot;20307&quot; value=&quot;305&quot;/&gt;&lt;/object&gt;&lt;object type=&quot;3&quot; unique_id=&quot;12187&quot;&gt;&lt;property id=&quot;20148&quot; value=&quot;5&quot;/&gt;&lt;property id=&quot;20300&quot; value=&quot;Slide 5 - &amp;quot;Figure 11.4:  Line chart with shading: time series data on U.S. inflation.&amp;quot;&quot;/&gt;&lt;property id=&quot;20307&quot; value=&quot;306&quot;/&gt;&lt;/object&gt;&lt;object type=&quot;3&quot; unique_id=&quot;12188&quot;&gt;&lt;property id=&quot;20148&quot; value=&quot;5&quot;/&gt;&lt;property id=&quot;20300&quot; value=&quot;Slide 6 - &amp;quot;Figure 11.5:  Bar chart: Frequencies of visits to Hawaiian islands.&amp;quot;&quot;/&gt;&lt;property id=&quot;20307&quot; value=&quot;307&quot;/&gt;&lt;/object&gt;&lt;object type=&quot;3&quot; unique_id=&quot;12189&quot;&gt;&lt;property id=&quot;20148&quot; value=&quot;5&quot;/&gt;&lt;property id=&quot;20300&quot; value=&quot;Slide 7 - &amp;quot;Figure 11.6:  Bar charts: Numbers of Tour de France victories.&amp;quot;&quot;/&gt;&lt;property id=&quot;20307&quot; value=&quot;308&quot;/&gt;&lt;/object&gt;&lt;object type=&quot;3&quot; unique_id=&quot;12262&quot;&gt;&lt;property id=&quot;20148&quot; value=&quot;5&quot;/&gt;&lt;property id=&quot;20300&quot; value=&quot;Slide 8 - &amp;quot;Figure 11.7:  Pie chart: Relative frequencies of visits to Hawaiian islands, 2006.&amp;#x0D;&amp;#x0A;&amp;quot;&quot;/&gt;&lt;property id=&quot;20307&quot; value=&quot;309&quot;/&gt;&lt;/object&gt;&lt;object type=&quot;3&quot; unique_id=&quot;12263&quot;&gt;&lt;property id=&quot;20148&quot; value=&quot;5&quot;/&gt;&lt;property id=&quot;20300&quot; value=&quot;Slide 9 - &amp;quot;Figure 11.8:  Histogram: Returns of the BusinessWeek 50.&amp;quot;&quot;/&gt;&lt;property id=&quot;20307&quot; value=&quot;310&quot;/&gt;&lt;/object&gt;&lt;object type=&quot;3&quot; unique_id=&quot;12264&quot;&gt;&lt;property id=&quot;20148&quot; value=&quot;5&quot;/&gt;&lt;property id=&quot;20300&quot; value=&quot;Slide 10 - &amp;quot;Figure 11.9:  Patterns in histogram data.&amp;quot;&quot;/&gt;&lt;property id=&quot;20307&quot; value=&quot;311&quot;/&gt;&lt;/object&gt;&lt;object type=&quot;3&quot; unique_id=&quot;12265&quot;&gt;&lt;property id=&quot;20148&quot; value=&quot;5&quot;/&gt;&lt;property id=&quot;20300&quot; value=&quot;Slide 11 - &amp;quot;Figure 11.10:  Histograms: Poor choices of numbers of bins.&amp;quot;&quot;/&gt;&lt;property id=&quot;20307&quot; value=&quot;312&quot;/&gt;&lt;/object&gt;&lt;object type=&quot;3&quot; unique_id=&quot;12266&quot;&gt;&lt;property id=&quot;20148&quot; value=&quot;5&quot;/&gt;&lt;property id=&quot;20300&quot; value=&quot;Slide 12 - &amp;quot;Figure 11.11:  Ogive: CEO compensation.&amp;quot;&quot;/&gt;&lt;property id=&quot;20307&quot; value=&quot;313&quot;/&gt;&lt;/object&gt;&lt;object type=&quot;3&quot; unique_id=&quot;12267&quot;&gt;&lt;property id=&quot;20148&quot; value=&quot;5&quot;/&gt;&lt;property id=&quot;20300&quot; value=&quot;Slide 13 - &amp;quot;Figure 11.12:  Bar chart: Factory incidents.&amp;quot;&quot;/&gt;&lt;property id=&quot;20307&quot; value=&quot;314&quot;/&gt;&lt;/object&gt;&lt;object type=&quot;3&quot; unique_id=&quot;12434&quot;&gt;&lt;property id=&quot;20148&quot; value=&quot;5&quot;/&gt;&lt;property id=&quot;20300&quot; value=&quot;Slide 14 - &amp;quot;Figure 11.13:  Dot plot: U.S. population by age group.&amp;quot;&quot;/&gt;&lt;property id=&quot;20307&quot; value=&quot;316&quot;/&gt;&lt;/object&gt;&lt;object type=&quot;3&quot; unique_id=&quot;12435&quot;&gt;&lt;property id=&quot;20148&quot; value=&quot;5&quot;/&gt;&lt;property id=&quot;20300&quot; value=&quot;Slide 15 - &amp;quot;Figure 11.14:  Bar chart: MLB payrolls and wins, 2015.&amp;quot;&quot;/&gt;&lt;property id=&quot;20307&quot; value=&quot;317&quot;/&gt;&lt;/object&gt;&lt;object type=&quot;3&quot; unique_id=&quot;12436&quot;&gt;&lt;property id=&quot;20148&quot; value=&quot;5&quot;/&gt;&lt;property id=&quot;20300&quot; value=&quot;Slide 16 - &amp;quot;Figure 11.15:  Scatterplot: MLB payrolls and wins, 2015. Abbreviated team locations are used as plot points. Playo&quot;/&gt;&lt;property id=&quot;20307&quot; value=&quot;318&quot;/&gt;&lt;/object&gt;&lt;object type=&quot;3&quot; unique_id=&quot;12437&quot;&gt;&lt;property id=&quot;20148&quot; value=&quot;5&quot;/&gt;&lt;property id=&quot;20300&quot; value=&quot;Slide 17 - &amp;quot;Figure 11.16:  Highest transistor counts on Intel CPUs (using linear scale).&amp;quot;&quot;/&gt;&lt;property id=&quot;20307&quot; value=&quot;319&quot;/&gt;&lt;/object&gt;&lt;object type=&quot;3&quot; unique_id=&quot;12438&quot;&gt;&lt;property id=&quot;20148&quot; value=&quot;5&quot;/&gt;&lt;property id=&quot;20300&quot; value=&quot;Slide 18 - &amp;quot;Figure 11.17:  Highest transistor counts on Intel CPUs (using logarithmic transformation).&amp;quot;&quot;/&gt;&lt;property id=&quot;20307&quot; value=&quot;320&quot;/&gt;&lt;/object&gt;&lt;object type=&quot;3&quot; unique_id=&quot;12439&quot;&gt;&lt;property id=&quot;20148&quot; value=&quot;5&quot;/&gt;&lt;property id=&quot;20300&quot; value=&quot;Slide 19 - &amp;quot;Figure 11.18:  Highest transistor counts on Intel CPUs (using logarithmic scale).&amp;quot;&quot;/&gt;&lt;property id=&quot;20307&quot; value=&quot;321&quot;/&gt;&lt;/object&gt;&lt;object type=&quot;3&quot; unique_id=&quot;12440&quot;&gt;&lt;property id=&quot;20148&quot; value=&quot;5&quot;/&gt;&lt;property id=&quot;20300&quot; value=&quot;Slide 20 - &amp;quot;Figure 11.19:  An annotated line chart: U.S. inflation, 1915–2009.&amp;quot;&quot;/&gt;&lt;property id=&quot;20307&quot; value=&quot;322&quot;/&gt;&lt;/object&gt;&lt;object type=&quot;3&quot; unique_id=&quot;12441&quot;&gt;&lt;property id=&quot;20148&quot; value=&quot;5&quot;/&gt;&lt;property id=&quot;20300&quot; value=&quot;Slide 21 - &amp;quot;Figure 11.20:  Number of Starbucks shops worldwide, 1987–2003.&amp;quot;&quot;/&gt;&lt;property id=&quot;20307&quot; value=&quot;323&quot;/&gt;&lt;/object&gt;&lt;/object&gt;&lt;/object&gt;&lt;/database&gt;"/>
</p:tagLst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holm_01.potx" id="{B98C9BFB-1C24-43D0-810E-6287E738545C}" vid="{2D7EC576-BCA7-49B7-BBC3-937296A7DC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B17A72F0-7E44-4A41-95D4-C280B3EE591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A19C9E15-FE0D-44E9-84F3-0332A0139D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308</Words>
  <Application>Microsoft Office PowerPoint</Application>
  <PresentationFormat>On-screen Show (4:3)</PresentationFormat>
  <Paragraphs>48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Oxford template (TH)</vt:lpstr>
      <vt:lpstr>Custom Design</vt:lpstr>
      <vt:lpstr>1_Custom Design</vt:lpstr>
      <vt:lpstr>Vital Statistics Probability and Statistics for Economics and Business</vt:lpstr>
      <vt:lpstr>Figure 11.1:  Types of variables.</vt:lpstr>
      <vt:lpstr>Figure 11.2:  Bar chart: The Big Mac Index.</vt:lpstr>
      <vt:lpstr>Figure 11.3:  Dot plot: Time series data on Hawaiian tourist visits.</vt:lpstr>
      <vt:lpstr>Figure 11.4:  Line chart with shading: time series data on U.S. inflation.</vt:lpstr>
      <vt:lpstr>Figure 11.5:  Bar chart: Frequencies of visits to Hawaiian islands.</vt:lpstr>
      <vt:lpstr>Figure 11.6:  Bar charts: Numbers of Tour de France victories.</vt:lpstr>
      <vt:lpstr>Figure 11.7:  Pie chart: Relative frequencies of visits to Hawaiian islands, 2006. </vt:lpstr>
      <vt:lpstr>Figure 11.8:  Histogram: Returns of the BusinessWeek 50.</vt:lpstr>
      <vt:lpstr>Figure 11.9:  Patterns in histogram data.</vt:lpstr>
      <vt:lpstr>Figure 11.10:  Histograms: Poor choices of numbers of bins.</vt:lpstr>
      <vt:lpstr>Figure 11.11:  Ogive: CEO compensation.</vt:lpstr>
      <vt:lpstr>Figure 11.12:  Bar chart: Factory incidents.</vt:lpstr>
      <vt:lpstr>Figure 11.13:  Dot plot: U.S. population by age group.</vt:lpstr>
      <vt:lpstr>Figure 11.14:  Bar chart: MLB payrolls and wins, 2015.</vt:lpstr>
      <vt:lpstr>Figure 11.15:  Scatterplot: MLB payrolls and wins, 2015. Abbreviated team locations are used as plot points. Playoff teams plotted in blue type; World Series champion plotted on a blue oval.</vt:lpstr>
      <vt:lpstr>Figure 11.16:  Highest transistor counts on Intel CPUs (using linear scale).</vt:lpstr>
      <vt:lpstr>Figure 11.17:  Highest transistor counts on Intel CPUs (using logarithmic transformation).</vt:lpstr>
      <vt:lpstr>Figure 11.18:  Highest transistor counts on Intel CPUs (using logarithmic scale).</vt:lpstr>
      <vt:lpstr>Figure 11.19:  An annotated line chart: U.S. inflation, 1915–2009.</vt:lpstr>
      <vt:lpstr>Figure 11.20:  Number of Starbucks shops worldwide, 1987–2003.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Thom Holmes</dc:creator>
  <cp:lastModifiedBy>Saba UV</cp:lastModifiedBy>
  <cp:revision>197</cp:revision>
  <dcterms:created xsi:type="dcterms:W3CDTF">2018-04-10T17:45:29Z</dcterms:created>
  <dcterms:modified xsi:type="dcterms:W3CDTF">2018-11-12T10:40:22Z</dcterms:modified>
</cp:coreProperties>
</file>