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61" r:id="rId3"/>
  </p:sldMasterIdLst>
  <p:notesMasterIdLst>
    <p:notesMasterId r:id="rId16"/>
  </p:notesMasterIdLst>
  <p:sldIdLst>
    <p:sldId id="261" r:id="rId4"/>
    <p:sldId id="276" r:id="rId5"/>
    <p:sldId id="304" r:id="rId6"/>
    <p:sldId id="278" r:id="rId7"/>
    <p:sldId id="302" r:id="rId8"/>
    <p:sldId id="279" r:id="rId9"/>
    <p:sldId id="280" r:id="rId10"/>
    <p:sldId id="281" r:id="rId11"/>
    <p:sldId id="282" r:id="rId12"/>
    <p:sldId id="305" r:id="rId13"/>
    <p:sldId id="306" r:id="rId14"/>
    <p:sldId id="307" r:id="rId15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794" userDrawn="1">
          <p15:clr>
            <a:srgbClr val="A4A3A4"/>
          </p15:clr>
        </p15:guide>
        <p15:guide id="3" orient="horz" pos="3090" userDrawn="1">
          <p15:clr>
            <a:srgbClr val="A4A3A4"/>
          </p15:clr>
        </p15:guide>
        <p15:guide id="4" orient="horz" pos="3252" userDrawn="1">
          <p15:clr>
            <a:srgbClr val="A4A3A4"/>
          </p15:clr>
        </p15:guide>
        <p15:guide id="5" orient="horz" pos="358" userDrawn="1">
          <p15:clr>
            <a:srgbClr val="A4A3A4"/>
          </p15:clr>
        </p15:guide>
        <p15:guide id="6" pos="5448" userDrawn="1">
          <p15:clr>
            <a:srgbClr val="A4A3A4"/>
          </p15:clr>
        </p15:guide>
        <p15:guide id="7" pos="336" userDrawn="1">
          <p15:clr>
            <a:srgbClr val="A4A3A4"/>
          </p15:clr>
        </p15:guide>
        <p15:guide id="8" pos="4966" userDrawn="1">
          <p15:clr>
            <a:srgbClr val="A4A3A4"/>
          </p15:clr>
        </p15:guide>
        <p15:guide id="10" pos="2880" userDrawn="1">
          <p15:clr>
            <a:srgbClr val="A4A3A4"/>
          </p15:clr>
        </p15:guide>
        <p15:guide id="11" orient="horz" pos="35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1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1" autoAdjust="0"/>
    <p:restoredTop sz="94630" autoAdjust="0"/>
  </p:normalViewPr>
  <p:slideViewPr>
    <p:cSldViewPr snapToGrid="0" snapToObjects="1">
      <p:cViewPr varScale="1">
        <p:scale>
          <a:sx n="77" d="100"/>
          <a:sy n="77" d="100"/>
        </p:scale>
        <p:origin x="90" y="612"/>
      </p:cViewPr>
      <p:guideLst>
        <p:guide orient="horz" pos="2160"/>
        <p:guide pos="794"/>
        <p:guide orient="horz" pos="3090"/>
        <p:guide orient="horz" pos="3252"/>
        <p:guide orient="horz" pos="358"/>
        <p:guide pos="5448"/>
        <p:guide pos="336"/>
        <p:guide pos="4966"/>
        <p:guide pos="2880"/>
        <p:guide orient="horz" pos="35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2994"/>
    </p:cViewPr>
  </p:sorterViewPr>
  <p:notesViewPr>
    <p:cSldViewPr snapToGrid="0" snapToObjects="1" showGuides="1">
      <p:cViewPr>
        <p:scale>
          <a:sx n="125" d="100"/>
          <a:sy n="125" d="100"/>
        </p:scale>
        <p:origin x="2928" y="-118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1F5199-F7F4-4FB2-A2CD-22A2CFC87608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C0744-2FEF-4441-821D-70180A370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703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2791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9192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0036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037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675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59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83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92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5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5732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0992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816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37931" y="586409"/>
            <a:ext cx="8488017" cy="5665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sz="3600" i="1"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2782957" y="1808921"/>
            <a:ext cx="3578088" cy="428376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38138" y="1152525"/>
            <a:ext cx="8488362" cy="4778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1066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662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0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706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867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3737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33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2764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280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1187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02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0365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69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875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8668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EAED55-5527-4FC3-B0D9-1BC4E0FB944D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036372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95C86C-B749-4A3B-89DA-65173622B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486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EAED55-5527-4FC3-B0D9-1BC4E0FB944D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36372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95C86C-B749-4A3B-89DA-65173622B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11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EAED55-5527-4FC3-B0D9-1BC4E0FB944D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36372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95C86C-B749-4A3B-89DA-65173622B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394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EAED55-5527-4FC3-B0D9-1BC4E0FB944D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36372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95C86C-B749-4A3B-89DA-65173622B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512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600200"/>
            <a:ext cx="8229600" cy="4175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34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 txBox="1">
            <a:spLocks/>
          </p:cNvSpPr>
          <p:nvPr userDrawn="1"/>
        </p:nvSpPr>
        <p:spPr>
          <a:xfrm>
            <a:off x="8686800" y="6423727"/>
            <a:ext cx="3898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03EA47-653C-4D08-BE86-5931AF95F427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 txBox="1">
            <a:spLocks/>
          </p:cNvSpPr>
          <p:nvPr userDrawn="1"/>
        </p:nvSpPr>
        <p:spPr>
          <a:xfrm>
            <a:off x="1" y="6449365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N" sz="1200" b="0" i="0" u="none" strike="noStrike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William H. </a:t>
            </a:r>
            <a:r>
              <a:rPr lang="en-IN" sz="1200" b="0" i="0" u="none" strike="noStrike" kern="1200" baseline="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Sandholm</a:t>
            </a:r>
            <a:r>
              <a:rPr lang="en-IN" sz="1200" b="0" i="0" u="none" strike="noStrike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, Brett A. </a:t>
            </a:r>
            <a:r>
              <a:rPr lang="en-IN" sz="1200" b="0" i="0" u="none" strike="noStrike" kern="1200" baseline="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Saraniti</a:t>
            </a:r>
            <a:r>
              <a:rPr lang="en-IN" sz="1200" b="0" i="0" u="none" strike="noStrike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IN" sz="1200" b="0" i="1" u="none" strike="noStrike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Vital Statistics, Probability and Statistics for Economics and Business</a:t>
            </a:r>
          </a:p>
          <a:p>
            <a:pPr algn="ctr"/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© 2019</a:t>
            </a:r>
            <a:r>
              <a:rPr lang="en-US" sz="1200" kern="1200" baseline="0" dirty="0" smtClean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 by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Oxford University Press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87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" y="0"/>
            <a:ext cx="9139050" cy="6861714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>
          <a:xfrm>
            <a:off x="8686800" y="6423727"/>
            <a:ext cx="3898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03EA47-653C-4D08-BE86-5931AF95F427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Footer Placeholder 3"/>
          <p:cNvSpPr txBox="1">
            <a:spLocks/>
          </p:cNvSpPr>
          <p:nvPr userDrawn="1"/>
        </p:nvSpPr>
        <p:spPr>
          <a:xfrm>
            <a:off x="1" y="6449365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N" sz="1200" b="0" i="0" u="none" strike="noStrike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William H. </a:t>
            </a:r>
            <a:r>
              <a:rPr lang="en-IN" sz="1200" b="0" i="0" u="none" strike="noStrike" kern="1200" baseline="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Sandholm</a:t>
            </a:r>
            <a:r>
              <a:rPr lang="en-IN" sz="1200" b="0" i="0" u="none" strike="noStrike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, Brett A. </a:t>
            </a:r>
            <a:r>
              <a:rPr lang="en-IN" sz="1200" b="0" i="0" u="none" strike="noStrike" kern="1200" baseline="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Saraniti</a:t>
            </a:r>
            <a:r>
              <a:rPr lang="en-IN" sz="1200" b="0" i="0" u="none" strike="noStrike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IN" sz="1200" b="0" i="1" u="none" strike="noStrike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Vital Statistics, Probability and Statistics for Economics and Business</a:t>
            </a:r>
          </a:p>
          <a:p>
            <a:pPr algn="ctr"/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© 2019</a:t>
            </a:r>
            <a:r>
              <a:rPr lang="en-US" sz="1200" kern="1200" baseline="0" dirty="0" smtClean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 by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Oxford University Press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490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  <p:sldLayoutId id="2147483656" r:id="rId4"/>
    <p:sldLayoutId id="2147483657" r:id="rId5"/>
    <p:sldLayoutId id="2147483658" r:id="rId6"/>
    <p:sldLayoutId id="2147483659" r:id="rId7"/>
    <p:sldLayoutId id="2147483660" r:id="rId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74ED4-9F4B-419D-860C-1298080DDD5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76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992" y="867952"/>
            <a:ext cx="8488017" cy="929441"/>
          </a:xfrm>
        </p:spPr>
        <p:txBody>
          <a:bodyPr>
            <a:noAutofit/>
          </a:bodyPr>
          <a:lstStyle/>
          <a:p>
            <a:r>
              <a:rPr lang="en-US" i="0" dirty="0" smtClean="0"/>
              <a:t>Vital Statistics</a:t>
            </a:r>
            <a:br>
              <a:rPr lang="en-US" i="0" dirty="0" smtClean="0"/>
            </a:br>
            <a:r>
              <a:rPr lang="en-IN" sz="2400" i="0" dirty="0">
                <a:solidFill>
                  <a:prstClr val="black"/>
                </a:solidFill>
              </a:rPr>
              <a:t>Probability and </a:t>
            </a:r>
            <a:r>
              <a:rPr lang="en-IN" sz="2400" i="0" dirty="0" smtClean="0">
                <a:solidFill>
                  <a:prstClr val="black"/>
                </a:solidFill>
              </a:rPr>
              <a:t>Statistics for </a:t>
            </a:r>
            <a:r>
              <a:rPr lang="en-IN" sz="2400" i="0" dirty="0">
                <a:solidFill>
                  <a:prstClr val="black"/>
                </a:solidFill>
              </a:rPr>
              <a:t>Economics and Business</a:t>
            </a:r>
            <a:endParaRPr lang="en-US" sz="11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27819" y="2698814"/>
            <a:ext cx="4244181" cy="73018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IN" dirty="0"/>
              <a:t>William H. </a:t>
            </a:r>
            <a:r>
              <a:rPr lang="en-IN" dirty="0" err="1" smtClean="0"/>
              <a:t>Sandholm</a:t>
            </a:r>
            <a:endParaRPr lang="en-IN" dirty="0" smtClean="0"/>
          </a:p>
          <a:p>
            <a:pPr>
              <a:spcBef>
                <a:spcPts val="0"/>
              </a:spcBef>
            </a:pPr>
            <a:r>
              <a:rPr lang="en-US" sz="1600" i="1" dirty="0"/>
              <a:t>University of Wisconsin-Madison</a:t>
            </a:r>
            <a:endParaRPr lang="en-US" sz="1600" i="1" dirty="0" smtClean="0"/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338138" y="5085661"/>
            <a:ext cx="8488362" cy="1189879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Poisson and Exponential </a:t>
            </a:r>
            <a:r>
              <a:rPr lang="en-US" sz="3600" dirty="0" smtClean="0"/>
              <a:t>Distributions</a:t>
            </a:r>
            <a:endParaRPr lang="en-US" sz="36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37931" y="4479407"/>
            <a:ext cx="8488017" cy="5847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en-US" dirty="0" smtClean="0"/>
              <a:t>Chapter 8</a:t>
            </a:r>
            <a:endParaRPr lang="en-US" dirty="0"/>
          </a:p>
        </p:txBody>
      </p:sp>
      <p:sp>
        <p:nvSpPr>
          <p:cNvPr id="12" name="Text Placeholder 3"/>
          <p:cNvSpPr txBox="1">
            <a:spLocks/>
          </p:cNvSpPr>
          <p:nvPr/>
        </p:nvSpPr>
        <p:spPr>
          <a:xfrm>
            <a:off x="4583730" y="2698814"/>
            <a:ext cx="4244181" cy="730186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IN" dirty="0"/>
              <a:t>Brett A. </a:t>
            </a:r>
            <a:r>
              <a:rPr lang="en-IN" dirty="0" err="1" smtClean="0"/>
              <a:t>Saraniti</a:t>
            </a:r>
            <a:endParaRPr lang="en-IN" dirty="0" smtClean="0"/>
          </a:p>
          <a:p>
            <a:pPr>
              <a:spcBef>
                <a:spcPts val="0"/>
              </a:spcBef>
            </a:pPr>
            <a:r>
              <a:rPr lang="en-US" sz="1600" i="1" dirty="0"/>
              <a:t>Northwestern University</a:t>
            </a:r>
            <a:endParaRPr lang="en-US" sz="1600" i="1" dirty="0" smtClean="0"/>
          </a:p>
        </p:txBody>
      </p:sp>
    </p:spTree>
    <p:extLst>
      <p:ext uri="{BB962C8B-B14F-4D97-AF65-F5344CB8AC3E}">
        <p14:creationId xmlns:p14="http://schemas.microsoft.com/office/powerpoint/2010/main" val="282049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72074"/>
            <a:ext cx="8134349" cy="836295"/>
          </a:xfrm>
        </p:spPr>
        <p:txBody>
          <a:bodyPr anchor="t"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Figure 8.8:  </a:t>
            </a:r>
            <a:r>
              <a:rPr lang="en-US" sz="1800" dirty="0">
                <a:solidFill>
                  <a:schemeClr val="tx1"/>
                </a:solidFill>
              </a:rPr>
              <a:t>memorylessness.xlsx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04" y="641639"/>
            <a:ext cx="7559392" cy="422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40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72074"/>
            <a:ext cx="8134349" cy="836295"/>
          </a:xfrm>
        </p:spPr>
        <p:txBody>
          <a:bodyPr anchor="t"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Figure 8.9:  </a:t>
            </a:r>
            <a:r>
              <a:rPr lang="en-US" sz="1800" dirty="0">
                <a:solidFill>
                  <a:schemeClr val="tx1"/>
                </a:solidFill>
              </a:rPr>
              <a:t>ATMs.xlsx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15" y="713478"/>
            <a:ext cx="7997371" cy="43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15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72074"/>
            <a:ext cx="8134349" cy="836295"/>
          </a:xfrm>
        </p:spPr>
        <p:txBody>
          <a:bodyPr anchor="t"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Figure 8.10:  </a:t>
            </a:r>
            <a:r>
              <a:rPr lang="en-US" sz="1800" dirty="0">
                <a:solidFill>
                  <a:schemeClr val="tx1"/>
                </a:solidFill>
              </a:rPr>
              <a:t>website.xlsx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386" y="568324"/>
            <a:ext cx="5697229" cy="459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92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72074"/>
            <a:ext cx="8134349" cy="836295"/>
          </a:xfrm>
        </p:spPr>
        <p:txBody>
          <a:bodyPr anchor="t"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Figure 8.1:  </a:t>
            </a:r>
            <a:r>
              <a:rPr lang="en-US" sz="1800" dirty="0" smtClean="0">
                <a:solidFill>
                  <a:schemeClr val="tx1"/>
                </a:solidFill>
              </a:rPr>
              <a:t>Geometric definitions </a:t>
            </a:r>
            <a:r>
              <a:rPr lang="en-US" sz="1800" dirty="0">
                <a:solidFill>
                  <a:schemeClr val="tx1"/>
                </a:solidFill>
              </a:rPr>
              <a:t>of 𝜋 and e</a:t>
            </a:r>
            <a:endParaRPr lang="en-US" sz="2000" i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185" y="568325"/>
            <a:ext cx="288363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29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72074"/>
            <a:ext cx="8134349" cy="836295"/>
          </a:xfrm>
        </p:spPr>
        <p:txBody>
          <a:bodyPr anchor="t"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Figure 8.2:  </a:t>
            </a:r>
            <a:r>
              <a:rPr lang="en-US" sz="1800" dirty="0">
                <a:solidFill>
                  <a:schemeClr val="tx1"/>
                </a:solidFill>
              </a:rPr>
              <a:t>distributions.xlsx/Poisson</a:t>
            </a:r>
            <a:endParaRPr lang="en-US" sz="2000" i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574" y="568325"/>
            <a:ext cx="4266852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61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72074"/>
            <a:ext cx="8134349" cy="836295"/>
          </a:xfrm>
        </p:spPr>
        <p:txBody>
          <a:bodyPr anchor="t"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Figure 8.3:  </a:t>
            </a:r>
            <a:r>
              <a:rPr lang="en-US" sz="1800" dirty="0">
                <a:solidFill>
                  <a:schemeClr val="tx1"/>
                </a:solidFill>
              </a:rPr>
              <a:t>bombs.xlsx</a:t>
            </a:r>
            <a:endParaRPr lang="en-US" sz="2000" i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924" y="568324"/>
            <a:ext cx="3064153" cy="459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4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72074"/>
            <a:ext cx="8134349" cy="836295"/>
          </a:xfrm>
        </p:spPr>
        <p:txBody>
          <a:bodyPr anchor="t"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Figure 8.3:  </a:t>
            </a:r>
            <a:r>
              <a:rPr lang="en-US" sz="1800" i="1" dirty="0">
                <a:solidFill>
                  <a:schemeClr val="tx1"/>
                </a:solidFill>
              </a:rPr>
              <a:t>continued</a:t>
            </a:r>
            <a:endParaRPr lang="en-US" sz="2000" i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791" y="568324"/>
            <a:ext cx="2950419" cy="459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73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72074"/>
            <a:ext cx="8134349" cy="836295"/>
          </a:xfrm>
        </p:spPr>
        <p:txBody>
          <a:bodyPr anchor="t"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Figure 8.4:  </a:t>
            </a:r>
            <a:r>
              <a:rPr lang="en-US" sz="1800" dirty="0">
                <a:solidFill>
                  <a:schemeClr val="tx1"/>
                </a:solidFill>
              </a:rPr>
              <a:t>keys.xlsx</a:t>
            </a:r>
            <a:endParaRPr lang="en-US" sz="2000" i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49" y="581947"/>
            <a:ext cx="7741102" cy="455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70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72074"/>
            <a:ext cx="8134349" cy="836295"/>
          </a:xfrm>
        </p:spPr>
        <p:txBody>
          <a:bodyPr anchor="t"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Figure 8.5:  </a:t>
            </a:r>
            <a:r>
              <a:rPr lang="en-US" sz="1800" dirty="0" smtClean="0">
                <a:solidFill>
                  <a:schemeClr val="tx1"/>
                </a:solidFill>
              </a:rPr>
              <a:t>The </a:t>
            </a:r>
            <a:r>
              <a:rPr lang="en-US" sz="1800" i="1" dirty="0" smtClean="0">
                <a:solidFill>
                  <a:schemeClr val="tx1"/>
                </a:solidFill>
              </a:rPr>
              <a:t>exponential</a:t>
            </a:r>
            <a:r>
              <a:rPr lang="en-US" sz="1800" dirty="0" smtClean="0">
                <a:solidFill>
                  <a:schemeClr val="tx1"/>
                </a:solidFill>
              </a:rPr>
              <a:t>(1</a:t>
            </a:r>
            <a:r>
              <a:rPr lang="en-US" sz="1800" dirty="0">
                <a:solidFill>
                  <a:schemeClr val="tx1"/>
                </a:solidFill>
              </a:rPr>
              <a:t>) </a:t>
            </a:r>
            <a:r>
              <a:rPr lang="en-US" sz="1800" dirty="0" smtClean="0">
                <a:solidFill>
                  <a:schemeClr val="tx1"/>
                </a:solidFill>
              </a:rPr>
              <a:t>density function</a:t>
            </a:r>
            <a:r>
              <a:rPr lang="en-US" sz="1800" dirty="0">
                <a:solidFill>
                  <a:schemeClr val="tx1"/>
                </a:solidFill>
              </a:rPr>
              <a:t>.</a:t>
            </a:r>
            <a:endParaRPr lang="en-US" sz="2000" i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57" y="850152"/>
            <a:ext cx="8113486" cy="406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00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72074"/>
            <a:ext cx="8134349" cy="836295"/>
          </a:xfrm>
        </p:spPr>
        <p:txBody>
          <a:bodyPr anchor="t"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Figure 8.6:  </a:t>
            </a:r>
            <a:r>
              <a:rPr lang="en-US" sz="1800" dirty="0" smtClean="0">
                <a:solidFill>
                  <a:schemeClr val="tx1"/>
                </a:solidFill>
              </a:rPr>
              <a:t>The </a:t>
            </a:r>
            <a:r>
              <a:rPr lang="en-US" sz="1800" i="1" dirty="0" smtClean="0">
                <a:solidFill>
                  <a:schemeClr val="tx1"/>
                </a:solidFill>
              </a:rPr>
              <a:t>exponential</a:t>
            </a:r>
            <a:r>
              <a:rPr lang="en-US" sz="1800" dirty="0" smtClean="0">
                <a:solidFill>
                  <a:schemeClr val="tx1"/>
                </a:solidFill>
              </a:rPr>
              <a:t>(2.5</a:t>
            </a:r>
            <a:r>
              <a:rPr lang="en-US" sz="1800" dirty="0">
                <a:solidFill>
                  <a:schemeClr val="tx1"/>
                </a:solidFill>
              </a:rPr>
              <a:t>) </a:t>
            </a:r>
            <a:r>
              <a:rPr lang="en-US" sz="1800" dirty="0" smtClean="0">
                <a:solidFill>
                  <a:schemeClr val="tx1"/>
                </a:solidFill>
              </a:rPr>
              <a:t>and </a:t>
            </a:r>
            <a:r>
              <a:rPr lang="en-US" sz="1800" i="1" dirty="0" smtClean="0">
                <a:solidFill>
                  <a:schemeClr val="tx1"/>
                </a:solidFill>
              </a:rPr>
              <a:t>exponential</a:t>
            </a:r>
            <a:r>
              <a:rPr lang="en-US" sz="1800" dirty="0" smtClean="0">
                <a:solidFill>
                  <a:schemeClr val="tx1"/>
                </a:solidFill>
              </a:rPr>
              <a:t>(1</a:t>
            </a:r>
            <a:r>
              <a:rPr lang="en-US" sz="1800" dirty="0">
                <a:solidFill>
                  <a:schemeClr val="tx1"/>
                </a:solidFill>
              </a:rPr>
              <a:t>) </a:t>
            </a:r>
            <a:r>
              <a:rPr lang="en-US" sz="1800" dirty="0" smtClean="0">
                <a:solidFill>
                  <a:schemeClr val="tx1"/>
                </a:solidFill>
              </a:rPr>
              <a:t>density functions</a:t>
            </a:r>
            <a:r>
              <a:rPr lang="en-US" sz="1800" dirty="0">
                <a:solidFill>
                  <a:schemeClr val="tx1"/>
                </a:solidFill>
              </a:rPr>
              <a:t>.</a:t>
            </a:r>
            <a:endParaRPr lang="en-US" sz="2000" i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307" y="568325"/>
            <a:ext cx="4505387" cy="428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92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72074"/>
            <a:ext cx="8134349" cy="836295"/>
          </a:xfrm>
        </p:spPr>
        <p:txBody>
          <a:bodyPr anchor="t"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Figure 8.7:  </a:t>
            </a:r>
            <a:r>
              <a:rPr lang="en-US" sz="1800" dirty="0" smtClean="0">
                <a:solidFill>
                  <a:schemeClr val="tx1"/>
                </a:solidFill>
              </a:rPr>
              <a:t>Exponential probabilities</a:t>
            </a:r>
            <a:r>
              <a:rPr lang="en-US" sz="1800" dirty="0">
                <a:solidFill>
                  <a:schemeClr val="tx1"/>
                </a:solidFill>
              </a:rPr>
              <a:t>.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43" y="752354"/>
            <a:ext cx="8040914" cy="419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07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6.0&quot;&gt;&lt;object type=&quot;1&quot; unique_id=&quot;10001&quot;&gt;&lt;object type=&quot;8&quot; unique_id=&quot;10034&quot;&gt;&lt;/object&gt;&lt;object type=&quot;2&quot; unique_id=&quot;10035&quot;&gt;&lt;object type=&quot;3&quot; unique_id=&quot;10036&quot;&gt;&lt;property id=&quot;20148&quot; value=&quot;5&quot;/&gt;&lt;property id=&quot;20300&quot; value=&quot;Slide 1 - &amp;quot;Vital Statistics&amp;#x0D;&amp;#x0A;Probability and Statistics for Economics and Business&amp;quot;&quot;/&gt;&lt;property id=&quot;20307&quot; value=&quot;261&quot;/&gt;&lt;/object&gt;&lt;object type=&quot;3&quot; unique_id=&quot;10262&quot;&gt;&lt;property id=&quot;20148&quot; value=&quot;5&quot;/&gt;&lt;property id=&quot;20300&quot; value=&quot;Slide 2 - &amp;quot;Figure 8.1:  Geometric definitions of 𝜋 and e&amp;quot;&quot;/&gt;&lt;property id=&quot;20307&quot; value=&quot;276&quot;/&gt;&lt;/object&gt;&lt;object type=&quot;3&quot; unique_id=&quot;10293&quot;&gt;&lt;property id=&quot;20148&quot; value=&quot;5&quot;/&gt;&lt;property id=&quot;20300&quot; value=&quot;Slide 4 - &amp;quot;Figure 8.3:  bombs.xlsx&amp;quot;&quot;/&gt;&lt;property id=&quot;20307&quot; value=&quot;278&quot;/&gt;&lt;/object&gt;&lt;object type=&quot;3&quot; unique_id=&quot;10300&quot;&gt;&lt;property id=&quot;20148&quot; value=&quot;5&quot;/&gt;&lt;property id=&quot;20300&quot; value=&quot;Slide 6 - &amp;quot;Figure 8.4:  keys.xlsx&amp;quot;&quot;/&gt;&lt;property id=&quot;20307&quot; value=&quot;279&quot;/&gt;&lt;/object&gt;&lt;object type=&quot;3&quot; unique_id=&quot;10329&quot;&gt;&lt;property id=&quot;20148&quot; value=&quot;5&quot;/&gt;&lt;property id=&quot;20300&quot; value=&quot;Slide 7 - &amp;quot;Figure 8.5:  The exponential(1) density function.&amp;quot;&quot;/&gt;&lt;property id=&quot;20307&quot; value=&quot;280&quot;/&gt;&lt;/object&gt;&lt;object type=&quot;3&quot; unique_id=&quot;10402&quot;&gt;&lt;property id=&quot;20148&quot; value=&quot;5&quot;/&gt;&lt;property id=&quot;20300&quot; value=&quot;Slide 8 - &amp;quot;Figure 8.6:  The exponential(2.5) and exponential(1) density functions.&amp;quot;&quot;/&gt;&lt;property id=&quot;20307&quot; value=&quot;281&quot;/&gt;&lt;/object&gt;&lt;object type=&quot;3&quot; unique_id=&quot;10403&quot;&gt;&lt;property id=&quot;20148&quot; value=&quot;5&quot;/&gt;&lt;property id=&quot;20300&quot; value=&quot;Slide 9 - &amp;quot;Figure 8.7:  Exponential probabilities.&amp;quot;&quot;/&gt;&lt;property id=&quot;20307&quot; value=&quot;282&quot;/&gt;&lt;/object&gt;&lt;object type=&quot;3&quot; unique_id=&quot;11298&quot;&gt;&lt;property id=&quot;20148&quot; value=&quot;5&quot;/&gt;&lt;property id=&quot;20300&quot; value=&quot;Slide 5 - &amp;quot;Figure 8.3:  continued&amp;quot;&quot;/&gt;&lt;property id=&quot;20307&quot; value=&quot;302&quot;/&gt;&lt;/object&gt;&lt;object type=&quot;3&quot; unique_id=&quot;11650&quot;&gt;&lt;property id=&quot;20148&quot; value=&quot;5&quot;/&gt;&lt;property id=&quot;20300&quot; value=&quot;Slide 3 - &amp;quot;Figure 8.2:  distributions.xlsx/Poisson&amp;quot;&quot;/&gt;&lt;property id=&quot;20307&quot; value=&quot;304&quot;/&gt;&lt;/object&gt;&lt;object type=&quot;3&quot; unique_id=&quot;11879&quot;&gt;&lt;property id=&quot;20148&quot; value=&quot;5&quot;/&gt;&lt;property id=&quot;20300&quot; value=&quot;Slide 10 - &amp;quot;Figure 8.8:  memorylessness.xlsx&amp;quot;&quot;/&gt;&lt;property id=&quot;20307&quot; value=&quot;305&quot;/&gt;&lt;/object&gt;&lt;object type=&quot;3&quot; unique_id=&quot;11880&quot;&gt;&lt;property id=&quot;20148&quot; value=&quot;5&quot;/&gt;&lt;property id=&quot;20300&quot; value=&quot;Slide 11 - &amp;quot;Figure 8.9:  ATMs.xlsx&amp;quot;&quot;/&gt;&lt;property id=&quot;20307&quot; value=&quot;306&quot;/&gt;&lt;/object&gt;&lt;object type=&quot;3&quot; unique_id=&quot;11881&quot;&gt;&lt;property id=&quot;20148&quot; value=&quot;5&quot;/&gt;&lt;property id=&quot;20300&quot; value=&quot;Slide 12 - &amp;quot;Figure 8.10:  website.xlsx&amp;quot;&quot;/&gt;&lt;property id=&quot;20307&quot; value=&quot;307&quot;/&gt;&lt;/object&gt;&lt;/object&gt;&lt;/object&gt;&lt;/database&gt;"/>
</p:tagLst>
</file>

<file path=ppt/theme/theme1.xml><?xml version="1.0" encoding="utf-8"?>
<a:theme xmlns:a="http://schemas.openxmlformats.org/drawingml/2006/main" name="Oxford template (TH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andholm_01.potx" id="{B98C9BFB-1C24-43D0-810E-6287E738545C}" vid="{2D7EC576-BCA7-49B7-BBC3-937296A7DCC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ndholm_01.potx" id="{B98C9BFB-1C24-43D0-810E-6287E738545C}" vid="{B17A72F0-7E44-4A41-95D4-C280B3EE5918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ndholm_01.potx" id="{B98C9BFB-1C24-43D0-810E-6287E738545C}" vid="{A19C9E15-FE0D-44E9-84F3-0332A0139D48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1118</TotalTime>
  <Words>97</Words>
  <Application>Microsoft Office PowerPoint</Application>
  <PresentationFormat>On-screen Show (4:3)</PresentationFormat>
  <Paragraphs>30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Oxford template (TH)</vt:lpstr>
      <vt:lpstr>Custom Design</vt:lpstr>
      <vt:lpstr>1_Custom Design</vt:lpstr>
      <vt:lpstr>Vital Statistics Probability and Statistics for Economics and Business</vt:lpstr>
      <vt:lpstr>Figure 8.1:  Geometric definitions of 𝜋 and e</vt:lpstr>
      <vt:lpstr>Figure 8.2:  distributions.xlsx/Poisson</vt:lpstr>
      <vt:lpstr>Figure 8.3:  bombs.xlsx</vt:lpstr>
      <vt:lpstr>Figure 8.3:  continued</vt:lpstr>
      <vt:lpstr>Figure 8.4:  keys.xlsx</vt:lpstr>
      <vt:lpstr>Figure 8.5:  The exponential(1) density function.</vt:lpstr>
      <vt:lpstr>Figure 8.6:  The exponential(2.5) and exponential(1) density functions.</vt:lpstr>
      <vt:lpstr>Figure 8.7:  Exponential probabilities.</vt:lpstr>
      <vt:lpstr>Figure 8.8:  memorylessness.xlsx</vt:lpstr>
      <vt:lpstr>Figure 8.9:  ATMs.xlsx</vt:lpstr>
      <vt:lpstr>Figure 8.10:  website.xlsx</vt:lpstr>
    </vt:vector>
  </TitlesOfParts>
  <Company>Oxford University Press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Interplay</dc:title>
  <dc:creator>Thom Holmes</dc:creator>
  <cp:lastModifiedBy>Saba UV</cp:lastModifiedBy>
  <cp:revision>174</cp:revision>
  <dcterms:created xsi:type="dcterms:W3CDTF">2018-04-10T17:45:29Z</dcterms:created>
  <dcterms:modified xsi:type="dcterms:W3CDTF">2018-11-12T10:26:56Z</dcterms:modified>
</cp:coreProperties>
</file>