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61" r:id="rId3"/>
  </p:sldMasterIdLst>
  <p:notesMasterIdLst>
    <p:notesMasterId r:id="rId15"/>
  </p:notesMasterIdLst>
  <p:sldIdLst>
    <p:sldId id="261" r:id="rId4"/>
    <p:sldId id="294" r:id="rId5"/>
    <p:sldId id="276" r:id="rId6"/>
    <p:sldId id="275" r:id="rId7"/>
    <p:sldId id="278" r:id="rId8"/>
    <p:sldId id="302" r:id="rId9"/>
    <p:sldId id="279" r:id="rId10"/>
    <p:sldId id="280" r:id="rId11"/>
    <p:sldId id="303" r:id="rId12"/>
    <p:sldId id="281" r:id="rId13"/>
    <p:sldId id="282" r:id="rId14"/>
  </p:sldIdLst>
  <p:sldSz cx="9144000" cy="6858000" type="screen4x3"/>
  <p:notesSz cx="6858000" cy="9144000"/>
  <p:custDataLst>
    <p:tags r:id="rId1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794" userDrawn="1">
          <p15:clr>
            <a:srgbClr val="A4A3A4"/>
          </p15:clr>
        </p15:guide>
        <p15:guide id="3" orient="horz" pos="3090" userDrawn="1">
          <p15:clr>
            <a:srgbClr val="A4A3A4"/>
          </p15:clr>
        </p15:guide>
        <p15:guide id="4" orient="horz" pos="3252" userDrawn="1">
          <p15:clr>
            <a:srgbClr val="A4A3A4"/>
          </p15:clr>
        </p15:guide>
        <p15:guide id="5" orient="horz" pos="358" userDrawn="1">
          <p15:clr>
            <a:srgbClr val="A4A3A4"/>
          </p15:clr>
        </p15:guide>
        <p15:guide id="6" pos="5448" userDrawn="1">
          <p15:clr>
            <a:srgbClr val="A4A3A4"/>
          </p15:clr>
        </p15:guide>
        <p15:guide id="7" pos="336" userDrawn="1">
          <p15:clr>
            <a:srgbClr val="A4A3A4"/>
          </p15:clr>
        </p15:guide>
        <p15:guide id="8" pos="4966" userDrawn="1">
          <p15:clr>
            <a:srgbClr val="A4A3A4"/>
          </p15:clr>
        </p15:guide>
        <p15:guide id="10" pos="2880" userDrawn="1">
          <p15:clr>
            <a:srgbClr val="A4A3A4"/>
          </p15:clr>
        </p15:guide>
        <p15:guide id="11" orient="horz" pos="350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1" autoAdjust="0"/>
    <p:restoredTop sz="94630" autoAdjust="0"/>
  </p:normalViewPr>
  <p:slideViewPr>
    <p:cSldViewPr snapToGrid="0" snapToObjects="1">
      <p:cViewPr varScale="1">
        <p:scale>
          <a:sx n="77" d="100"/>
          <a:sy n="77" d="100"/>
        </p:scale>
        <p:origin x="90" y="612"/>
      </p:cViewPr>
      <p:guideLst>
        <p:guide orient="horz" pos="2160"/>
        <p:guide pos="794"/>
        <p:guide orient="horz" pos="3090"/>
        <p:guide orient="horz" pos="3252"/>
        <p:guide orient="horz" pos="358"/>
        <p:guide pos="5448"/>
        <p:guide pos="336"/>
        <p:guide pos="4966"/>
        <p:guide pos="2880"/>
        <p:guide orient="horz" pos="35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2994"/>
    </p:cViewPr>
  </p:sorterViewPr>
  <p:notesViewPr>
    <p:cSldViewPr snapToGrid="0" snapToObjects="1" showGuides="1">
      <p:cViewPr>
        <p:scale>
          <a:sx n="125" d="100"/>
          <a:sy n="125" d="100"/>
        </p:scale>
        <p:origin x="2928" y="-118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1F5199-F7F4-4FB2-A2CD-22A2CFC87608}" type="datetimeFigureOut">
              <a:rPr lang="en-US" smtClean="0"/>
              <a:t>11/12/2018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6C0744-2FEF-4441-821D-70180A370937}" type="slidenum">
              <a:rPr lang="en-US" smtClean="0"/>
              <a:t>‹#›</a:t>
            </a:fld>
            <a:endParaRPr lang="en-US"/>
          </a:p>
        </p:txBody>
      </p:sp>
    </p:spTree>
    <p:extLst>
      <p:ext uri="{BB962C8B-B14F-4D97-AF65-F5344CB8AC3E}">
        <p14:creationId xmlns:p14="http://schemas.microsoft.com/office/powerpoint/2010/main" val="127170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C0744-2FEF-4441-821D-70180A370937}" type="slidenum">
              <a:rPr lang="en-US" smtClean="0"/>
              <a:t>1</a:t>
            </a:fld>
            <a:endParaRPr lang="en-US"/>
          </a:p>
        </p:txBody>
      </p:sp>
    </p:spTree>
    <p:extLst>
      <p:ext uri="{BB962C8B-B14F-4D97-AF65-F5344CB8AC3E}">
        <p14:creationId xmlns:p14="http://schemas.microsoft.com/office/powerpoint/2010/main" val="486279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56C0744-2FEF-4441-821D-70180A370937}" type="slidenum">
              <a:rPr lang="en-US" smtClean="0"/>
              <a:t>10</a:t>
            </a:fld>
            <a:endParaRPr lang="en-US"/>
          </a:p>
        </p:txBody>
      </p:sp>
    </p:spTree>
    <p:extLst>
      <p:ext uri="{BB962C8B-B14F-4D97-AF65-F5344CB8AC3E}">
        <p14:creationId xmlns:p14="http://schemas.microsoft.com/office/powerpoint/2010/main" val="1291099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56C0744-2FEF-4441-821D-70180A370937}" type="slidenum">
              <a:rPr lang="en-US" smtClean="0"/>
              <a:t>11</a:t>
            </a:fld>
            <a:endParaRPr lang="en-US"/>
          </a:p>
        </p:txBody>
      </p:sp>
    </p:spTree>
    <p:extLst>
      <p:ext uri="{BB962C8B-B14F-4D97-AF65-F5344CB8AC3E}">
        <p14:creationId xmlns:p14="http://schemas.microsoft.com/office/powerpoint/2010/main" val="3763816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56C0744-2FEF-4441-821D-70180A370937}" type="slidenum">
              <a:rPr lang="en-US" smtClean="0"/>
              <a:t>2</a:t>
            </a:fld>
            <a:endParaRPr lang="en-US"/>
          </a:p>
        </p:txBody>
      </p:sp>
    </p:spTree>
    <p:extLst>
      <p:ext uri="{BB962C8B-B14F-4D97-AF65-F5344CB8AC3E}">
        <p14:creationId xmlns:p14="http://schemas.microsoft.com/office/powerpoint/2010/main" val="3830698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56C0744-2FEF-4441-821D-70180A370937}" type="slidenum">
              <a:rPr lang="en-US" smtClean="0"/>
              <a:t>3</a:t>
            </a:fld>
            <a:endParaRPr lang="en-US"/>
          </a:p>
        </p:txBody>
      </p:sp>
    </p:spTree>
    <p:extLst>
      <p:ext uri="{BB962C8B-B14F-4D97-AF65-F5344CB8AC3E}">
        <p14:creationId xmlns:p14="http://schemas.microsoft.com/office/powerpoint/2010/main" val="3622675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56C0744-2FEF-4441-821D-70180A370937}" type="slidenum">
              <a:rPr lang="en-US" smtClean="0"/>
              <a:t>4</a:t>
            </a:fld>
            <a:endParaRPr lang="en-US"/>
          </a:p>
        </p:txBody>
      </p:sp>
    </p:spTree>
    <p:extLst>
      <p:ext uri="{BB962C8B-B14F-4D97-AF65-F5344CB8AC3E}">
        <p14:creationId xmlns:p14="http://schemas.microsoft.com/office/powerpoint/2010/main" val="1754074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56C0744-2FEF-4441-821D-70180A370937}" type="slidenum">
              <a:rPr lang="en-US" smtClean="0"/>
              <a:t>5</a:t>
            </a:fld>
            <a:endParaRPr lang="en-US"/>
          </a:p>
        </p:txBody>
      </p:sp>
    </p:spTree>
    <p:extLst>
      <p:ext uri="{BB962C8B-B14F-4D97-AF65-F5344CB8AC3E}">
        <p14:creationId xmlns:p14="http://schemas.microsoft.com/office/powerpoint/2010/main" val="4044683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56C0744-2FEF-4441-821D-70180A370937}" type="slidenum">
              <a:rPr lang="en-US" smtClean="0"/>
              <a:t>6</a:t>
            </a:fld>
            <a:endParaRPr lang="en-US"/>
          </a:p>
        </p:txBody>
      </p:sp>
    </p:spTree>
    <p:extLst>
      <p:ext uri="{BB962C8B-B14F-4D97-AF65-F5344CB8AC3E}">
        <p14:creationId xmlns:p14="http://schemas.microsoft.com/office/powerpoint/2010/main" val="949192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56C0744-2FEF-4441-821D-70180A370937}" type="slidenum">
              <a:rPr lang="en-US" smtClean="0"/>
              <a:t>7</a:t>
            </a:fld>
            <a:endParaRPr lang="en-US"/>
          </a:p>
        </p:txBody>
      </p:sp>
    </p:spTree>
    <p:extLst>
      <p:ext uri="{BB962C8B-B14F-4D97-AF65-F5344CB8AC3E}">
        <p14:creationId xmlns:p14="http://schemas.microsoft.com/office/powerpoint/2010/main" val="580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56C0744-2FEF-4441-821D-70180A370937}" type="slidenum">
              <a:rPr lang="en-US" smtClean="0"/>
              <a:t>8</a:t>
            </a:fld>
            <a:endParaRPr lang="en-US"/>
          </a:p>
        </p:txBody>
      </p:sp>
    </p:spTree>
    <p:extLst>
      <p:ext uri="{BB962C8B-B14F-4D97-AF65-F5344CB8AC3E}">
        <p14:creationId xmlns:p14="http://schemas.microsoft.com/office/powerpoint/2010/main" val="2160573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56C0744-2FEF-4441-821D-70180A370937}" type="slidenum">
              <a:rPr lang="en-US" smtClean="0"/>
              <a:t>9</a:t>
            </a:fld>
            <a:endParaRPr lang="en-US"/>
          </a:p>
        </p:txBody>
      </p:sp>
    </p:spTree>
    <p:extLst>
      <p:ext uri="{BB962C8B-B14F-4D97-AF65-F5344CB8AC3E}">
        <p14:creationId xmlns:p14="http://schemas.microsoft.com/office/powerpoint/2010/main" val="111309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337931" y="586409"/>
            <a:ext cx="8488017" cy="566530"/>
          </a:xfrm>
          <a:prstGeom prst="rect">
            <a:avLst/>
          </a:prstGeom>
        </p:spPr>
        <p:txBody>
          <a:bodyPr vert="horz" lIns="91440" tIns="45720" rIns="91440" bIns="45720" rtlCol="0" anchor="t">
            <a:normAutofit/>
          </a:bodyPr>
          <a:lstStyle>
            <a:lvl1pPr algn="ctr">
              <a:defRPr sz="3600" i="1"/>
            </a:lvl1pPr>
          </a:lstStyle>
          <a:p>
            <a:r>
              <a:rPr lang="en-US" dirty="0" smtClean="0"/>
              <a:t>Title</a:t>
            </a:r>
            <a:endParaRPr lang="en-US" dirty="0"/>
          </a:p>
        </p:txBody>
      </p:sp>
      <p:sp>
        <p:nvSpPr>
          <p:cNvPr id="6" name="Picture Placeholder 5"/>
          <p:cNvSpPr>
            <a:spLocks noGrp="1"/>
          </p:cNvSpPr>
          <p:nvPr>
            <p:ph type="pic" sz="quarter" idx="10"/>
          </p:nvPr>
        </p:nvSpPr>
        <p:spPr>
          <a:xfrm>
            <a:off x="2782957" y="1808921"/>
            <a:ext cx="3578088" cy="4283766"/>
          </a:xfrm>
          <a:prstGeom prst="rect">
            <a:avLst/>
          </a:prstGeom>
        </p:spPr>
        <p:txBody>
          <a:bodyPr/>
          <a:lstStyle/>
          <a:p>
            <a:r>
              <a:rPr lang="en-US" smtClean="0"/>
              <a:t>Click icon to add picture</a:t>
            </a:r>
            <a:endParaRPr lang="en-US" dirty="0"/>
          </a:p>
        </p:txBody>
      </p:sp>
      <p:sp>
        <p:nvSpPr>
          <p:cNvPr id="11" name="Text Placeholder 10"/>
          <p:cNvSpPr>
            <a:spLocks noGrp="1"/>
          </p:cNvSpPr>
          <p:nvPr>
            <p:ph type="body" sz="quarter" idx="11"/>
          </p:nvPr>
        </p:nvSpPr>
        <p:spPr>
          <a:xfrm>
            <a:off x="338138" y="1152525"/>
            <a:ext cx="8488362" cy="477838"/>
          </a:xfrm>
          <a:prstGeom prst="rect">
            <a:avLst/>
          </a:prstGeom>
        </p:spPr>
        <p:txBody>
          <a:bodyPr/>
          <a:lstStyle>
            <a:lvl1pPr marL="0" indent="0" algn="ctr">
              <a:buNone/>
              <a:defRPr sz="240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37510667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274ED4-9F4B-419D-860C-1298080DDD50}"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123066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274ED4-9F4B-419D-860C-1298080DDD50}"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97660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274ED4-9F4B-419D-860C-1298080DDD50}"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3255706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274ED4-9F4B-419D-860C-1298080DDD50}"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572867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274ED4-9F4B-419D-860C-1298080DDD50}"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2383373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274ED4-9F4B-419D-860C-1298080DDD50}"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513633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74ED4-9F4B-419D-860C-1298080DDD50}"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3782276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274ED4-9F4B-419D-860C-1298080DDD50}"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1749028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274ED4-9F4B-419D-860C-1298080DDD50}"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17471187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274ED4-9F4B-419D-860C-1298080DDD50}"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1548602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0"/>
            <a:r>
              <a:rPr lang="en-US" dirty="0" smtClean="0"/>
              <a:t>Click to edit Master text styles</a:t>
            </a:r>
          </a:p>
        </p:txBody>
      </p:sp>
    </p:spTree>
    <p:extLst>
      <p:ext uri="{BB962C8B-B14F-4D97-AF65-F5344CB8AC3E}">
        <p14:creationId xmlns:p14="http://schemas.microsoft.com/office/powerpoint/2010/main" val="60036524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274ED4-9F4B-419D-860C-1298080DDD50}"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AD481-5BB6-4F80-BDB5-1CA862C1E2D4}" type="slidenum">
              <a:rPr lang="en-US" smtClean="0"/>
              <a:t>‹#›</a:t>
            </a:fld>
            <a:endParaRPr lang="en-US"/>
          </a:p>
        </p:txBody>
      </p:sp>
    </p:spTree>
    <p:extLst>
      <p:ext uri="{BB962C8B-B14F-4D97-AF65-F5344CB8AC3E}">
        <p14:creationId xmlns:p14="http://schemas.microsoft.com/office/powerpoint/2010/main" val="3338769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88756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Tree>
    <p:extLst>
      <p:ext uri="{BB962C8B-B14F-4D97-AF65-F5344CB8AC3E}">
        <p14:creationId xmlns:p14="http://schemas.microsoft.com/office/powerpoint/2010/main" val="438668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CEAED55-5527-4FC3-B0D9-1BC4E0FB944D}" type="datetimeFigureOut">
              <a:rPr lang="en-US" smtClean="0"/>
              <a:t>11/12/2018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036372" y="6356350"/>
            <a:ext cx="2133600" cy="365125"/>
          </a:xfrm>
          <a:prstGeom prst="rect">
            <a:avLst/>
          </a:prstGeom>
        </p:spPr>
        <p:txBody>
          <a:bodyPr/>
          <a:lstStyle/>
          <a:p>
            <a:fld id="{C695C86C-B749-4A3B-89DA-65173622BE54}" type="slidenum">
              <a:rPr lang="en-US" smtClean="0"/>
              <a:t>‹#›</a:t>
            </a:fld>
            <a:endParaRPr lang="en-US"/>
          </a:p>
        </p:txBody>
      </p:sp>
    </p:spTree>
    <p:extLst>
      <p:ext uri="{BB962C8B-B14F-4D97-AF65-F5344CB8AC3E}">
        <p14:creationId xmlns:p14="http://schemas.microsoft.com/office/powerpoint/2010/main" val="4101486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CEAED55-5527-4FC3-B0D9-1BC4E0FB944D}" type="datetimeFigureOut">
              <a:rPr lang="en-US" smtClean="0"/>
              <a:t>11/12/2018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036372" y="6356350"/>
            <a:ext cx="2133600" cy="365125"/>
          </a:xfrm>
          <a:prstGeom prst="rect">
            <a:avLst/>
          </a:prstGeom>
        </p:spPr>
        <p:txBody>
          <a:bodyPr/>
          <a:lstStyle/>
          <a:p>
            <a:fld id="{C695C86C-B749-4A3B-89DA-65173622BE54}" type="slidenum">
              <a:rPr lang="en-US" smtClean="0"/>
              <a:t>‹#›</a:t>
            </a:fld>
            <a:endParaRPr lang="en-US"/>
          </a:p>
        </p:txBody>
      </p:sp>
    </p:spTree>
    <p:extLst>
      <p:ext uri="{BB962C8B-B14F-4D97-AF65-F5344CB8AC3E}">
        <p14:creationId xmlns:p14="http://schemas.microsoft.com/office/powerpoint/2010/main" val="248111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CEAED55-5527-4FC3-B0D9-1BC4E0FB944D}" type="datetimeFigureOut">
              <a:rPr lang="en-US" smtClean="0"/>
              <a:t>11/12/2018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036372" y="6356350"/>
            <a:ext cx="2133600" cy="365125"/>
          </a:xfrm>
          <a:prstGeom prst="rect">
            <a:avLst/>
          </a:prstGeom>
        </p:spPr>
        <p:txBody>
          <a:bodyPr/>
          <a:lstStyle/>
          <a:p>
            <a:fld id="{C695C86C-B749-4A3B-89DA-65173622BE54}" type="slidenum">
              <a:rPr lang="en-US" smtClean="0"/>
              <a:t>‹#›</a:t>
            </a:fld>
            <a:endParaRPr lang="en-US"/>
          </a:p>
        </p:txBody>
      </p:sp>
    </p:spTree>
    <p:extLst>
      <p:ext uri="{BB962C8B-B14F-4D97-AF65-F5344CB8AC3E}">
        <p14:creationId xmlns:p14="http://schemas.microsoft.com/office/powerpoint/2010/main" val="1744394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CEAED55-5527-4FC3-B0D9-1BC4E0FB944D}" type="datetimeFigureOut">
              <a:rPr lang="en-US" smtClean="0"/>
              <a:t>11/12/2018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036372" y="6356350"/>
            <a:ext cx="2133600" cy="365125"/>
          </a:xfrm>
          <a:prstGeom prst="rect">
            <a:avLst/>
          </a:prstGeom>
        </p:spPr>
        <p:txBody>
          <a:bodyPr/>
          <a:lstStyle/>
          <a:p>
            <a:fld id="{C695C86C-B749-4A3B-89DA-65173622BE54}" type="slidenum">
              <a:rPr lang="en-US" smtClean="0"/>
              <a:t>‹#›</a:t>
            </a:fld>
            <a:endParaRPr lang="en-US"/>
          </a:p>
        </p:txBody>
      </p:sp>
    </p:spTree>
    <p:extLst>
      <p:ext uri="{BB962C8B-B14F-4D97-AF65-F5344CB8AC3E}">
        <p14:creationId xmlns:p14="http://schemas.microsoft.com/office/powerpoint/2010/main" val="379351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457200" y="1600200"/>
            <a:ext cx="8229600" cy="4175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0434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Slide Number Placeholder 4"/>
          <p:cNvSpPr txBox="1">
            <a:spLocks/>
          </p:cNvSpPr>
          <p:nvPr userDrawn="1"/>
        </p:nvSpPr>
        <p:spPr>
          <a:xfrm>
            <a:off x="8686800" y="6423727"/>
            <a:ext cx="38982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mtClean="0">
                <a:solidFill>
                  <a:schemeClr val="bg1"/>
                </a:solidFill>
              </a:rPr>
              <a:pPr/>
              <a:t>‹#›</a:t>
            </a:fld>
            <a:endParaRPr lang="en-US" dirty="0">
              <a:solidFill>
                <a:schemeClr val="bg1"/>
              </a:solidFill>
            </a:endParaRPr>
          </a:p>
        </p:txBody>
      </p:sp>
      <p:sp>
        <p:nvSpPr>
          <p:cNvPr id="4" name="Footer Placeholder 3"/>
          <p:cNvSpPr txBox="1">
            <a:spLocks/>
          </p:cNvSpPr>
          <p:nvPr userDrawn="1"/>
        </p:nvSpPr>
        <p:spPr>
          <a:xfrm>
            <a:off x="1" y="6449365"/>
            <a:ext cx="91440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IN" sz="1200" b="0" i="0" u="none" strike="noStrike" kern="1200" baseline="0" dirty="0" smtClean="0">
                <a:solidFill>
                  <a:schemeClr val="tx1">
                    <a:tint val="75000"/>
                  </a:schemeClr>
                </a:solidFill>
                <a:latin typeface="+mn-lt"/>
                <a:ea typeface="+mn-ea"/>
                <a:cs typeface="+mn-cs"/>
              </a:rPr>
              <a:t>William H. </a:t>
            </a:r>
            <a:r>
              <a:rPr lang="en-IN" sz="1200" b="0" i="0" u="none" strike="noStrike" kern="1200" baseline="0" dirty="0" err="1" smtClean="0">
                <a:solidFill>
                  <a:schemeClr val="tx1">
                    <a:tint val="75000"/>
                  </a:schemeClr>
                </a:solidFill>
                <a:latin typeface="+mn-lt"/>
                <a:ea typeface="+mn-ea"/>
                <a:cs typeface="+mn-cs"/>
              </a:rPr>
              <a:t>Sandholm</a:t>
            </a:r>
            <a:r>
              <a:rPr lang="en-IN" sz="1200" b="0" i="0" u="none" strike="noStrike" kern="1200" baseline="0" dirty="0" smtClean="0">
                <a:solidFill>
                  <a:schemeClr val="tx1">
                    <a:tint val="75000"/>
                  </a:schemeClr>
                </a:solidFill>
                <a:latin typeface="+mn-lt"/>
                <a:ea typeface="+mn-ea"/>
                <a:cs typeface="+mn-cs"/>
              </a:rPr>
              <a:t>, Brett A. </a:t>
            </a:r>
            <a:r>
              <a:rPr lang="en-IN" sz="1200" b="0" i="0" u="none" strike="noStrike" kern="1200" baseline="0" dirty="0" err="1" smtClean="0">
                <a:solidFill>
                  <a:schemeClr val="tx1">
                    <a:tint val="75000"/>
                  </a:schemeClr>
                </a:solidFill>
                <a:latin typeface="+mn-lt"/>
                <a:ea typeface="+mn-ea"/>
                <a:cs typeface="+mn-cs"/>
              </a:rPr>
              <a:t>Saraniti</a:t>
            </a:r>
            <a:r>
              <a:rPr lang="en-IN" sz="1200" b="0" i="0" u="none" strike="noStrike" kern="1200" baseline="0" dirty="0" smtClean="0">
                <a:solidFill>
                  <a:schemeClr val="tx1">
                    <a:tint val="75000"/>
                  </a:schemeClr>
                </a:solidFill>
                <a:latin typeface="+mn-lt"/>
                <a:ea typeface="+mn-ea"/>
                <a:cs typeface="+mn-cs"/>
              </a:rPr>
              <a:t>, </a:t>
            </a:r>
            <a:r>
              <a:rPr lang="en-IN" sz="1200" b="0" i="1" u="none" strike="noStrike" kern="1200" baseline="0" dirty="0" smtClean="0">
                <a:solidFill>
                  <a:schemeClr val="tx1">
                    <a:tint val="75000"/>
                  </a:schemeClr>
                </a:solidFill>
                <a:latin typeface="+mn-lt"/>
                <a:ea typeface="+mn-ea"/>
                <a:cs typeface="+mn-cs"/>
              </a:rPr>
              <a:t>Vital Statistics, Probability and Statistics for Economics and Business</a:t>
            </a:r>
          </a:p>
          <a:p>
            <a:pPr algn="ctr"/>
            <a:r>
              <a:rPr lang="en-US" sz="1200" kern="1200" dirty="0" smtClean="0">
                <a:solidFill>
                  <a:schemeClr val="tx1">
                    <a:tint val="75000"/>
                  </a:schemeClr>
                </a:solidFill>
                <a:effectLst/>
                <a:latin typeface="+mn-lt"/>
                <a:ea typeface="+mn-ea"/>
                <a:cs typeface="+mn-cs"/>
              </a:rPr>
              <a:t>© 2019</a:t>
            </a:r>
            <a:r>
              <a:rPr lang="en-US" sz="1200" kern="1200" baseline="0" dirty="0" smtClean="0">
                <a:solidFill>
                  <a:schemeClr val="tx1">
                    <a:tint val="75000"/>
                  </a:schemeClr>
                </a:solidFill>
                <a:effectLst/>
                <a:latin typeface="+mn-lt"/>
                <a:ea typeface="+mn-ea"/>
                <a:cs typeface="+mn-cs"/>
              </a:rPr>
              <a:t> by </a:t>
            </a:r>
            <a:r>
              <a:rPr lang="en-US" sz="1200" kern="1200" dirty="0" smtClean="0">
                <a:solidFill>
                  <a:schemeClr val="tx1">
                    <a:tint val="75000"/>
                  </a:schemeClr>
                </a:solidFill>
                <a:effectLst/>
                <a:latin typeface="+mn-lt"/>
                <a:ea typeface="+mn-ea"/>
                <a:cs typeface="+mn-cs"/>
              </a:rPr>
              <a:t>Oxford University Press</a:t>
            </a:r>
            <a:endParaRPr lang="en-US" sz="1800" dirty="0">
              <a:solidFill>
                <a:schemeClr val="bg1"/>
              </a:solidFill>
            </a:endParaRPr>
          </a:p>
        </p:txBody>
      </p:sp>
    </p:spTree>
    <p:extLst>
      <p:ext uri="{BB962C8B-B14F-4D97-AF65-F5344CB8AC3E}">
        <p14:creationId xmlns:p14="http://schemas.microsoft.com/office/powerpoint/2010/main" val="408987786"/>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50" y="0"/>
            <a:ext cx="9139050" cy="6861714"/>
          </a:xfrm>
          <a:prstGeom prst="rect">
            <a:avLst/>
          </a:prstGeom>
          <a:noFill/>
          <a:ln>
            <a:noFill/>
          </a:ln>
          <a:effectLs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0"/>
            <a:r>
              <a:rPr lang="en-US" dirty="0" smtClean="0"/>
              <a:t>Click to edit Master text styles</a:t>
            </a:r>
          </a:p>
        </p:txBody>
      </p:sp>
      <p:sp>
        <p:nvSpPr>
          <p:cNvPr id="8" name="Slide Number Placeholder 4"/>
          <p:cNvSpPr txBox="1">
            <a:spLocks/>
          </p:cNvSpPr>
          <p:nvPr/>
        </p:nvSpPr>
        <p:spPr>
          <a:xfrm>
            <a:off x="8686800" y="6423727"/>
            <a:ext cx="389823"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mtClean="0">
                <a:solidFill>
                  <a:schemeClr val="bg1"/>
                </a:solidFill>
              </a:rPr>
              <a:pPr/>
              <a:t>‹#›</a:t>
            </a:fld>
            <a:endParaRPr lang="en-US" dirty="0">
              <a:solidFill>
                <a:schemeClr val="bg1"/>
              </a:solidFill>
            </a:endParaRPr>
          </a:p>
        </p:txBody>
      </p:sp>
      <p:sp>
        <p:nvSpPr>
          <p:cNvPr id="7" name="Footer Placeholder 3"/>
          <p:cNvSpPr txBox="1">
            <a:spLocks/>
          </p:cNvSpPr>
          <p:nvPr userDrawn="1"/>
        </p:nvSpPr>
        <p:spPr>
          <a:xfrm>
            <a:off x="1" y="6449365"/>
            <a:ext cx="9144000"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IN" sz="1200" b="0" i="0" u="none" strike="noStrike" kern="1200" baseline="0" dirty="0" smtClean="0">
                <a:solidFill>
                  <a:schemeClr val="tx1">
                    <a:tint val="75000"/>
                  </a:schemeClr>
                </a:solidFill>
                <a:latin typeface="+mn-lt"/>
                <a:ea typeface="+mn-ea"/>
                <a:cs typeface="+mn-cs"/>
              </a:rPr>
              <a:t>William H. </a:t>
            </a:r>
            <a:r>
              <a:rPr lang="en-IN" sz="1200" b="0" i="0" u="none" strike="noStrike" kern="1200" baseline="0" dirty="0" err="1" smtClean="0">
                <a:solidFill>
                  <a:schemeClr val="tx1">
                    <a:tint val="75000"/>
                  </a:schemeClr>
                </a:solidFill>
                <a:latin typeface="+mn-lt"/>
                <a:ea typeface="+mn-ea"/>
                <a:cs typeface="+mn-cs"/>
              </a:rPr>
              <a:t>Sandholm</a:t>
            </a:r>
            <a:r>
              <a:rPr lang="en-IN" sz="1200" b="0" i="0" u="none" strike="noStrike" kern="1200" baseline="0" dirty="0" smtClean="0">
                <a:solidFill>
                  <a:schemeClr val="tx1">
                    <a:tint val="75000"/>
                  </a:schemeClr>
                </a:solidFill>
                <a:latin typeface="+mn-lt"/>
                <a:ea typeface="+mn-ea"/>
                <a:cs typeface="+mn-cs"/>
              </a:rPr>
              <a:t>, Brett A. </a:t>
            </a:r>
            <a:r>
              <a:rPr lang="en-IN" sz="1200" b="0" i="0" u="none" strike="noStrike" kern="1200" baseline="0" dirty="0" err="1" smtClean="0">
                <a:solidFill>
                  <a:schemeClr val="tx1">
                    <a:tint val="75000"/>
                  </a:schemeClr>
                </a:solidFill>
                <a:latin typeface="+mn-lt"/>
                <a:ea typeface="+mn-ea"/>
                <a:cs typeface="+mn-cs"/>
              </a:rPr>
              <a:t>Saraniti</a:t>
            </a:r>
            <a:r>
              <a:rPr lang="en-IN" sz="1200" b="0" i="0" u="none" strike="noStrike" kern="1200" baseline="0" dirty="0" smtClean="0">
                <a:solidFill>
                  <a:schemeClr val="tx1">
                    <a:tint val="75000"/>
                  </a:schemeClr>
                </a:solidFill>
                <a:latin typeface="+mn-lt"/>
                <a:ea typeface="+mn-ea"/>
                <a:cs typeface="+mn-cs"/>
              </a:rPr>
              <a:t>, </a:t>
            </a:r>
            <a:r>
              <a:rPr lang="en-IN" sz="1200" b="0" i="1" u="none" strike="noStrike" kern="1200" baseline="0" dirty="0" smtClean="0">
                <a:solidFill>
                  <a:schemeClr val="tx1">
                    <a:tint val="75000"/>
                  </a:schemeClr>
                </a:solidFill>
                <a:latin typeface="+mn-lt"/>
                <a:ea typeface="+mn-ea"/>
                <a:cs typeface="+mn-cs"/>
              </a:rPr>
              <a:t>Vital Statistics, Probability and Statistics for Economics and Business</a:t>
            </a:r>
          </a:p>
          <a:p>
            <a:pPr algn="ctr"/>
            <a:r>
              <a:rPr lang="en-US" sz="1200" kern="1200" dirty="0" smtClean="0">
                <a:solidFill>
                  <a:schemeClr val="tx1">
                    <a:tint val="75000"/>
                  </a:schemeClr>
                </a:solidFill>
                <a:effectLst/>
                <a:latin typeface="+mn-lt"/>
                <a:ea typeface="+mn-ea"/>
                <a:cs typeface="+mn-cs"/>
              </a:rPr>
              <a:t>© 2019</a:t>
            </a:r>
            <a:r>
              <a:rPr lang="en-US" sz="1200" kern="1200" baseline="0" dirty="0" smtClean="0">
                <a:solidFill>
                  <a:schemeClr val="tx1">
                    <a:tint val="75000"/>
                  </a:schemeClr>
                </a:solidFill>
                <a:effectLst/>
                <a:latin typeface="+mn-lt"/>
                <a:ea typeface="+mn-ea"/>
                <a:cs typeface="+mn-cs"/>
              </a:rPr>
              <a:t> by </a:t>
            </a:r>
            <a:r>
              <a:rPr lang="en-US" sz="1200" kern="1200" dirty="0" smtClean="0">
                <a:solidFill>
                  <a:schemeClr val="tx1">
                    <a:tint val="75000"/>
                  </a:schemeClr>
                </a:solidFill>
                <a:effectLst/>
                <a:latin typeface="+mn-lt"/>
                <a:ea typeface="+mn-ea"/>
                <a:cs typeface="+mn-cs"/>
              </a:rPr>
              <a:t>Oxford University Press</a:t>
            </a:r>
            <a:endParaRPr lang="en-US" sz="1800" dirty="0">
              <a:solidFill>
                <a:schemeClr val="bg1"/>
              </a:solidFill>
            </a:endParaRPr>
          </a:p>
        </p:txBody>
      </p:sp>
    </p:spTree>
    <p:extLst>
      <p:ext uri="{BB962C8B-B14F-4D97-AF65-F5344CB8AC3E}">
        <p14:creationId xmlns:p14="http://schemas.microsoft.com/office/powerpoint/2010/main" val="83949066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56" r:id="rId4"/>
    <p:sldLayoutId id="2147483657" r:id="rId5"/>
    <p:sldLayoutId id="2147483658" r:id="rId6"/>
    <p:sldLayoutId id="2147483659" r:id="rId7"/>
    <p:sldLayoutId id="2147483660" r:id="rId8"/>
  </p:sldLayoutIdLst>
  <p:timing>
    <p:tnLst>
      <p:par>
        <p:cTn id="1" dur="indefinite" restart="never" nodeType="tmRoot"/>
      </p:par>
    </p:tnLst>
  </p:timing>
  <p:txStyles>
    <p:titleStyle>
      <a:lvl1pPr algn="ctr"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74ED4-9F4B-419D-860C-1298080DDD50}" type="datetimeFigureOut">
              <a:rPr lang="en-US" smtClean="0"/>
              <a:t>11/12/2018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2AD481-5BB6-4F80-BDB5-1CA862C1E2D4}" type="slidenum">
              <a:rPr lang="en-US" smtClean="0"/>
              <a:t>‹#›</a:t>
            </a:fld>
            <a:endParaRPr lang="en-US"/>
          </a:p>
        </p:txBody>
      </p:sp>
    </p:spTree>
    <p:extLst>
      <p:ext uri="{BB962C8B-B14F-4D97-AF65-F5344CB8AC3E}">
        <p14:creationId xmlns:p14="http://schemas.microsoft.com/office/powerpoint/2010/main" val="18327626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992" y="867952"/>
            <a:ext cx="8488017" cy="929441"/>
          </a:xfrm>
        </p:spPr>
        <p:txBody>
          <a:bodyPr>
            <a:noAutofit/>
          </a:bodyPr>
          <a:lstStyle/>
          <a:p>
            <a:r>
              <a:rPr lang="en-US" i="0" dirty="0" smtClean="0"/>
              <a:t>Vital Statistics</a:t>
            </a:r>
            <a:br>
              <a:rPr lang="en-US" i="0" dirty="0" smtClean="0"/>
            </a:br>
            <a:r>
              <a:rPr lang="en-IN" sz="2400" i="0" dirty="0">
                <a:solidFill>
                  <a:prstClr val="black"/>
                </a:solidFill>
              </a:rPr>
              <a:t>Probability and </a:t>
            </a:r>
            <a:r>
              <a:rPr lang="en-IN" sz="2400" i="0" dirty="0" smtClean="0">
                <a:solidFill>
                  <a:prstClr val="black"/>
                </a:solidFill>
              </a:rPr>
              <a:t>Statistics for </a:t>
            </a:r>
            <a:r>
              <a:rPr lang="en-IN" sz="2400" i="0" dirty="0">
                <a:solidFill>
                  <a:prstClr val="black"/>
                </a:solidFill>
              </a:rPr>
              <a:t>Economics and Business</a:t>
            </a:r>
            <a:endParaRPr lang="en-US" sz="1100" dirty="0"/>
          </a:p>
        </p:txBody>
      </p:sp>
      <p:sp>
        <p:nvSpPr>
          <p:cNvPr id="4" name="Text Placeholder 3"/>
          <p:cNvSpPr>
            <a:spLocks noGrp="1"/>
          </p:cNvSpPr>
          <p:nvPr>
            <p:ph type="body" sz="quarter" idx="11"/>
          </p:nvPr>
        </p:nvSpPr>
        <p:spPr>
          <a:xfrm>
            <a:off x="327819" y="2698814"/>
            <a:ext cx="4244181" cy="730186"/>
          </a:xfrm>
        </p:spPr>
        <p:txBody>
          <a:bodyPr/>
          <a:lstStyle/>
          <a:p>
            <a:pPr>
              <a:spcBef>
                <a:spcPts val="0"/>
              </a:spcBef>
            </a:pPr>
            <a:r>
              <a:rPr lang="en-IN" dirty="0"/>
              <a:t>William H. </a:t>
            </a:r>
            <a:r>
              <a:rPr lang="en-IN" dirty="0" err="1" smtClean="0"/>
              <a:t>Sandholm</a:t>
            </a:r>
            <a:endParaRPr lang="en-IN" dirty="0" smtClean="0"/>
          </a:p>
          <a:p>
            <a:pPr>
              <a:spcBef>
                <a:spcPts val="0"/>
              </a:spcBef>
            </a:pPr>
            <a:r>
              <a:rPr lang="en-US" sz="1600" i="1" dirty="0"/>
              <a:t>University of Wisconsin-Madison</a:t>
            </a:r>
            <a:endParaRPr lang="en-US" sz="1600" i="1" dirty="0" smtClean="0"/>
          </a:p>
        </p:txBody>
      </p:sp>
      <p:sp>
        <p:nvSpPr>
          <p:cNvPr id="8" name="Text Placeholder 3"/>
          <p:cNvSpPr txBox="1">
            <a:spLocks/>
          </p:cNvSpPr>
          <p:nvPr/>
        </p:nvSpPr>
        <p:spPr>
          <a:xfrm>
            <a:off x="338138" y="5085661"/>
            <a:ext cx="8488362" cy="1189879"/>
          </a:xfrm>
          <a:prstGeom prst="rect">
            <a:avLst/>
          </a:prstGeom>
        </p:spPr>
        <p:txBody>
          <a:bodyPr/>
          <a:lstStyle>
            <a:lvl1pPr marL="0" indent="0" algn="ctr" defTabSz="457200" rtl="0" eaLnBrk="1" latinLnBrk="0" hangingPunct="1">
              <a:spcBef>
                <a:spcPct val="20000"/>
              </a:spcBef>
              <a:buFont typeface="Arial"/>
              <a:buNone/>
              <a:defRPr sz="24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dirty="0"/>
              <a:t>The Central Limit Theorem</a:t>
            </a:r>
          </a:p>
        </p:txBody>
      </p:sp>
      <p:sp>
        <p:nvSpPr>
          <p:cNvPr id="9" name="Title 1"/>
          <p:cNvSpPr txBox="1">
            <a:spLocks/>
          </p:cNvSpPr>
          <p:nvPr/>
        </p:nvSpPr>
        <p:spPr>
          <a:xfrm>
            <a:off x="337931" y="4479407"/>
            <a:ext cx="8488017" cy="584775"/>
          </a:xfrm>
          <a:prstGeom prst="rect">
            <a:avLst/>
          </a:prstGeom>
        </p:spPr>
        <p:txBody>
          <a:bodyPr vert="horz" lIns="91440" tIns="45720" rIns="91440" bIns="45720" rtlCol="0" anchor="t">
            <a:noAutofit/>
          </a:bodyPr>
          <a:lstStyle>
            <a:lvl1pPr algn="ctr" defTabSz="457200" rtl="0" eaLnBrk="1" latinLnBrk="0" hangingPunct="1">
              <a:spcBef>
                <a:spcPct val="0"/>
              </a:spcBef>
              <a:buNone/>
              <a:defRPr sz="3600" i="1" kern="1200">
                <a:solidFill>
                  <a:schemeClr val="tx1"/>
                </a:solidFill>
                <a:latin typeface="+mj-lt"/>
                <a:ea typeface="+mj-ea"/>
                <a:cs typeface="+mj-cs"/>
              </a:defRPr>
            </a:lvl1pPr>
          </a:lstStyle>
          <a:p>
            <a:pPr>
              <a:spcBef>
                <a:spcPts val="600"/>
              </a:spcBef>
            </a:pPr>
            <a:r>
              <a:rPr lang="en-US" dirty="0" smtClean="0"/>
              <a:t>Chapter 7</a:t>
            </a:r>
            <a:endParaRPr lang="en-US" dirty="0"/>
          </a:p>
        </p:txBody>
      </p:sp>
      <p:sp>
        <p:nvSpPr>
          <p:cNvPr id="12" name="Text Placeholder 3"/>
          <p:cNvSpPr txBox="1">
            <a:spLocks/>
          </p:cNvSpPr>
          <p:nvPr/>
        </p:nvSpPr>
        <p:spPr>
          <a:xfrm>
            <a:off x="4583730" y="2698814"/>
            <a:ext cx="4244181" cy="730186"/>
          </a:xfrm>
          <a:prstGeom prst="rect">
            <a:avLst/>
          </a:prstGeom>
        </p:spPr>
        <p:txBody>
          <a:bodyPr/>
          <a:lstStyle>
            <a:lvl1pPr marL="0" indent="0" algn="ctr" defTabSz="457200" rtl="0" eaLnBrk="1" latinLnBrk="0" hangingPunct="1">
              <a:spcBef>
                <a:spcPct val="20000"/>
              </a:spcBef>
              <a:buFont typeface="Arial"/>
              <a:buNone/>
              <a:defRPr sz="2400" kern="1200">
                <a:solidFill>
                  <a:schemeClr val="accen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IN" dirty="0"/>
              <a:t>Brett A. </a:t>
            </a:r>
            <a:r>
              <a:rPr lang="en-IN" dirty="0" err="1" smtClean="0"/>
              <a:t>Saraniti</a:t>
            </a:r>
            <a:endParaRPr lang="en-IN" dirty="0" smtClean="0"/>
          </a:p>
          <a:p>
            <a:pPr>
              <a:spcBef>
                <a:spcPts val="0"/>
              </a:spcBef>
            </a:pPr>
            <a:r>
              <a:rPr lang="en-US" sz="1600" i="1" dirty="0"/>
              <a:t>Northwestern University</a:t>
            </a:r>
            <a:endParaRPr lang="en-US" sz="1600" i="1" dirty="0" smtClean="0"/>
          </a:p>
        </p:txBody>
      </p:sp>
    </p:spTree>
    <p:extLst>
      <p:ext uri="{BB962C8B-B14F-4D97-AF65-F5344CB8AC3E}">
        <p14:creationId xmlns:p14="http://schemas.microsoft.com/office/powerpoint/2010/main" val="2820496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296" y="4896502"/>
            <a:ext cx="8134349" cy="836295"/>
          </a:xfrm>
        </p:spPr>
        <p:txBody>
          <a:bodyPr anchor="t">
            <a:noAutofit/>
          </a:bodyPr>
          <a:lstStyle/>
          <a:p>
            <a:pPr algn="l"/>
            <a:r>
              <a:rPr lang="en-US" sz="1800" b="1" dirty="0" smtClean="0">
                <a:solidFill>
                  <a:schemeClr val="tx1"/>
                </a:solidFill>
              </a:rPr>
              <a:t>Figure 7.6:  </a:t>
            </a:r>
            <a:r>
              <a:rPr lang="en-US" sz="1800" dirty="0">
                <a:solidFill>
                  <a:schemeClr val="tx1"/>
                </a:solidFill>
              </a:rPr>
              <a:t>The V-neck: </a:t>
            </a:r>
            <a:r>
              <a:rPr lang="en-US" sz="1800" dirty="0" smtClean="0">
                <a:solidFill>
                  <a:schemeClr val="tx1"/>
                </a:solidFill>
              </a:rPr>
              <a:t>the number </a:t>
            </a:r>
            <a:r>
              <a:rPr lang="en-US" sz="1800" dirty="0">
                <a:solidFill>
                  <a:schemeClr val="tx1"/>
                </a:solidFill>
              </a:rPr>
              <a:t>of trials </a:t>
            </a:r>
            <a:r>
              <a:rPr lang="en-US" sz="1800" i="1" dirty="0">
                <a:solidFill>
                  <a:schemeClr val="tx1"/>
                </a:solidFill>
              </a:rPr>
              <a:t>n</a:t>
            </a:r>
            <a:r>
              <a:rPr lang="en-US" sz="1800" dirty="0">
                <a:solidFill>
                  <a:schemeClr val="tx1"/>
                </a:solidFill>
              </a:rPr>
              <a:t> </a:t>
            </a:r>
            <a:r>
              <a:rPr lang="en-US" sz="1800" dirty="0" smtClean="0">
                <a:solidFill>
                  <a:schemeClr val="tx1"/>
                </a:solidFill>
              </a:rPr>
              <a:t>required for </a:t>
            </a:r>
            <a:r>
              <a:rPr lang="en-US" sz="1800" dirty="0">
                <a:solidFill>
                  <a:schemeClr val="tx1"/>
                </a:solidFill>
              </a:rPr>
              <a:t>the </a:t>
            </a:r>
            <a:r>
              <a:rPr lang="en-US" sz="1800" dirty="0" smtClean="0">
                <a:solidFill>
                  <a:schemeClr val="tx1"/>
                </a:solidFill>
              </a:rPr>
              <a:t>normal approximation </a:t>
            </a:r>
            <a:r>
              <a:rPr lang="en-US" sz="1800" dirty="0">
                <a:solidFill>
                  <a:schemeClr val="tx1"/>
                </a:solidFill>
              </a:rPr>
              <a:t>to </a:t>
            </a:r>
            <a:r>
              <a:rPr lang="en-US" sz="1800" dirty="0" smtClean="0">
                <a:solidFill>
                  <a:schemeClr val="tx1"/>
                </a:solidFill>
              </a:rPr>
              <a:t>the binomial </a:t>
            </a:r>
            <a:r>
              <a:rPr lang="en-US" sz="1800" dirty="0">
                <a:solidFill>
                  <a:schemeClr val="tx1"/>
                </a:solidFill>
              </a:rPr>
              <a:t>distribution to </a:t>
            </a:r>
            <a:r>
              <a:rPr lang="en-US" sz="1800" dirty="0" smtClean="0">
                <a:solidFill>
                  <a:schemeClr val="tx1"/>
                </a:solidFill>
              </a:rPr>
              <a:t>be accurate </a:t>
            </a:r>
            <a:r>
              <a:rPr lang="en-US" sz="1800" dirty="0">
                <a:solidFill>
                  <a:schemeClr val="tx1"/>
                </a:solidFill>
              </a:rPr>
              <a:t>as a function </a:t>
            </a:r>
            <a:r>
              <a:rPr lang="en-US" sz="1800" dirty="0" smtClean="0">
                <a:solidFill>
                  <a:schemeClr val="tx1"/>
                </a:solidFill>
              </a:rPr>
              <a:t>of the </a:t>
            </a:r>
            <a:r>
              <a:rPr lang="en-US" sz="1800" dirty="0">
                <a:solidFill>
                  <a:schemeClr val="tx1"/>
                </a:solidFill>
              </a:rPr>
              <a:t>probability of success </a:t>
            </a:r>
            <a:r>
              <a:rPr lang="en-US" sz="1800" i="1" dirty="0" smtClean="0">
                <a:solidFill>
                  <a:schemeClr val="tx1"/>
                </a:solidFill>
              </a:rPr>
              <a:t>p</a:t>
            </a:r>
            <a:r>
              <a:rPr lang="en-US" sz="1800" dirty="0" smtClean="0">
                <a:solidFill>
                  <a:schemeClr val="tx1"/>
                </a:solidFill>
              </a:rPr>
              <a:t>. The </a:t>
            </a:r>
            <a:r>
              <a:rPr lang="en-US" sz="1800" dirty="0">
                <a:solidFill>
                  <a:schemeClr val="tx1"/>
                </a:solidFill>
              </a:rPr>
              <a:t>black curve is </a:t>
            </a:r>
            <a:r>
              <a:rPr lang="en-US" sz="1800" dirty="0" smtClean="0">
                <a:solidFill>
                  <a:schemeClr val="tx1"/>
                </a:solidFill>
              </a:rPr>
              <a:t>condition (7.7</a:t>
            </a:r>
            <a:r>
              <a:rPr lang="en-US" sz="1800" dirty="0">
                <a:solidFill>
                  <a:schemeClr val="tx1"/>
                </a:solidFill>
              </a:rPr>
              <a:t>). Replacing the </a:t>
            </a:r>
            <a:r>
              <a:rPr lang="en-US" sz="1800" dirty="0" smtClean="0">
                <a:solidFill>
                  <a:schemeClr val="tx1"/>
                </a:solidFill>
              </a:rPr>
              <a:t>middle section </a:t>
            </a:r>
            <a:r>
              <a:rPr lang="en-US" sz="1800" dirty="0">
                <a:solidFill>
                  <a:schemeClr val="tx1"/>
                </a:solidFill>
              </a:rPr>
              <a:t>of the black curve</a:t>
            </a:r>
            <a:br>
              <a:rPr lang="en-US" sz="1800" dirty="0">
                <a:solidFill>
                  <a:schemeClr val="tx1"/>
                </a:solidFill>
              </a:rPr>
            </a:br>
            <a:r>
              <a:rPr lang="en-US" sz="1800" dirty="0">
                <a:solidFill>
                  <a:schemeClr val="tx1"/>
                </a:solidFill>
              </a:rPr>
              <a:t>with the gray dashed </a:t>
            </a:r>
            <a:r>
              <a:rPr lang="en-US" sz="1800" dirty="0" smtClean="0">
                <a:solidFill>
                  <a:schemeClr val="tx1"/>
                </a:solidFill>
              </a:rPr>
              <a:t>curve yields </a:t>
            </a:r>
            <a:r>
              <a:rPr lang="en-US" sz="1800" dirty="0">
                <a:solidFill>
                  <a:schemeClr val="tx1"/>
                </a:solidFill>
              </a:rPr>
              <a:t>the </a:t>
            </a:r>
            <a:r>
              <a:rPr lang="en-US" sz="1800" dirty="0" smtClean="0">
                <a:solidFill>
                  <a:schemeClr val="tx1"/>
                </a:solidFill>
              </a:rPr>
              <a:t>simpler condition </a:t>
            </a:r>
            <a:r>
              <a:rPr lang="en-US" sz="1800" dirty="0">
                <a:solidFill>
                  <a:schemeClr val="tx1"/>
                </a:solidFill>
              </a:rPr>
              <a:t>(7.8).</a:t>
            </a:r>
            <a:endParaRPr lang="en-US" sz="2000" i="1"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442" y="568325"/>
            <a:ext cx="6471116" cy="4288996"/>
          </a:xfrm>
          <a:prstGeom prst="rect">
            <a:avLst/>
          </a:prstGeom>
        </p:spPr>
      </p:pic>
    </p:spTree>
    <p:extLst>
      <p:ext uri="{BB962C8B-B14F-4D97-AF65-F5344CB8AC3E}">
        <p14:creationId xmlns:p14="http://schemas.microsoft.com/office/powerpoint/2010/main" val="437928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72074"/>
            <a:ext cx="8134349" cy="836295"/>
          </a:xfrm>
        </p:spPr>
        <p:txBody>
          <a:bodyPr anchor="t">
            <a:noAutofit/>
          </a:bodyPr>
          <a:lstStyle/>
          <a:p>
            <a:pPr algn="l"/>
            <a:r>
              <a:rPr lang="en-US" sz="1800" b="1" dirty="0" smtClean="0">
                <a:solidFill>
                  <a:schemeClr val="tx1"/>
                </a:solidFill>
              </a:rPr>
              <a:t>Figure 7.7:  </a:t>
            </a:r>
            <a:r>
              <a:rPr lang="en-US" sz="1800" dirty="0">
                <a:solidFill>
                  <a:schemeClr val="tx1"/>
                </a:solidFill>
              </a:rPr>
              <a:t>100 and </a:t>
            </a:r>
            <a:r>
              <a:rPr lang="en-US" sz="1800" dirty="0" smtClean="0">
                <a:solidFill>
                  <a:schemeClr val="tx1"/>
                </a:solidFill>
              </a:rPr>
              <a:t>10,000 one-dollar </a:t>
            </a:r>
            <a:r>
              <a:rPr lang="en-US" sz="1800" dirty="0">
                <a:solidFill>
                  <a:schemeClr val="tx1"/>
                </a:solidFill>
              </a:rPr>
              <a:t>bets at roulette.</a:t>
            </a:r>
            <a:endParaRPr lang="en-US" sz="2000"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7226" y="568324"/>
            <a:ext cx="2769548" cy="4594225"/>
          </a:xfrm>
          <a:prstGeom prst="rect">
            <a:avLst/>
          </a:prstGeom>
        </p:spPr>
      </p:pic>
    </p:spTree>
    <p:extLst>
      <p:ext uri="{BB962C8B-B14F-4D97-AF65-F5344CB8AC3E}">
        <p14:creationId xmlns:p14="http://schemas.microsoft.com/office/powerpoint/2010/main" val="1695072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72074"/>
            <a:ext cx="8134349" cy="836295"/>
          </a:xfrm>
        </p:spPr>
        <p:txBody>
          <a:bodyPr anchor="t">
            <a:noAutofit/>
          </a:bodyPr>
          <a:lstStyle/>
          <a:p>
            <a:pPr algn="l"/>
            <a:r>
              <a:rPr lang="en-US" sz="1800" b="1" dirty="0" smtClean="0">
                <a:solidFill>
                  <a:schemeClr val="tx1"/>
                </a:solidFill>
              </a:rPr>
              <a:t>Table 7.1:  </a:t>
            </a:r>
            <a:r>
              <a:rPr lang="en-US" sz="1800" dirty="0">
                <a:solidFill>
                  <a:schemeClr val="tx1"/>
                </a:solidFill>
              </a:rPr>
              <a:t>Examples of </a:t>
            </a:r>
            <a:r>
              <a:rPr lang="en-US" sz="1800" dirty="0" err="1">
                <a:solidFill>
                  <a:schemeClr val="tx1"/>
                </a:solidFill>
              </a:rPr>
              <a:t>i.i.d</a:t>
            </a:r>
            <a:r>
              <a:rPr lang="en-US" sz="1800" dirty="0">
                <a:solidFill>
                  <a:schemeClr val="tx1"/>
                </a:solidFill>
              </a:rPr>
              <a:t>. random variables, their sums, and their sample means.</a:t>
            </a:r>
            <a:endParaRPr lang="en-US" sz="2000"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672" y="1013532"/>
            <a:ext cx="8066796" cy="3715362"/>
          </a:xfrm>
          <a:prstGeom prst="rect">
            <a:avLst/>
          </a:prstGeom>
        </p:spPr>
      </p:pic>
    </p:spTree>
    <p:extLst>
      <p:ext uri="{BB962C8B-B14F-4D97-AF65-F5344CB8AC3E}">
        <p14:creationId xmlns:p14="http://schemas.microsoft.com/office/powerpoint/2010/main" val="3443926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72074"/>
            <a:ext cx="8134349" cy="836295"/>
          </a:xfrm>
        </p:spPr>
        <p:txBody>
          <a:bodyPr anchor="t">
            <a:noAutofit/>
          </a:bodyPr>
          <a:lstStyle/>
          <a:p>
            <a:pPr algn="l"/>
            <a:r>
              <a:rPr lang="en-US" sz="1800" b="1" dirty="0" smtClean="0">
                <a:solidFill>
                  <a:schemeClr val="tx1"/>
                </a:solidFill>
              </a:rPr>
              <a:t>Figure 7.1:  </a:t>
            </a:r>
            <a:r>
              <a:rPr lang="en-US" sz="1800" dirty="0" smtClean="0">
                <a:solidFill>
                  <a:schemeClr val="tx1"/>
                </a:solidFill>
              </a:rPr>
              <a:t>Density functions </a:t>
            </a:r>
            <a:r>
              <a:rPr lang="en-US" sz="1800" dirty="0">
                <a:solidFill>
                  <a:schemeClr val="tx1"/>
                </a:solidFill>
              </a:rPr>
              <a:t>of the </a:t>
            </a:r>
            <a:r>
              <a:rPr lang="en-US" sz="1800" dirty="0" smtClean="0">
                <a:solidFill>
                  <a:schemeClr val="tx1"/>
                </a:solidFill>
              </a:rPr>
              <a:t>sample means </a:t>
            </a:r>
            <a:r>
              <a:rPr lang="en-US" sz="1800" dirty="0">
                <a:solidFill>
                  <a:schemeClr val="tx1"/>
                </a:solidFill>
              </a:rPr>
              <a:t>of </a:t>
            </a:r>
            <a:r>
              <a:rPr lang="en-US" sz="1800" dirty="0" smtClean="0">
                <a:solidFill>
                  <a:schemeClr val="tx1"/>
                </a:solidFill>
              </a:rPr>
              <a:t>uniformly distributed </a:t>
            </a:r>
            <a:r>
              <a:rPr lang="en-US" sz="1800" dirty="0">
                <a:solidFill>
                  <a:schemeClr val="tx1"/>
                </a:solidFill>
              </a:rPr>
              <a:t>trials. The </a:t>
            </a:r>
            <a:r>
              <a:rPr lang="en-US" sz="1800" dirty="0" smtClean="0">
                <a:solidFill>
                  <a:schemeClr val="tx1"/>
                </a:solidFill>
              </a:rPr>
              <a:t>black line </a:t>
            </a:r>
            <a:r>
              <a:rPr lang="en-US" sz="1800" dirty="0">
                <a:solidFill>
                  <a:schemeClr val="tx1"/>
                </a:solidFill>
              </a:rPr>
              <a:t>is the density function </a:t>
            </a:r>
            <a:r>
              <a:rPr lang="en-US" sz="1800" dirty="0" smtClean="0">
                <a:solidFill>
                  <a:schemeClr val="tx1"/>
                </a:solidFill>
              </a:rPr>
              <a:t>of single </a:t>
            </a:r>
            <a:r>
              <a:rPr lang="en-US" sz="1800" i="1" dirty="0">
                <a:solidFill>
                  <a:schemeClr val="tx1"/>
                </a:solidFill>
              </a:rPr>
              <a:t>uniform</a:t>
            </a:r>
            <a:r>
              <a:rPr lang="en-US" sz="1800" dirty="0">
                <a:solidFill>
                  <a:schemeClr val="tx1"/>
                </a:solidFill>
              </a:rPr>
              <a:t>(0, 1) trial, </a:t>
            </a:r>
            <a:r>
              <a:rPr lang="en-US" sz="1800" dirty="0" smtClean="0">
                <a:solidFill>
                  <a:schemeClr val="tx1"/>
                </a:solidFill>
              </a:rPr>
              <a:t>the gray </a:t>
            </a:r>
            <a:r>
              <a:rPr lang="en-US" sz="1800" dirty="0">
                <a:solidFill>
                  <a:schemeClr val="tx1"/>
                </a:solidFill>
              </a:rPr>
              <a:t>curve is the </a:t>
            </a:r>
            <a:r>
              <a:rPr lang="en-US" sz="1800" dirty="0" smtClean="0">
                <a:solidFill>
                  <a:schemeClr val="tx1"/>
                </a:solidFill>
              </a:rPr>
              <a:t>density function </a:t>
            </a:r>
            <a:r>
              <a:rPr lang="en-US" sz="1800" dirty="0">
                <a:solidFill>
                  <a:schemeClr val="tx1"/>
                </a:solidFill>
              </a:rPr>
              <a:t>of ̄ </a:t>
            </a:r>
            <a:r>
              <a:rPr lang="en-US" sz="1800" i="1" dirty="0">
                <a:solidFill>
                  <a:schemeClr val="tx1"/>
                </a:solidFill>
              </a:rPr>
              <a:t>X</a:t>
            </a:r>
            <a:r>
              <a:rPr lang="en-US" sz="1800" baseline="-25000" dirty="0">
                <a:solidFill>
                  <a:schemeClr val="tx1"/>
                </a:solidFill>
              </a:rPr>
              <a:t>100</a:t>
            </a:r>
            <a:r>
              <a:rPr lang="en-US" sz="1800" dirty="0">
                <a:solidFill>
                  <a:schemeClr val="tx1"/>
                </a:solidFill>
              </a:rPr>
              <a:t>, and </a:t>
            </a:r>
            <a:r>
              <a:rPr lang="en-US" sz="1800" dirty="0" smtClean="0">
                <a:solidFill>
                  <a:schemeClr val="tx1"/>
                </a:solidFill>
              </a:rPr>
              <a:t>the blue </a:t>
            </a:r>
            <a:r>
              <a:rPr lang="en-US" sz="1800" dirty="0">
                <a:solidFill>
                  <a:schemeClr val="tx1"/>
                </a:solidFill>
              </a:rPr>
              <a:t>curve is the </a:t>
            </a:r>
            <a:r>
              <a:rPr lang="en-US" sz="1800" dirty="0" smtClean="0">
                <a:solidFill>
                  <a:schemeClr val="tx1"/>
                </a:solidFill>
              </a:rPr>
              <a:t>density function </a:t>
            </a:r>
            <a:r>
              <a:rPr lang="en-US" sz="1800" dirty="0">
                <a:solidFill>
                  <a:schemeClr val="tx1"/>
                </a:solidFill>
              </a:rPr>
              <a:t>of ̄ </a:t>
            </a:r>
            <a:r>
              <a:rPr lang="en-US" sz="1800" i="1" dirty="0">
                <a:solidFill>
                  <a:schemeClr val="tx1"/>
                </a:solidFill>
              </a:rPr>
              <a:t>X</a:t>
            </a:r>
            <a:r>
              <a:rPr lang="en-US" sz="1800" baseline="-25000" dirty="0">
                <a:solidFill>
                  <a:schemeClr val="tx1"/>
                </a:solidFill>
              </a:rPr>
              <a:t>2500</a:t>
            </a:r>
            <a:r>
              <a:rPr lang="en-US" sz="1800" dirty="0">
                <a:solidFill>
                  <a:schemeClr val="tx1"/>
                </a:solidFill>
              </a:rPr>
              <a:t>.</a:t>
            </a:r>
            <a:endParaRPr lang="en-US" sz="2000" i="1"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8844" y="568325"/>
            <a:ext cx="2206311" cy="4648200"/>
          </a:xfrm>
          <a:prstGeom prst="rect">
            <a:avLst/>
          </a:prstGeom>
        </p:spPr>
      </p:pic>
      <p:cxnSp>
        <p:nvCxnSpPr>
          <p:cNvPr id="6" name="Straight Connector 5"/>
          <p:cNvCxnSpPr/>
          <p:nvPr/>
        </p:nvCxnSpPr>
        <p:spPr>
          <a:xfrm>
            <a:off x="7131050" y="5797550"/>
            <a:ext cx="1714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476500" y="5797550"/>
            <a:ext cx="1714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9296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72074"/>
            <a:ext cx="8134349" cy="836295"/>
          </a:xfrm>
        </p:spPr>
        <p:txBody>
          <a:bodyPr anchor="t">
            <a:noAutofit/>
          </a:bodyPr>
          <a:lstStyle/>
          <a:p>
            <a:pPr algn="l"/>
            <a:r>
              <a:rPr lang="en-US" sz="1800" b="1" dirty="0" smtClean="0">
                <a:solidFill>
                  <a:schemeClr val="tx1"/>
                </a:solidFill>
              </a:rPr>
              <a:t>Figure 7.2:  </a:t>
            </a:r>
            <a:r>
              <a:rPr lang="en-US" sz="1800" dirty="0">
                <a:solidFill>
                  <a:schemeClr val="tx1"/>
                </a:solidFill>
              </a:rPr>
              <a:t>CLT_uniform.xlsx</a:t>
            </a:r>
            <a:endParaRPr lang="en-US" sz="2000" i="1"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9535" y="568324"/>
            <a:ext cx="3484931" cy="4594225"/>
          </a:xfrm>
          <a:prstGeom prst="rect">
            <a:avLst/>
          </a:prstGeom>
        </p:spPr>
      </p:pic>
    </p:spTree>
    <p:extLst>
      <p:ext uri="{BB962C8B-B14F-4D97-AF65-F5344CB8AC3E}">
        <p14:creationId xmlns:p14="http://schemas.microsoft.com/office/powerpoint/2010/main" val="1484744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72074"/>
            <a:ext cx="8134349" cy="836295"/>
          </a:xfrm>
        </p:spPr>
        <p:txBody>
          <a:bodyPr anchor="t">
            <a:noAutofit/>
          </a:bodyPr>
          <a:lstStyle/>
          <a:p>
            <a:pPr algn="l"/>
            <a:r>
              <a:rPr lang="en-US" sz="1800" b="1" dirty="0" smtClean="0">
                <a:solidFill>
                  <a:schemeClr val="tx1"/>
                </a:solidFill>
              </a:rPr>
              <a:t>Figure 7.3:  </a:t>
            </a:r>
            <a:r>
              <a:rPr lang="en-US" sz="1800" dirty="0">
                <a:solidFill>
                  <a:schemeClr val="tx1"/>
                </a:solidFill>
              </a:rPr>
              <a:t>CLT_exponential.xlsx</a:t>
            </a:r>
            <a:endParaRPr lang="en-US" sz="2000" i="1"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9077" y="568324"/>
            <a:ext cx="3645847" cy="4594225"/>
          </a:xfrm>
          <a:prstGeom prst="rect">
            <a:avLst/>
          </a:prstGeom>
        </p:spPr>
      </p:pic>
    </p:spTree>
    <p:extLst>
      <p:ext uri="{BB962C8B-B14F-4D97-AF65-F5344CB8AC3E}">
        <p14:creationId xmlns:p14="http://schemas.microsoft.com/office/powerpoint/2010/main" val="231843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72074"/>
            <a:ext cx="8134349" cy="836295"/>
          </a:xfrm>
        </p:spPr>
        <p:txBody>
          <a:bodyPr anchor="t">
            <a:noAutofit/>
          </a:bodyPr>
          <a:lstStyle/>
          <a:p>
            <a:pPr algn="l"/>
            <a:r>
              <a:rPr lang="en-US" sz="1800" b="1" dirty="0" smtClean="0">
                <a:solidFill>
                  <a:schemeClr val="tx1"/>
                </a:solidFill>
              </a:rPr>
              <a:t>Figure 7.3:  </a:t>
            </a:r>
            <a:r>
              <a:rPr lang="en-US" sz="1800" i="1" dirty="0">
                <a:solidFill>
                  <a:schemeClr val="tx1"/>
                </a:solidFill>
              </a:rPr>
              <a:t>continued</a:t>
            </a:r>
            <a:endParaRPr lang="en-US" sz="2000" i="1"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314" y="568324"/>
            <a:ext cx="6889372" cy="4594225"/>
          </a:xfrm>
          <a:prstGeom prst="rect">
            <a:avLst/>
          </a:prstGeom>
        </p:spPr>
      </p:pic>
    </p:spTree>
    <p:extLst>
      <p:ext uri="{BB962C8B-B14F-4D97-AF65-F5344CB8AC3E}">
        <p14:creationId xmlns:p14="http://schemas.microsoft.com/office/powerpoint/2010/main" val="13957355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72074"/>
            <a:ext cx="8134349" cy="836295"/>
          </a:xfrm>
        </p:spPr>
        <p:txBody>
          <a:bodyPr anchor="t">
            <a:noAutofit/>
          </a:bodyPr>
          <a:lstStyle/>
          <a:p>
            <a:pPr algn="l"/>
            <a:r>
              <a:rPr lang="en-US" sz="1800" b="1" dirty="0" smtClean="0">
                <a:solidFill>
                  <a:schemeClr val="tx1"/>
                </a:solidFill>
              </a:rPr>
              <a:t>Figure 7.4:  </a:t>
            </a:r>
            <a:r>
              <a:rPr lang="en-US" sz="1800" dirty="0">
                <a:solidFill>
                  <a:schemeClr val="tx1"/>
                </a:solidFill>
              </a:rPr>
              <a:t>The </a:t>
            </a:r>
            <a:r>
              <a:rPr lang="en-US" sz="1800" dirty="0" smtClean="0">
                <a:solidFill>
                  <a:schemeClr val="tx1"/>
                </a:solidFill>
              </a:rPr>
              <a:t>continuity correction</a:t>
            </a:r>
            <a:r>
              <a:rPr lang="en-US" sz="1800" dirty="0">
                <a:solidFill>
                  <a:schemeClr val="tx1"/>
                </a:solidFill>
              </a:rPr>
              <a:t>.</a:t>
            </a:r>
            <a:endParaRPr lang="en-US" sz="2000" i="1"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1735" y="568324"/>
            <a:ext cx="3160531" cy="4594225"/>
          </a:xfrm>
          <a:prstGeom prst="rect">
            <a:avLst/>
          </a:prstGeom>
        </p:spPr>
      </p:pic>
    </p:spTree>
    <p:extLst>
      <p:ext uri="{BB962C8B-B14F-4D97-AF65-F5344CB8AC3E}">
        <p14:creationId xmlns:p14="http://schemas.microsoft.com/office/powerpoint/2010/main" val="3439709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72074"/>
            <a:ext cx="8134349" cy="836295"/>
          </a:xfrm>
        </p:spPr>
        <p:txBody>
          <a:bodyPr anchor="t">
            <a:noAutofit/>
          </a:bodyPr>
          <a:lstStyle/>
          <a:p>
            <a:pPr algn="l"/>
            <a:r>
              <a:rPr lang="en-US" sz="1800" b="1" dirty="0" smtClean="0">
                <a:solidFill>
                  <a:schemeClr val="tx1"/>
                </a:solidFill>
              </a:rPr>
              <a:t>Figure 7.5:  </a:t>
            </a:r>
            <a:r>
              <a:rPr lang="en-US" sz="1800" dirty="0">
                <a:solidFill>
                  <a:schemeClr val="tx1"/>
                </a:solidFill>
              </a:rPr>
              <a:t>CLT_Bernoulli.xlsx</a:t>
            </a:r>
            <a:endParaRPr lang="en-US" sz="2000" i="1"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842" y="568324"/>
            <a:ext cx="6398316" cy="4594225"/>
          </a:xfrm>
          <a:prstGeom prst="rect">
            <a:avLst/>
          </a:prstGeom>
        </p:spPr>
      </p:pic>
    </p:spTree>
    <p:extLst>
      <p:ext uri="{BB962C8B-B14F-4D97-AF65-F5344CB8AC3E}">
        <p14:creationId xmlns:p14="http://schemas.microsoft.com/office/powerpoint/2010/main" val="1845006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172074"/>
            <a:ext cx="8134349" cy="836295"/>
          </a:xfrm>
        </p:spPr>
        <p:txBody>
          <a:bodyPr anchor="t">
            <a:noAutofit/>
          </a:bodyPr>
          <a:lstStyle/>
          <a:p>
            <a:pPr algn="l"/>
            <a:r>
              <a:rPr lang="en-US" sz="1800" b="1" dirty="0" smtClean="0">
                <a:solidFill>
                  <a:schemeClr val="tx1"/>
                </a:solidFill>
              </a:rPr>
              <a:t>Figure 7.5:  </a:t>
            </a:r>
            <a:r>
              <a:rPr lang="en-US" sz="1800" i="1" dirty="0">
                <a:solidFill>
                  <a:schemeClr val="tx1"/>
                </a:solidFill>
              </a:rPr>
              <a:t>continued</a:t>
            </a:r>
            <a:endParaRPr lang="en-US" sz="2000" i="1"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7780" y="568324"/>
            <a:ext cx="6608441" cy="4594225"/>
          </a:xfrm>
          <a:prstGeom prst="rect">
            <a:avLst/>
          </a:prstGeom>
        </p:spPr>
      </p:pic>
    </p:spTree>
    <p:extLst>
      <p:ext uri="{BB962C8B-B14F-4D97-AF65-F5344CB8AC3E}">
        <p14:creationId xmlns:p14="http://schemas.microsoft.com/office/powerpoint/2010/main" val="22768133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6.0&quot;&gt;&lt;object type=&quot;1&quot; unique_id=&quot;10001&quot;&gt;&lt;object type=&quot;8&quot; unique_id=&quot;10034&quot;&gt;&lt;/object&gt;&lt;object type=&quot;2&quot; unique_id=&quot;10035&quot;&gt;&lt;object type=&quot;3&quot; unique_id=&quot;10036&quot;&gt;&lt;property id=&quot;20148&quot; value=&quot;5&quot;/&gt;&lt;property id=&quot;20300&quot; value=&quot;Slide 1 - &amp;quot;Vital Statistics&amp;#x0D;&amp;#x0A;Probability and Statistics for Economics and Business&amp;quot;&quot;/&gt;&lt;property id=&quot;20307&quot; value=&quot;261&quot;/&gt;&lt;/object&gt;&lt;object type=&quot;3&quot; unique_id=&quot;10261&quot;&gt;&lt;property id=&quot;20148&quot; value=&quot;5&quot;/&gt;&lt;property id=&quot;20300&quot; value=&quot;Slide 4 - &amp;quot;Figure 7.2:  CLT_uniform.xlsx&amp;quot;&quot;/&gt;&lt;property id=&quot;20307&quot; value=&quot;275&quot;/&gt;&lt;/object&gt;&lt;object type=&quot;3&quot; unique_id=&quot;10262&quot;&gt;&lt;property id=&quot;20148&quot; value=&quot;5&quot;/&gt;&lt;property id=&quot;20300&quot; value=&quot;Slide 3 - &amp;quot;Figure 7.1:  Density functions of the sample means of uniformly distributed trials. The black line is the density f&quot;/&gt;&lt;property id=&quot;20307&quot; value=&quot;276&quot;/&gt;&lt;/object&gt;&lt;object type=&quot;3&quot; unique_id=&quot;10293&quot;&gt;&lt;property id=&quot;20148&quot; value=&quot;5&quot;/&gt;&lt;property id=&quot;20300&quot; value=&quot;Slide 5 - &amp;quot;Figure 7.3:  CLT_exponential.xlsx&amp;quot;&quot;/&gt;&lt;property id=&quot;20307&quot; value=&quot;278&quot;/&gt;&lt;/object&gt;&lt;object type=&quot;3&quot; unique_id=&quot;10300&quot;&gt;&lt;property id=&quot;20148&quot; value=&quot;5&quot;/&gt;&lt;property id=&quot;20300&quot; value=&quot;Slide 7 - &amp;quot;Figure 7.4:  The continuity correction.&amp;quot;&quot;/&gt;&lt;property id=&quot;20307&quot; value=&quot;279&quot;/&gt;&lt;/object&gt;&lt;object type=&quot;3&quot; unique_id=&quot;10329&quot;&gt;&lt;property id=&quot;20148&quot; value=&quot;5&quot;/&gt;&lt;property id=&quot;20300&quot; value=&quot;Slide 8 - &amp;quot;Figure 7.5:  CLT_Bernoulli.xlsx&amp;quot;&quot;/&gt;&lt;property id=&quot;20307&quot; value=&quot;280&quot;/&gt;&lt;/object&gt;&lt;object type=&quot;3&quot; unique_id=&quot;10402&quot;&gt;&lt;property id=&quot;20148&quot; value=&quot;5&quot;/&gt;&lt;property id=&quot;20300&quot; value=&quot;Slide 10 - &amp;quot;Figure 7.6:  The V-neck: the number of trials n required for the normal approximation to the binomial distribution&quot;/&gt;&lt;property id=&quot;20307&quot; value=&quot;281&quot;/&gt;&lt;/object&gt;&lt;object type=&quot;3&quot; unique_id=&quot;10403&quot;&gt;&lt;property id=&quot;20148&quot; value=&quot;5&quot;/&gt;&lt;property id=&quot;20300&quot; value=&quot;Slide 11 - &amp;quot;Figure 7.7:  100 and 10,000 one-dollar bets at roulette.&amp;quot;&quot;/&gt;&lt;property id=&quot;20307&quot; value=&quot;282&quot;/&gt;&lt;/object&gt;&lt;object type=&quot;3&quot; unique_id=&quot;10800&quot;&gt;&lt;property id=&quot;20148&quot; value=&quot;5&quot;/&gt;&lt;property id=&quot;20300&quot; value=&quot;Slide 2 - &amp;quot;Table 7.1:  Examples of i.i.d. random variables, their sums, and their sample means.&amp;quot;&quot;/&gt;&lt;property id=&quot;20307&quot; value=&quot;294&quot;/&gt;&lt;/object&gt;&lt;object type=&quot;3&quot; unique_id=&quot;11298&quot;&gt;&lt;property id=&quot;20148&quot; value=&quot;5&quot;/&gt;&lt;property id=&quot;20300&quot; value=&quot;Slide 6 - &amp;quot;Figure 7.3:  continued&amp;quot;&quot;/&gt;&lt;property id=&quot;20307&quot; value=&quot;302&quot;/&gt;&lt;/object&gt;&lt;object type=&quot;3&quot; unique_id=&quot;11509&quot;&gt;&lt;property id=&quot;20148&quot; value=&quot;5&quot;/&gt;&lt;property id=&quot;20300&quot; value=&quot;Slide 9 - &amp;quot;Figure 7.5:  continued&amp;quot;&quot;/&gt;&lt;property id=&quot;20307&quot; value=&quot;303&quot;/&gt;&lt;/object&gt;&lt;/object&gt;&lt;/object&gt;&lt;/database&gt;"/>
</p:tagLst>
</file>

<file path=ppt/theme/theme1.xml><?xml version="1.0" encoding="utf-8"?>
<a:theme xmlns:a="http://schemas.openxmlformats.org/drawingml/2006/main" name="Oxford template (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ndholm_01.potx" id="{B98C9BFB-1C24-43D0-810E-6287E738545C}" vid="{2D7EC576-BCA7-49B7-BBC3-937296A7DCC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andholm_01.potx" id="{B98C9BFB-1C24-43D0-810E-6287E738545C}" vid="{B17A72F0-7E44-4A41-95D4-C280B3EE5918}"/>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andholm_01.potx" id="{B98C9BFB-1C24-43D0-810E-6287E738545C}" vid="{A19C9E15-FE0D-44E9-84F3-0332A0139D4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1126</TotalTime>
  <Words>189</Words>
  <Application>Microsoft Office PowerPoint</Application>
  <PresentationFormat>On-screen Show (4:3)</PresentationFormat>
  <Paragraphs>28</Paragraphs>
  <Slides>11</Slides>
  <Notes>11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11</vt:i4>
      </vt:variant>
    </vt:vector>
  </HeadingPairs>
  <TitlesOfParts>
    <vt:vector size="16" baseType="lpstr">
      <vt:lpstr>Arial</vt:lpstr>
      <vt:lpstr>Calibri</vt:lpstr>
      <vt:lpstr>Oxford template (TH)</vt:lpstr>
      <vt:lpstr>Custom Design</vt:lpstr>
      <vt:lpstr>1_Custom Design</vt:lpstr>
      <vt:lpstr>Vital Statistics Probability and Statistics for Economics and Business</vt:lpstr>
      <vt:lpstr>Table 7.1:  Examples of i.i.d. random variables, their sums, and their sample means.</vt:lpstr>
      <vt:lpstr>Figure 7.1:  Density functions of the sample means of uniformly distributed trials. The black line is the density function of single uniform(0, 1) trial, the gray curve is the density function of ̄ X100, and the blue curve is the density function of ̄ X2500.</vt:lpstr>
      <vt:lpstr>Figure 7.2:  CLT_uniform.xlsx</vt:lpstr>
      <vt:lpstr>Figure 7.3:  CLT_exponential.xlsx</vt:lpstr>
      <vt:lpstr>Figure 7.3:  continued</vt:lpstr>
      <vt:lpstr>Figure 7.4:  The continuity correction.</vt:lpstr>
      <vt:lpstr>Figure 7.5:  CLT_Bernoulli.xlsx</vt:lpstr>
      <vt:lpstr>Figure 7.5:  continued</vt:lpstr>
      <vt:lpstr>Figure 7.6:  The V-neck: the number of trials n required for the normal approximation to the binomial distribution to be accurate as a function of the probability of success p. The black curve is condition (7.7). Replacing the middle section of the black curve with the gray dashed curve yields the simpler condition (7.8).</vt:lpstr>
      <vt:lpstr>Figure 7.7:  100 and 10,000 one-dollar bets at roulette.</vt:lpstr>
    </vt:vector>
  </TitlesOfParts>
  <Company>Oxford University Press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Interplay</dc:title>
  <dc:creator>Thom Holmes</dc:creator>
  <cp:lastModifiedBy>Saba UV</cp:lastModifiedBy>
  <cp:revision>150</cp:revision>
  <dcterms:created xsi:type="dcterms:W3CDTF">2018-04-10T17:45:29Z</dcterms:created>
  <dcterms:modified xsi:type="dcterms:W3CDTF">2018-11-12T10:23:06Z</dcterms:modified>
</cp:coreProperties>
</file>