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31"/>
  </p:notesMasterIdLst>
  <p:sldIdLst>
    <p:sldId id="261" r:id="rId4"/>
    <p:sldId id="276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60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0"/>
        <p:guide orient="horz" pos="3252"/>
        <p:guide orient="horz" pos="358"/>
        <p:guide pos="5460"/>
        <p:guide pos="336"/>
        <p:guide pos="4966"/>
        <p:guide pos="2880"/>
        <p:guide orient="horz" pos="3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4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67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4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30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9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2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5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1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8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05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4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4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9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3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2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1"/>
            <a:ext cx="8488362" cy="118987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Continuous Random </a:t>
            </a:r>
            <a:r>
              <a:rPr lang="en-US" sz="3600" dirty="0" smtClean="0"/>
              <a:t>Variables and </a:t>
            </a:r>
            <a:r>
              <a:rPr lang="en-US" sz="3600" dirty="0"/>
              <a:t>Distributions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6.9:  </a:t>
            </a: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dirty="0" smtClean="0">
                <a:solidFill>
                  <a:schemeClr val="tx1"/>
                </a:solidFill>
              </a:rPr>
              <a:t>uniform density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1" y="987858"/>
            <a:ext cx="8131494" cy="3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6.10:  </a:t>
            </a:r>
            <a:r>
              <a:rPr lang="en-US" sz="1800" dirty="0" smtClean="0">
                <a:solidFill>
                  <a:schemeClr val="tx1"/>
                </a:solidFill>
              </a:rPr>
              <a:t>Uniform probabilities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" y="1237190"/>
            <a:ext cx="8091586" cy="32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6.11:  </a:t>
            </a:r>
            <a:r>
              <a:rPr lang="en-US" sz="1800" dirty="0">
                <a:solidFill>
                  <a:schemeClr val="tx1"/>
                </a:solidFill>
              </a:rPr>
              <a:t>Shifting </a:t>
            </a:r>
            <a:r>
              <a:rPr lang="en-US" sz="1800" dirty="0" smtClean="0">
                <a:solidFill>
                  <a:schemeClr val="tx1"/>
                </a:solidFill>
              </a:rPr>
              <a:t>and scaling </a:t>
            </a:r>
            <a:r>
              <a:rPr lang="en-US" sz="1800" dirty="0">
                <a:solidFill>
                  <a:schemeClr val="tx1"/>
                </a:solidFill>
              </a:rPr>
              <a:t>of uniform </a:t>
            </a:r>
            <a:r>
              <a:rPr lang="en-US" sz="1800" dirty="0" smtClean="0">
                <a:solidFill>
                  <a:schemeClr val="tx1"/>
                </a:solidFill>
              </a:rPr>
              <a:t>random variables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25" y="568324"/>
            <a:ext cx="2100751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6.12:  </a:t>
            </a:r>
            <a:r>
              <a:rPr lang="en-US" sz="1800" dirty="0">
                <a:solidFill>
                  <a:schemeClr val="tx1"/>
                </a:solidFill>
              </a:rPr>
              <a:t>Some </a:t>
            </a:r>
            <a:r>
              <a:rPr lang="en-US" sz="1800" dirty="0" smtClean="0">
                <a:solidFill>
                  <a:schemeClr val="tx1"/>
                </a:solidFill>
              </a:rPr>
              <a:t>normal densities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4" y="568324"/>
            <a:ext cx="6995413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6.13: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standard normal </a:t>
            </a:r>
            <a:r>
              <a:rPr lang="en-US" sz="1800" dirty="0">
                <a:solidFill>
                  <a:schemeClr val="tx1"/>
                </a:solidFill>
              </a:rPr>
              <a:t>density function.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8" y="599329"/>
            <a:ext cx="7885165" cy="43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6.14:  </a:t>
            </a:r>
            <a:r>
              <a:rPr lang="pl-PL" sz="1800" dirty="0">
                <a:solidFill>
                  <a:schemeClr val="tx1"/>
                </a:solidFill>
              </a:rPr>
              <a:t>P(</a:t>
            </a:r>
            <a:r>
              <a:rPr lang="pl-PL" sz="1800" i="1" dirty="0">
                <a:solidFill>
                  <a:schemeClr val="tx1"/>
                </a:solidFill>
              </a:rPr>
              <a:t>Z</a:t>
            </a:r>
            <a:r>
              <a:rPr lang="pl-PL" sz="1800" dirty="0">
                <a:solidFill>
                  <a:schemeClr val="tx1"/>
                </a:solidFill>
              </a:rPr>
              <a:t> ∈ [−</a:t>
            </a:r>
            <a:r>
              <a:rPr lang="pl-PL" sz="1800" i="1" dirty="0">
                <a:solidFill>
                  <a:schemeClr val="tx1"/>
                </a:solidFill>
              </a:rPr>
              <a:t>b,</a:t>
            </a:r>
            <a:r>
              <a:rPr lang="pl-PL" sz="1800" dirty="0">
                <a:solidFill>
                  <a:schemeClr val="tx1"/>
                </a:solidFill>
              </a:rPr>
              <a:t>−</a:t>
            </a:r>
            <a:r>
              <a:rPr lang="pl-PL" sz="1800" i="1" dirty="0">
                <a:solidFill>
                  <a:schemeClr val="tx1"/>
                </a:solidFill>
              </a:rPr>
              <a:t>a</a:t>
            </a:r>
            <a:r>
              <a:rPr lang="pl-PL" sz="1800" dirty="0">
                <a:solidFill>
                  <a:schemeClr val="tx1"/>
                </a:solidFill>
              </a:rPr>
              <a:t>]) = P(</a:t>
            </a:r>
            <a:r>
              <a:rPr lang="pl-PL" sz="1800" i="1" dirty="0">
                <a:solidFill>
                  <a:schemeClr val="tx1"/>
                </a:solidFill>
              </a:rPr>
              <a:t>Z</a:t>
            </a:r>
            <a:r>
              <a:rPr lang="pl-PL" sz="1800" dirty="0">
                <a:solidFill>
                  <a:schemeClr val="tx1"/>
                </a:solidFill>
              </a:rPr>
              <a:t> ∈ [</a:t>
            </a:r>
            <a:r>
              <a:rPr lang="pl-PL" sz="1800" i="1" dirty="0">
                <a:solidFill>
                  <a:schemeClr val="tx1"/>
                </a:solidFill>
              </a:rPr>
              <a:t>a, b</a:t>
            </a:r>
            <a:r>
              <a:rPr lang="pl-PL" sz="1800" dirty="0">
                <a:solidFill>
                  <a:schemeClr val="tx1"/>
                </a:solidFill>
              </a:rPr>
              <a:t>])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1" y="601249"/>
            <a:ext cx="7620279" cy="42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6.15:  </a:t>
            </a:r>
            <a:r>
              <a:rPr lang="pl-PL" sz="1800" dirty="0">
                <a:solidFill>
                  <a:schemeClr val="tx1"/>
                </a:solidFill>
              </a:rPr>
              <a:t>Some </a:t>
            </a:r>
            <a:r>
              <a:rPr lang="pl-PL" sz="1800" dirty="0" smtClean="0">
                <a:solidFill>
                  <a:schemeClr val="tx1"/>
                </a:solidFill>
              </a:rPr>
              <a:t>standard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normal </a:t>
            </a:r>
            <a:r>
              <a:rPr lang="pl-PL" sz="1800" dirty="0">
                <a:solidFill>
                  <a:schemeClr val="tx1"/>
                </a:solidFill>
              </a:rPr>
              <a:t>probabilities.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35" y="568324"/>
            <a:ext cx="2261731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6.16:  </a:t>
            </a:r>
            <a:r>
              <a:rPr lang="pl-PL" sz="1800" dirty="0" smtClean="0">
                <a:solidFill>
                  <a:schemeClr val="tx1"/>
                </a:solidFill>
              </a:rPr>
              <a:t>distributions.xlsx/standard_normal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99" y="568324"/>
            <a:ext cx="3768403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6.17:  </a:t>
            </a:r>
            <a:r>
              <a:rPr lang="pl-PL" sz="1800" dirty="0">
                <a:solidFill>
                  <a:schemeClr val="tx1"/>
                </a:solidFill>
              </a:rPr>
              <a:t>Some </a:t>
            </a:r>
            <a:r>
              <a:rPr lang="pl-PL" sz="1800" i="1" dirty="0">
                <a:solidFill>
                  <a:schemeClr val="tx1"/>
                </a:solidFill>
              </a:rPr>
              <a:t>N</a:t>
            </a:r>
            <a:r>
              <a:rPr lang="pl-PL" sz="1800" dirty="0">
                <a:solidFill>
                  <a:schemeClr val="tx1"/>
                </a:solidFill>
              </a:rPr>
              <a:t>(600, 10,000) probabilities.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3" y="588723"/>
            <a:ext cx="7602875" cy="43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6.18:  </a:t>
            </a:r>
            <a:r>
              <a:rPr lang="pl-PL" sz="1800" dirty="0" smtClean="0">
                <a:solidFill>
                  <a:schemeClr val="tx1"/>
                </a:solidFill>
              </a:rPr>
              <a:t>distributions.xlsx/normal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41" y="568324"/>
            <a:ext cx="5415919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</a:t>
            </a:r>
            <a:r>
              <a:rPr lang="en-US" sz="1800" b="1" dirty="0">
                <a:solidFill>
                  <a:schemeClr val="tx1"/>
                </a:solidFill>
              </a:rPr>
              <a:t>6</a:t>
            </a:r>
            <a:r>
              <a:rPr lang="en-US" sz="1800" b="1" dirty="0" smtClean="0">
                <a:solidFill>
                  <a:schemeClr val="tx1"/>
                </a:solidFill>
              </a:rPr>
              <a:t>.1:  </a:t>
            </a:r>
            <a:r>
              <a:rPr lang="en-US" sz="1800" dirty="0">
                <a:solidFill>
                  <a:schemeClr val="tx1"/>
                </a:solidFill>
              </a:rPr>
              <a:t>A fair spinner.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7" y="568325"/>
            <a:ext cx="4633266" cy="45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Table 6.1:  </a:t>
            </a:r>
            <a:r>
              <a:rPr lang="en-US" sz="1800" dirty="0">
                <a:solidFill>
                  <a:schemeClr val="tx1"/>
                </a:solidFill>
              </a:rPr>
              <a:t>The standard normal distribution table.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43" y="563671"/>
            <a:ext cx="2711914" cy="45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6.19:  </a:t>
            </a:r>
            <a:r>
              <a:rPr lang="pl-PL" sz="1800" dirty="0">
                <a:solidFill>
                  <a:schemeClr val="tx1"/>
                </a:solidFill>
              </a:rPr>
              <a:t>Calculating P(</a:t>
            </a:r>
            <a:r>
              <a:rPr lang="pl-PL" sz="1800" i="1" dirty="0">
                <a:solidFill>
                  <a:schemeClr val="tx1"/>
                </a:solidFill>
              </a:rPr>
              <a:t>Z</a:t>
            </a:r>
            <a:r>
              <a:rPr lang="pl-PL" sz="1800" dirty="0">
                <a:solidFill>
                  <a:schemeClr val="tx1"/>
                </a:solidFill>
              </a:rPr>
              <a:t> ∈ [−2,−1]).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45" y="568324"/>
            <a:ext cx="5522510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6.20:  </a:t>
            </a:r>
            <a:r>
              <a:rPr lang="pl-PL" sz="1800" dirty="0">
                <a:solidFill>
                  <a:schemeClr val="tx1"/>
                </a:solidFill>
              </a:rPr>
              <a:t>Calculating P(</a:t>
            </a:r>
            <a:r>
              <a:rPr lang="pl-PL" sz="1800" i="1" dirty="0">
                <a:solidFill>
                  <a:schemeClr val="tx1"/>
                </a:solidFill>
              </a:rPr>
              <a:t>Z</a:t>
            </a:r>
            <a:r>
              <a:rPr lang="pl-PL" sz="1800" dirty="0">
                <a:solidFill>
                  <a:schemeClr val="tx1"/>
                </a:solidFill>
              </a:rPr>
              <a:t> ≥ −1.34).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89" y="568324"/>
            <a:ext cx="5504222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6.21:  </a:t>
            </a:r>
            <a:r>
              <a:rPr lang="pl-PL" sz="1800" dirty="0">
                <a:solidFill>
                  <a:schemeClr val="tx1"/>
                </a:solidFill>
              </a:rPr>
              <a:t>Calculating </a:t>
            </a:r>
            <a:r>
              <a:rPr lang="pl-PL" sz="1800" i="1" dirty="0">
                <a:solidFill>
                  <a:schemeClr val="tx1"/>
                </a:solidFill>
              </a:rPr>
              <a:t>P</a:t>
            </a:r>
            <a:r>
              <a:rPr lang="pl-PL" sz="1800" dirty="0">
                <a:solidFill>
                  <a:schemeClr val="tx1"/>
                </a:solidFill>
              </a:rPr>
              <a:t>(</a:t>
            </a:r>
            <a:r>
              <a:rPr lang="pl-PL" sz="1800" i="1" dirty="0">
                <a:solidFill>
                  <a:schemeClr val="tx1"/>
                </a:solidFill>
              </a:rPr>
              <a:t>X</a:t>
            </a:r>
            <a:r>
              <a:rPr lang="pl-PL" sz="1800" dirty="0">
                <a:solidFill>
                  <a:schemeClr val="tx1"/>
                </a:solidFill>
              </a:rPr>
              <a:t> ≥ 15) when </a:t>
            </a:r>
            <a:r>
              <a:rPr lang="pl-PL" sz="1800" i="1" dirty="0">
                <a:solidFill>
                  <a:schemeClr val="tx1"/>
                </a:solidFill>
              </a:rPr>
              <a:t>X</a:t>
            </a:r>
            <a:r>
              <a:rPr lang="pl-PL" sz="1800" dirty="0">
                <a:solidFill>
                  <a:schemeClr val="tx1"/>
                </a:solidFill>
              </a:rPr>
              <a:t> ∼ </a:t>
            </a:r>
            <a:r>
              <a:rPr lang="pl-PL" sz="1800" i="1" dirty="0">
                <a:solidFill>
                  <a:schemeClr val="tx1"/>
                </a:solidFill>
              </a:rPr>
              <a:t>N</a:t>
            </a:r>
            <a:r>
              <a:rPr lang="pl-PL" sz="1800" dirty="0">
                <a:solidFill>
                  <a:schemeClr val="tx1"/>
                </a:solidFill>
              </a:rPr>
              <a:t>(8, 16)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74" y="568324"/>
            <a:ext cx="5423652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6.22:  </a:t>
            </a:r>
            <a:r>
              <a:rPr lang="pl-PL" sz="1800" dirty="0">
                <a:solidFill>
                  <a:schemeClr val="tx1"/>
                </a:solidFill>
              </a:rPr>
              <a:t>uniform_sum.xlsx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" y="715780"/>
            <a:ext cx="8041709" cy="43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6.23:  </a:t>
            </a:r>
            <a:r>
              <a:rPr lang="pl-PL" sz="1800" dirty="0">
                <a:solidFill>
                  <a:schemeClr val="tx1"/>
                </a:solidFill>
              </a:rPr>
              <a:t>normal_sum.xlsx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769275"/>
            <a:ext cx="8129392" cy="42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6.24:  </a:t>
            </a:r>
            <a:r>
              <a:rPr lang="pl-PL" sz="1800" dirty="0">
                <a:solidFill>
                  <a:schemeClr val="tx1"/>
                </a:solidFill>
              </a:rPr>
              <a:t>Brownian_motion.xlsx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5" y="597976"/>
            <a:ext cx="7960291" cy="44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6.25:  </a:t>
            </a:r>
            <a:r>
              <a:rPr lang="pl-PL" sz="1800" dirty="0">
                <a:solidFill>
                  <a:schemeClr val="tx1"/>
                </a:solidFill>
              </a:rPr>
              <a:t>geometric_Brownian_motion.xlsx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9" y="715905"/>
            <a:ext cx="7903923" cy="41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6.2:  </a:t>
            </a:r>
            <a:r>
              <a:rPr lang="en-US" sz="1800" dirty="0" smtClean="0">
                <a:solidFill>
                  <a:schemeClr val="tx1"/>
                </a:solidFill>
              </a:rPr>
              <a:t>Density functions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68" y="568324"/>
            <a:ext cx="4486064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6.3: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density function </a:t>
            </a:r>
            <a:r>
              <a:rPr lang="en-US" sz="1800" dirty="0">
                <a:solidFill>
                  <a:schemeClr val="tx1"/>
                </a:solidFill>
              </a:rPr>
              <a:t>for the fair spinner.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70" y="568324"/>
            <a:ext cx="5956260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6.4:  </a:t>
            </a:r>
            <a:r>
              <a:rPr lang="en-US" sz="1800" dirty="0">
                <a:solidFill>
                  <a:schemeClr val="tx1"/>
                </a:solidFill>
              </a:rPr>
              <a:t>spinner.xlsx/500_spins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" y="765077"/>
            <a:ext cx="7941502" cy="41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6.5:  </a:t>
            </a:r>
            <a:r>
              <a:rPr lang="en-US" sz="1800" dirty="0">
                <a:solidFill>
                  <a:schemeClr val="tx1"/>
                </a:solidFill>
              </a:rPr>
              <a:t>spinner.xlsx/5000_spins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" y="735711"/>
            <a:ext cx="8017166" cy="41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6.6:  </a:t>
            </a:r>
            <a:r>
              <a:rPr lang="en-US" sz="1800" dirty="0">
                <a:solidFill>
                  <a:schemeClr val="tx1"/>
                </a:solidFill>
              </a:rPr>
              <a:t>best_of_two.xlsx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43" y="568324"/>
            <a:ext cx="4723715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6.7:  </a:t>
            </a:r>
            <a:r>
              <a:rPr lang="en-US" sz="1800" dirty="0">
                <a:solidFill>
                  <a:schemeClr val="tx1"/>
                </a:solidFill>
              </a:rPr>
              <a:t>The density </a:t>
            </a:r>
            <a:r>
              <a:rPr lang="en-US" sz="1800" dirty="0" smtClean="0">
                <a:solidFill>
                  <a:schemeClr val="tx1"/>
                </a:solidFill>
              </a:rPr>
              <a:t>of the </a:t>
            </a:r>
            <a:r>
              <a:rPr lang="en-US" sz="1800" dirty="0">
                <a:solidFill>
                  <a:schemeClr val="tx1"/>
                </a:solidFill>
              </a:rPr>
              <a:t>random variable </a:t>
            </a:r>
            <a:r>
              <a:rPr lang="en-US" sz="1800" i="1" dirty="0">
                <a:solidFill>
                  <a:schemeClr val="tx1"/>
                </a:solidFill>
              </a:rPr>
              <a:t>Y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83" y="568324"/>
            <a:ext cx="3788834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6.8:  </a:t>
            </a:r>
            <a:r>
              <a:rPr lang="en-US" sz="1800" dirty="0">
                <a:solidFill>
                  <a:schemeClr val="tx1"/>
                </a:solidFill>
              </a:rPr>
              <a:t>Interpreting </a:t>
            </a:r>
            <a:r>
              <a:rPr lang="en-US" sz="1800" i="1" dirty="0">
                <a:solidFill>
                  <a:schemeClr val="tx1"/>
                </a:solidFill>
              </a:rPr>
              <a:t>f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i="1" dirty="0">
                <a:solidFill>
                  <a:schemeClr val="tx1"/>
                </a:solidFill>
              </a:rPr>
              <a:t>x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2" y="1355942"/>
            <a:ext cx="7989397" cy="33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0261&quot;&gt;&lt;property id=&quot;20148&quot; value=&quot;5&quot;/&gt;&lt;property id=&quot;20300&quot; value=&quot;Slide 3 - &amp;quot;Figure 6.2:  Density functions.&amp;quot;&quot;/&gt;&lt;property id=&quot;20307&quot; value=&quot;275&quot;/&gt;&lt;/object&gt;&lt;object type=&quot;3&quot; unique_id=&quot;10262&quot;&gt;&lt;property id=&quot;20148&quot; value=&quot;5&quot;/&gt;&lt;property id=&quot;20300&quot; value=&quot;Slide 2 - &amp;quot;Figure 6.1:  A fair spinner.&amp;quot;&quot;/&gt;&lt;property id=&quot;20307&quot; value=&quot;276&quot;/&gt;&lt;/object&gt;&lt;object type=&quot;3&quot; unique_id=&quot;10293&quot;&gt;&lt;property id=&quot;20148&quot; value=&quot;5&quot;/&gt;&lt;property id=&quot;20300&quot; value=&quot;Slide 4 - &amp;quot;Figure 6.3:  The density function for the fair spinner.&amp;quot;&quot;/&gt;&lt;property id=&quot;20307&quot; value=&quot;278&quot;/&gt;&lt;/object&gt;&lt;object type=&quot;3&quot; unique_id=&quot;10300&quot;&gt;&lt;property id=&quot;20148&quot; value=&quot;5&quot;/&gt;&lt;property id=&quot;20300&quot; value=&quot;Slide 5 - &amp;quot;Figure 6.4:  spinner.xlsx/500_spins&amp;quot;&quot;/&gt;&lt;property id=&quot;20307&quot; value=&quot;279&quot;/&gt;&lt;/object&gt;&lt;object type=&quot;3&quot; unique_id=&quot;10329&quot;&gt;&lt;property id=&quot;20148&quot; value=&quot;5&quot;/&gt;&lt;property id=&quot;20300&quot; value=&quot;Slide 6 - &amp;quot;Figure 6.5:  spinner.xlsx/5000_spins&amp;quot;&quot;/&gt;&lt;property id=&quot;20307&quot; value=&quot;280&quot;/&gt;&lt;/object&gt;&lt;object type=&quot;3&quot; unique_id=&quot;10402&quot;&gt;&lt;property id=&quot;20148&quot; value=&quot;5&quot;/&gt;&lt;property id=&quot;20300&quot; value=&quot;Slide 7 - &amp;quot;Figure 6.6:  best_of_two.xlsx&amp;quot;&quot;/&gt;&lt;property id=&quot;20307&quot; value=&quot;281&quot;/&gt;&lt;/object&gt;&lt;object type=&quot;3&quot; unique_id=&quot;10403&quot;&gt;&lt;property id=&quot;20148&quot; value=&quot;5&quot;/&gt;&lt;property id=&quot;20300&quot; value=&quot;Slide 8 - &amp;quot;Figure 6.7:  The density of the random variable Y.&amp;quot;&quot;/&gt;&lt;property id=&quot;20307&quot; value=&quot;282&quot;/&gt;&lt;/object&gt;&lt;object type=&quot;3&quot; unique_id=&quot;10564&quot;&gt;&lt;property id=&quot;20148&quot; value=&quot;5&quot;/&gt;&lt;property id=&quot;20300&quot; value=&quot;Slide 9 - &amp;quot;Figure 6.8:  Interpreting f (x).&amp;quot;&quot;/&gt;&lt;property id=&quot;20307&quot; value=&quot;283&quot;/&gt;&lt;/object&gt;&lt;object type=&quot;3&quot; unique_id=&quot;10565&quot;&gt;&lt;property id=&quot;20148&quot; value=&quot;5&quot;/&gt;&lt;property id=&quot;20300&quot; value=&quot;Slide 10 - &amp;quot;Figure 6.9:  A uniform density.&amp;quot;&quot;/&gt;&lt;property id=&quot;20307&quot; value=&quot;284&quot;/&gt;&lt;/object&gt;&lt;object type=&quot;3&quot; unique_id=&quot;10566&quot;&gt;&lt;property id=&quot;20148&quot; value=&quot;5&quot;/&gt;&lt;property id=&quot;20300&quot; value=&quot;Slide 11 - &amp;quot;Figure 6.10:  Uniform probabilities.&amp;quot;&quot;/&gt;&lt;property id=&quot;20307&quot; value=&quot;285&quot;/&gt;&lt;/object&gt;&lt;object type=&quot;3&quot; unique_id=&quot;10567&quot;&gt;&lt;property id=&quot;20148&quot; value=&quot;5&quot;/&gt;&lt;property id=&quot;20300&quot; value=&quot;Slide 12 - &amp;quot;Figure 6.11:  Shifting and scaling of uniform random variables.&amp;quot;&quot;/&gt;&lt;property id=&quot;20307&quot; value=&quot;286&quot;/&gt;&lt;/object&gt;&lt;object type=&quot;3&quot; unique_id=&quot;10568&quot;&gt;&lt;property id=&quot;20148&quot; value=&quot;5&quot;/&gt;&lt;property id=&quot;20300&quot; value=&quot;Slide 13 - &amp;quot;Figure 6.12:  Some normal densities.&amp;quot;&quot;/&gt;&lt;property id=&quot;20307&quot; value=&quot;287&quot;/&gt;&lt;/object&gt;&lt;object type=&quot;3&quot; unique_id=&quot;10569&quot;&gt;&lt;property id=&quot;20148&quot; value=&quot;5&quot;/&gt;&lt;property id=&quot;20300&quot; value=&quot;Slide 14 - &amp;quot;Figure 6.13:  The standard normal density function.&amp;quot;&quot;/&gt;&lt;property id=&quot;20307&quot; value=&quot;288&quot;/&gt;&lt;/object&gt;&lt;object type=&quot;3&quot; unique_id=&quot;10570&quot;&gt;&lt;property id=&quot;20148&quot; value=&quot;5&quot;/&gt;&lt;property id=&quot;20300&quot; value=&quot;Slide 15 - &amp;quot;Figure 6.14:  P(Z ∈ [−b,−a]) = P(Z ∈ [a, b])&amp;quot;&quot;/&gt;&lt;property id=&quot;20307&quot; value=&quot;289&quot;/&gt;&lt;/object&gt;&lt;object type=&quot;3&quot; unique_id=&quot;10656&quot;&gt;&lt;property id=&quot;20148&quot; value=&quot;5&quot;/&gt;&lt;property id=&quot;20300&quot; value=&quot;Slide 16 - &amp;quot;Figure 6.15:  Some standard normal probabilities.&amp;quot;&quot;/&gt;&lt;property id=&quot;20307&quot; value=&quot;290&quot;/&gt;&lt;/object&gt;&lt;object type=&quot;3&quot; unique_id=&quot;10657&quot;&gt;&lt;property id=&quot;20148&quot; value=&quot;5&quot;/&gt;&lt;property id=&quot;20300&quot; value=&quot;Slide 17 - &amp;quot;Figure 6.16:  distributions.xlsx/standard_normal&amp;quot;&quot;/&gt;&lt;property id=&quot;20307&quot; value=&quot;291&quot;/&gt;&lt;/object&gt;&lt;object type=&quot;3&quot; unique_id=&quot;10658&quot;&gt;&lt;property id=&quot;20148&quot; value=&quot;5&quot;/&gt;&lt;property id=&quot;20300&quot; value=&quot;Slide 18 - &amp;quot;Figure 6.17:  Some N(600, 10,000) probabilities.&amp;quot;&quot;/&gt;&lt;property id=&quot;20307&quot; value=&quot;292&quot;/&gt;&lt;/object&gt;&lt;object type=&quot;3&quot; unique_id=&quot;10799&quot;&gt;&lt;property id=&quot;20148&quot; value=&quot;5&quot;/&gt;&lt;property id=&quot;20300&quot; value=&quot;Slide 19 - &amp;quot;Figure 6.18:  distributions.xlsx/normal&amp;quot;&quot;/&gt;&lt;property id=&quot;20307&quot; value=&quot;293&quot;/&gt;&lt;/object&gt;&lt;object type=&quot;3&quot; unique_id=&quot;10800&quot;&gt;&lt;property id=&quot;20148&quot; value=&quot;5&quot;/&gt;&lt;property id=&quot;20300&quot; value=&quot;Slide 20 - &amp;quot;Table 6.1:  The standard normal distribution table.&amp;quot;&quot;/&gt;&lt;property id=&quot;20307&quot; value=&quot;294&quot;/&gt;&lt;/object&gt;&lt;object type=&quot;3&quot; unique_id=&quot;10801&quot;&gt;&lt;property id=&quot;20148&quot; value=&quot;5&quot;/&gt;&lt;property id=&quot;20300&quot; value=&quot;Slide 21 - &amp;quot;Figure 6.19:  Calculating P(Z ∈ [−2,−1]).&amp;quot;&quot;/&gt;&lt;property id=&quot;20307&quot; value=&quot;295&quot;/&gt;&lt;/object&gt;&lt;object type=&quot;3&quot; unique_id=&quot;10802&quot;&gt;&lt;property id=&quot;20148&quot; value=&quot;5&quot;/&gt;&lt;property id=&quot;20300&quot; value=&quot;Slide 22 - &amp;quot;Figure 6.20:  Calculating P(Z ≥ −1.34).&amp;quot;&quot;/&gt;&lt;property id=&quot;20307&quot; value=&quot;296&quot;/&gt;&lt;/object&gt;&lt;object type=&quot;3&quot; unique_id=&quot;10803&quot;&gt;&lt;property id=&quot;20148&quot; value=&quot;5&quot;/&gt;&lt;property id=&quot;20300&quot; value=&quot;Slide 23 - &amp;quot;Figure 6.21:  Calculating P(X ≥ 15) when X ∼ N(8, 16)&amp;quot;&quot;/&gt;&lt;property id=&quot;20307&quot; value=&quot;297&quot;/&gt;&lt;/object&gt;&lt;object type=&quot;3&quot; unique_id=&quot;11004&quot;&gt;&lt;property id=&quot;20148&quot; value=&quot;5&quot;/&gt;&lt;property id=&quot;20300&quot; value=&quot;Slide 24 - &amp;quot;Figure 6.22:  uniform_sum.xlsx&amp;quot;&quot;/&gt;&lt;property id=&quot;20307&quot; value=&quot;298&quot;/&gt;&lt;/object&gt;&lt;object type=&quot;3&quot; unique_id=&quot;11005&quot;&gt;&lt;property id=&quot;20148&quot; value=&quot;5&quot;/&gt;&lt;property id=&quot;20300&quot; value=&quot;Slide 25 - &amp;quot;Figure 6.23:  normal_sum.xlsx&amp;quot;&quot;/&gt;&lt;property id=&quot;20307&quot; value=&quot;299&quot;/&gt;&lt;/object&gt;&lt;object type=&quot;3&quot; unique_id=&quot;11006&quot;&gt;&lt;property id=&quot;20148&quot; value=&quot;5&quot;/&gt;&lt;property id=&quot;20300&quot; value=&quot;Slide 26 - &amp;quot;Figure 6.24:  Brownian_motion.xlsx&amp;quot;&quot;/&gt;&lt;property id=&quot;20307&quot; value=&quot;300&quot;/&gt;&lt;/object&gt;&lt;object type=&quot;3&quot; unique_id=&quot;11007&quot;&gt;&lt;property id=&quot;20148&quot; value=&quot;5&quot;/&gt;&lt;property id=&quot;20300&quot; value=&quot;Slide 27 - &amp;quot;Figure 6.25:  geometric_Brownian_motion.xlsx&amp;quot;&quot;/&gt;&lt;property id=&quot;20307&quot; value=&quot;301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252</Words>
  <Application>Microsoft Office PowerPoint</Application>
  <PresentationFormat>On-screen Show (4:3)</PresentationFormat>
  <Paragraphs>60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6.1:  A fair spinner.</vt:lpstr>
      <vt:lpstr>Figure 6.2:  Density functions.</vt:lpstr>
      <vt:lpstr>Figure 6.3:  The density function for the fair spinner.</vt:lpstr>
      <vt:lpstr>Figure 6.4:  spinner.xlsx/500_spins</vt:lpstr>
      <vt:lpstr>Figure 6.5:  spinner.xlsx/5000_spins</vt:lpstr>
      <vt:lpstr>Figure 6.6:  best_of_two.xlsx</vt:lpstr>
      <vt:lpstr>Figure 6.7:  The density of the random variable Y.</vt:lpstr>
      <vt:lpstr>Figure 6.8:  Interpreting f (x).</vt:lpstr>
      <vt:lpstr>Figure 6.9:  A uniform density.</vt:lpstr>
      <vt:lpstr>Figure 6.10:  Uniform probabilities.</vt:lpstr>
      <vt:lpstr>Figure 6.11:  Shifting and scaling of uniform random variables.</vt:lpstr>
      <vt:lpstr>Figure 6.12:  Some normal densities.</vt:lpstr>
      <vt:lpstr>Figure 6.13:  The standard normal density function.</vt:lpstr>
      <vt:lpstr>Figure 6.14:  P(Z ∈ [−b,−a]) = P(Z ∈ [a, b])</vt:lpstr>
      <vt:lpstr>Figure 6.15:  Some standard normal probabilities.</vt:lpstr>
      <vt:lpstr>Figure 6.16:  distributions.xlsx/standard_normal</vt:lpstr>
      <vt:lpstr>Figure 6.17:  Some N(600, 10,000) probabilities.</vt:lpstr>
      <vt:lpstr>Figure 6.18:  distributions.xlsx/normal</vt:lpstr>
      <vt:lpstr>Table 6.1:  The standard normal distribution table.</vt:lpstr>
      <vt:lpstr>Figure 6.19:  Calculating P(Z ∈ [−2,−1]).</vt:lpstr>
      <vt:lpstr>Figure 6.20:  Calculating P(Z ≥ −1.34).</vt:lpstr>
      <vt:lpstr>Figure 6.21:  Calculating P(X ≥ 15) when X ∼ N(8, 16)</vt:lpstr>
      <vt:lpstr>Figure 6.22:  uniform_sum.xlsx</vt:lpstr>
      <vt:lpstr>Figure 6.23:  normal_sum.xlsx</vt:lpstr>
      <vt:lpstr>Figure 6.24:  Brownian_motion.xlsx</vt:lpstr>
      <vt:lpstr>Figure 6.25:  geometric_Brownian_motion.xlsx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164</cp:revision>
  <dcterms:created xsi:type="dcterms:W3CDTF">2018-04-10T17:45:29Z</dcterms:created>
  <dcterms:modified xsi:type="dcterms:W3CDTF">2018-11-12T09:46:13Z</dcterms:modified>
</cp:coreProperties>
</file>