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61" r:id="rId3"/>
  </p:sldMasterIdLst>
  <p:notesMasterIdLst>
    <p:notesMasterId r:id="rId12"/>
  </p:notesMasterIdLst>
  <p:sldIdLst>
    <p:sldId id="261" r:id="rId4"/>
    <p:sldId id="276" r:id="rId5"/>
    <p:sldId id="275" r:id="rId6"/>
    <p:sldId id="278" r:id="rId7"/>
    <p:sldId id="279" r:id="rId8"/>
    <p:sldId id="280" r:id="rId9"/>
    <p:sldId id="281" r:id="rId10"/>
    <p:sldId id="282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816" userDrawn="1">
          <p15:clr>
            <a:srgbClr val="A4A3A4"/>
          </p15:clr>
        </p15:guide>
        <p15:guide id="3" orient="horz" pos="3090" userDrawn="1">
          <p15:clr>
            <a:srgbClr val="A4A3A4"/>
          </p15:clr>
        </p15:guide>
        <p15:guide id="4" orient="horz" pos="3252" userDrawn="1">
          <p15:clr>
            <a:srgbClr val="A4A3A4"/>
          </p15:clr>
        </p15:guide>
        <p15:guide id="5" orient="horz" pos="358" userDrawn="1">
          <p15:clr>
            <a:srgbClr val="A4A3A4"/>
          </p15:clr>
        </p15:guide>
        <p15:guide id="6" pos="5460" userDrawn="1">
          <p15:clr>
            <a:srgbClr val="A4A3A4"/>
          </p15:clr>
        </p15:guide>
        <p15:guide id="7" pos="336" userDrawn="1">
          <p15:clr>
            <a:srgbClr val="A4A3A4"/>
          </p15:clr>
        </p15:guide>
        <p15:guide id="8" pos="4966" userDrawn="1">
          <p15:clr>
            <a:srgbClr val="A4A3A4"/>
          </p15:clr>
        </p15:guide>
        <p15:guide id="10" pos="2880" userDrawn="1">
          <p15:clr>
            <a:srgbClr val="A4A3A4"/>
          </p15:clr>
        </p15:guide>
        <p15:guide id="11" orient="horz" pos="352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1" autoAdjust="0"/>
    <p:restoredTop sz="94630" autoAdjust="0"/>
  </p:normalViewPr>
  <p:slideViewPr>
    <p:cSldViewPr snapToGrid="0" snapToObjects="1">
      <p:cViewPr varScale="1">
        <p:scale>
          <a:sx n="77" d="100"/>
          <a:sy n="77" d="100"/>
        </p:scale>
        <p:origin x="90" y="612"/>
      </p:cViewPr>
      <p:guideLst>
        <p:guide orient="horz" pos="2160"/>
        <p:guide pos="816"/>
        <p:guide orient="horz" pos="3090"/>
        <p:guide orient="horz" pos="3252"/>
        <p:guide orient="horz" pos="358"/>
        <p:guide pos="5460"/>
        <p:guide pos="336"/>
        <p:guide pos="4966"/>
        <p:guide pos="2880"/>
        <p:guide orient="horz" pos="35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2994"/>
    </p:cViewPr>
  </p:sorterViewPr>
  <p:notesViewPr>
    <p:cSldViewPr snapToGrid="0" snapToObjects="1" showGuides="1">
      <p:cViewPr>
        <p:scale>
          <a:sx n="125" d="100"/>
          <a:sy n="125" d="100"/>
        </p:scale>
        <p:origin x="42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F5199-F7F4-4FB2-A2CD-22A2CFC87608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C0744-2FEF-4441-821D-70180A370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03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79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75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74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83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73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99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16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37931" y="586409"/>
            <a:ext cx="8488017" cy="5665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600" i="1"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782957" y="1808921"/>
            <a:ext cx="3578088" cy="428376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38138" y="1152525"/>
            <a:ext cx="8488362" cy="477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1066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62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0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06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67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73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33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76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28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18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02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0365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69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75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8668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EAED55-5527-4FC3-B0D9-1BC4E0FB944D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3637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5C86C-B749-4A3B-89DA-65173622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86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EAED55-5527-4FC3-B0D9-1BC4E0FB944D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3637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5C86C-B749-4A3B-89DA-65173622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1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EAED55-5527-4FC3-B0D9-1BC4E0FB944D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3637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5C86C-B749-4A3B-89DA-65173622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9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EAED55-5527-4FC3-B0D9-1BC4E0FB944D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3637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5C86C-B749-4A3B-89DA-65173622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12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600200"/>
            <a:ext cx="8229600" cy="4175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34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 txBox="1">
            <a:spLocks/>
          </p:cNvSpPr>
          <p:nvPr userDrawn="1"/>
        </p:nvSpPr>
        <p:spPr>
          <a:xfrm>
            <a:off x="8686800" y="6423727"/>
            <a:ext cx="389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03EA47-653C-4D08-BE86-5931AF95F427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 txBox="1">
            <a:spLocks/>
          </p:cNvSpPr>
          <p:nvPr userDrawn="1"/>
        </p:nvSpPr>
        <p:spPr>
          <a:xfrm>
            <a:off x="1" y="6449365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1200" b="0" i="0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William H. </a:t>
            </a:r>
            <a:r>
              <a:rPr lang="en-IN" sz="1200" b="0" i="0" u="none" strike="noStrike" kern="1200" baseline="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Sandholm</a:t>
            </a:r>
            <a:r>
              <a:rPr lang="en-IN" sz="1200" b="0" i="0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, Brett A. </a:t>
            </a:r>
            <a:r>
              <a:rPr lang="en-IN" sz="1200" b="0" i="0" u="none" strike="noStrike" kern="1200" baseline="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Saraniti</a:t>
            </a:r>
            <a:r>
              <a:rPr lang="en-IN" sz="1200" b="0" i="0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IN" sz="1200" b="0" i="1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Vital Statistics, Probability and Statistics for Economics and Business</a:t>
            </a:r>
          </a:p>
          <a:p>
            <a:pPr algn="ctr"/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© 2019</a:t>
            </a:r>
            <a:r>
              <a:rPr lang="en-US" sz="1200" kern="1200" baseline="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by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Oxford University Press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8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" y="0"/>
            <a:ext cx="9139050" cy="6861714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8686800" y="6423727"/>
            <a:ext cx="389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03EA47-653C-4D08-BE86-5931AF95F427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Footer Placeholder 3"/>
          <p:cNvSpPr txBox="1">
            <a:spLocks/>
          </p:cNvSpPr>
          <p:nvPr userDrawn="1"/>
        </p:nvSpPr>
        <p:spPr>
          <a:xfrm>
            <a:off x="1" y="6449365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1200" b="0" i="0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William H. </a:t>
            </a:r>
            <a:r>
              <a:rPr lang="en-IN" sz="1200" b="0" i="0" u="none" strike="noStrike" kern="1200" baseline="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Sandholm</a:t>
            </a:r>
            <a:r>
              <a:rPr lang="en-IN" sz="1200" b="0" i="0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, Brett A. </a:t>
            </a:r>
            <a:r>
              <a:rPr lang="en-IN" sz="1200" b="0" i="0" u="none" strike="noStrike" kern="1200" baseline="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Saraniti</a:t>
            </a:r>
            <a:r>
              <a:rPr lang="en-IN" sz="1200" b="0" i="0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IN" sz="1200" b="0" i="1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Vital Statistics, Probability and Statistics for Economics and Business</a:t>
            </a:r>
          </a:p>
          <a:p>
            <a:pPr algn="ctr"/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© 2019</a:t>
            </a:r>
            <a:r>
              <a:rPr lang="en-US" sz="1200" kern="1200" baseline="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by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Oxford University Press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49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6" r:id="rId4"/>
    <p:sldLayoutId id="2147483657" r:id="rId5"/>
    <p:sldLayoutId id="2147483658" r:id="rId6"/>
    <p:sldLayoutId id="2147483659" r:id="rId7"/>
    <p:sldLayoutId id="2147483660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6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992" y="867952"/>
            <a:ext cx="8488017" cy="929441"/>
          </a:xfrm>
        </p:spPr>
        <p:txBody>
          <a:bodyPr>
            <a:noAutofit/>
          </a:bodyPr>
          <a:lstStyle/>
          <a:p>
            <a:r>
              <a:rPr lang="en-US" i="0" dirty="0" smtClean="0"/>
              <a:t>Vital Statistics</a:t>
            </a:r>
            <a:br>
              <a:rPr lang="en-US" i="0" dirty="0" smtClean="0"/>
            </a:br>
            <a:r>
              <a:rPr lang="en-IN" sz="2400" i="0" dirty="0">
                <a:solidFill>
                  <a:prstClr val="black"/>
                </a:solidFill>
              </a:rPr>
              <a:t>Probability and </a:t>
            </a:r>
            <a:r>
              <a:rPr lang="en-IN" sz="2400" i="0" dirty="0" smtClean="0">
                <a:solidFill>
                  <a:prstClr val="black"/>
                </a:solidFill>
              </a:rPr>
              <a:t>Statistics for </a:t>
            </a:r>
            <a:r>
              <a:rPr lang="en-IN" sz="2400" i="0" dirty="0">
                <a:solidFill>
                  <a:prstClr val="black"/>
                </a:solidFill>
              </a:rPr>
              <a:t>Economics and Business</a:t>
            </a:r>
            <a:endParaRPr lang="en-US" sz="11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7819" y="2698814"/>
            <a:ext cx="4244181" cy="73018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IN" dirty="0"/>
              <a:t>William H. </a:t>
            </a:r>
            <a:r>
              <a:rPr lang="en-IN" dirty="0" err="1" smtClean="0"/>
              <a:t>Sandholm</a:t>
            </a:r>
            <a:endParaRPr lang="en-IN" dirty="0" smtClean="0"/>
          </a:p>
          <a:p>
            <a:pPr>
              <a:spcBef>
                <a:spcPts val="0"/>
              </a:spcBef>
            </a:pPr>
            <a:r>
              <a:rPr lang="en-US" sz="1600" i="1" dirty="0"/>
              <a:t>University of Wisconsin-Madison</a:t>
            </a:r>
            <a:endParaRPr lang="en-US" sz="1600" i="1" dirty="0" smtClean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338138" y="5085661"/>
            <a:ext cx="8488362" cy="1189879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Bernoulli Trials </a:t>
            </a:r>
            <a:r>
              <a:rPr lang="en-US" sz="3600" dirty="0" smtClean="0"/>
              <a:t>Processes and </a:t>
            </a:r>
            <a:r>
              <a:rPr lang="en-US" sz="3600" dirty="0"/>
              <a:t>Discrete Distributions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37931" y="4479407"/>
            <a:ext cx="8488017" cy="5847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dirty="0" smtClean="0"/>
              <a:t>Chapter 5</a:t>
            </a:r>
            <a:endParaRPr lang="en-US" dirty="0"/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4583730" y="2698814"/>
            <a:ext cx="4244181" cy="730186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IN" dirty="0"/>
              <a:t>Brett A. </a:t>
            </a:r>
            <a:r>
              <a:rPr lang="en-IN" dirty="0" err="1" smtClean="0"/>
              <a:t>Saraniti</a:t>
            </a:r>
            <a:endParaRPr lang="en-IN" dirty="0" smtClean="0"/>
          </a:p>
          <a:p>
            <a:pPr>
              <a:spcBef>
                <a:spcPts val="0"/>
              </a:spcBef>
            </a:pPr>
            <a:r>
              <a:rPr lang="en-US" sz="1600" i="1" dirty="0"/>
              <a:t>Northwestern University</a:t>
            </a:r>
            <a:endParaRPr lang="en-US" sz="1600" i="1" dirty="0" smtClean="0"/>
          </a:p>
        </p:txBody>
      </p:sp>
    </p:spTree>
    <p:extLst>
      <p:ext uri="{BB962C8B-B14F-4D97-AF65-F5344CB8AC3E}">
        <p14:creationId xmlns:p14="http://schemas.microsoft.com/office/powerpoint/2010/main" val="282049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5.1:  </a:t>
            </a:r>
            <a:r>
              <a:rPr lang="en-US" sz="1800" dirty="0" smtClean="0">
                <a:solidFill>
                  <a:schemeClr val="tx1"/>
                </a:solidFill>
              </a:rPr>
              <a:t>Probability diagram of </a:t>
            </a:r>
            <a:r>
              <a:rPr lang="en-US" sz="1800" dirty="0">
                <a:solidFill>
                  <a:schemeClr val="tx1"/>
                </a:solidFill>
              </a:rPr>
              <a:t>an </a:t>
            </a:r>
            <a:r>
              <a:rPr lang="en-US" sz="1800" dirty="0" smtClean="0">
                <a:solidFill>
                  <a:schemeClr val="tx1"/>
                </a:solidFill>
              </a:rPr>
              <a:t>indicator random </a:t>
            </a:r>
            <a:r>
              <a:rPr lang="en-US" sz="1800" dirty="0">
                <a:solidFill>
                  <a:schemeClr val="tx1"/>
                </a:solidFill>
              </a:rPr>
              <a:t>variable.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004" y="1350006"/>
            <a:ext cx="4809994" cy="298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9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5.2:  </a:t>
            </a:r>
            <a:r>
              <a:rPr lang="en-US" sz="1800" dirty="0">
                <a:solidFill>
                  <a:schemeClr val="tx1"/>
                </a:solidFill>
              </a:rPr>
              <a:t>Means </a:t>
            </a:r>
            <a:r>
              <a:rPr lang="en-US" sz="1800" dirty="0" smtClean="0">
                <a:solidFill>
                  <a:schemeClr val="tx1"/>
                </a:solidFill>
              </a:rPr>
              <a:t>and variances </a:t>
            </a:r>
            <a:r>
              <a:rPr lang="en-US" sz="1800" dirty="0">
                <a:solidFill>
                  <a:schemeClr val="tx1"/>
                </a:solidFill>
              </a:rPr>
              <a:t>of </a:t>
            </a:r>
            <a:r>
              <a:rPr lang="en-US" sz="1800" dirty="0" smtClean="0">
                <a:solidFill>
                  <a:schemeClr val="tx1"/>
                </a:solidFill>
              </a:rPr>
              <a:t>Bernoulli random </a:t>
            </a:r>
            <a:r>
              <a:rPr lang="en-US" sz="1800" dirty="0">
                <a:solidFill>
                  <a:schemeClr val="tx1"/>
                </a:solidFill>
              </a:rPr>
              <a:t>variables.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27" y="964504"/>
            <a:ext cx="8067347" cy="392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4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5.3:  </a:t>
            </a:r>
            <a:r>
              <a:rPr lang="en-US" sz="1800" dirty="0">
                <a:solidFill>
                  <a:schemeClr val="tx1"/>
                </a:solidFill>
              </a:rPr>
              <a:t>Tree diagram </a:t>
            </a:r>
            <a:r>
              <a:rPr lang="en-US" sz="1800" dirty="0" smtClean="0">
                <a:solidFill>
                  <a:schemeClr val="tx1"/>
                </a:solidFill>
              </a:rPr>
              <a:t>of a </a:t>
            </a:r>
            <a:r>
              <a:rPr lang="en-US" sz="1800" dirty="0">
                <a:solidFill>
                  <a:schemeClr val="tx1"/>
                </a:solidFill>
              </a:rPr>
              <a:t>Bernoulli trials process.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431" y="568324"/>
            <a:ext cx="3485138" cy="459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4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5.4:  </a:t>
            </a:r>
            <a:r>
              <a:rPr lang="en-US" sz="1800" dirty="0">
                <a:solidFill>
                  <a:schemeClr val="tx1"/>
                </a:solidFill>
              </a:rPr>
              <a:t>distributions.xlsx/binomial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797" y="568324"/>
            <a:ext cx="4264407" cy="459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0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5.5:  </a:t>
            </a:r>
            <a:r>
              <a:rPr lang="en-US" sz="1800" dirty="0">
                <a:solidFill>
                  <a:schemeClr val="tx1"/>
                </a:solidFill>
              </a:rPr>
              <a:t>birthdays_100.xlsx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259" y="568324"/>
            <a:ext cx="6567482" cy="459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0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5.6:  </a:t>
            </a:r>
            <a:r>
              <a:rPr lang="en-US" sz="1800" dirty="0">
                <a:solidFill>
                  <a:schemeClr val="tx1"/>
                </a:solidFill>
              </a:rPr>
              <a:t>birthdays_23.xlsx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64" y="572157"/>
            <a:ext cx="7878872" cy="436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2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5.7:  </a:t>
            </a:r>
            <a:r>
              <a:rPr lang="en-US" sz="1800" i="1" dirty="0">
                <a:solidFill>
                  <a:schemeClr val="tx1"/>
                </a:solidFill>
              </a:rPr>
              <a:t>p(n)</a:t>
            </a:r>
            <a:r>
              <a:rPr lang="en-US" sz="1800" dirty="0">
                <a:solidFill>
                  <a:schemeClr val="tx1"/>
                </a:solidFill>
              </a:rPr>
              <a:t> = </a:t>
            </a:r>
            <a:r>
              <a:rPr lang="en-US" sz="1800" dirty="0" smtClean="0">
                <a:solidFill>
                  <a:schemeClr val="tx1"/>
                </a:solidFill>
              </a:rPr>
              <a:t>the probability </a:t>
            </a:r>
            <a:r>
              <a:rPr lang="en-US" sz="1800" dirty="0">
                <a:solidFill>
                  <a:schemeClr val="tx1"/>
                </a:solidFill>
              </a:rPr>
              <a:t>of a </a:t>
            </a:r>
            <a:r>
              <a:rPr lang="en-US" sz="1800" dirty="0" smtClean="0">
                <a:solidFill>
                  <a:schemeClr val="tx1"/>
                </a:solidFill>
              </a:rPr>
              <a:t>shared birthday </a:t>
            </a:r>
            <a:r>
              <a:rPr lang="en-US" sz="1800" dirty="0">
                <a:solidFill>
                  <a:schemeClr val="tx1"/>
                </a:solidFill>
              </a:rPr>
              <a:t>in a group of </a:t>
            </a:r>
            <a:r>
              <a:rPr lang="en-US" sz="1800" i="1" dirty="0" smtClean="0">
                <a:solidFill>
                  <a:schemeClr val="tx1"/>
                </a:solidFill>
              </a:rPr>
              <a:t>n</a:t>
            </a:r>
            <a:r>
              <a:rPr lang="en-US" sz="1800" dirty="0" smtClean="0">
                <a:solidFill>
                  <a:schemeClr val="tx1"/>
                </a:solidFill>
              </a:rPr>
              <a:t> people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71" y="818338"/>
            <a:ext cx="8091814" cy="413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07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6.0&quot;&gt;&lt;object type=&quot;1&quot; unique_id=&quot;10001&quot;&gt;&lt;object type=&quot;8&quot; unique_id=&quot;10034&quot;&gt;&lt;/object&gt;&lt;object type=&quot;2&quot; unique_id=&quot;10035&quot;&gt;&lt;object type=&quot;3&quot; unique_id=&quot;10036&quot;&gt;&lt;property id=&quot;20148&quot; value=&quot;5&quot;/&gt;&lt;property id=&quot;20300&quot; value=&quot;Slide 1 - &amp;quot;Vital Statistics&amp;#x0D;&amp;#x0A;Probability and Statistics for Economics and Business&amp;quot;&quot;/&gt;&lt;property id=&quot;20307&quot; value=&quot;261&quot;/&gt;&lt;/object&gt;&lt;object type=&quot;3&quot; unique_id=&quot;10261&quot;&gt;&lt;property id=&quot;20148&quot; value=&quot;5&quot;/&gt;&lt;property id=&quot;20300&quot; value=&quot;Slide 3 - &amp;quot;Figure 5.2:  Means and variances of Bernoulli random variables.&amp;quot;&quot;/&gt;&lt;property id=&quot;20307&quot; value=&quot;275&quot;/&gt;&lt;/object&gt;&lt;object type=&quot;3&quot; unique_id=&quot;10262&quot;&gt;&lt;property id=&quot;20148&quot; value=&quot;5&quot;/&gt;&lt;property id=&quot;20300&quot; value=&quot;Slide 2 - &amp;quot;Figure 5.1:  Probability diagram of an indicator random variable.&amp;quot;&quot;/&gt;&lt;property id=&quot;20307&quot; value=&quot;276&quot;/&gt;&lt;/object&gt;&lt;object type=&quot;3&quot; unique_id=&quot;10293&quot;&gt;&lt;property id=&quot;20148&quot; value=&quot;5&quot;/&gt;&lt;property id=&quot;20300&quot; value=&quot;Slide 4 - &amp;quot;Figure 5.3:  Tree diagram of a Bernoulli trials process.&amp;quot;&quot;/&gt;&lt;property id=&quot;20307&quot; value=&quot;278&quot;/&gt;&lt;/object&gt;&lt;object type=&quot;3&quot; unique_id=&quot;10300&quot;&gt;&lt;property id=&quot;20148&quot; value=&quot;5&quot;/&gt;&lt;property id=&quot;20300&quot; value=&quot;Slide 5 - &amp;quot;Figure 5.4:  distributions.xlsx/binomial&amp;quot;&quot;/&gt;&lt;property id=&quot;20307&quot; value=&quot;279&quot;/&gt;&lt;/object&gt;&lt;object type=&quot;3&quot; unique_id=&quot;10329&quot;&gt;&lt;property id=&quot;20148&quot; value=&quot;5&quot;/&gt;&lt;property id=&quot;20300&quot; value=&quot;Slide 6 - &amp;quot;Figure 5.5:  birthdays_100.xlsx&amp;quot;&quot;/&gt;&lt;property id=&quot;20307&quot; value=&quot;280&quot;/&gt;&lt;/object&gt;&lt;object type=&quot;3&quot; unique_id=&quot;10402&quot;&gt;&lt;property id=&quot;20148&quot; value=&quot;5&quot;/&gt;&lt;property id=&quot;20300&quot; value=&quot;Slide 7 - &amp;quot;Figure 5.6:  birthdays_23.xlsx&amp;quot;&quot;/&gt;&lt;property id=&quot;20307&quot; value=&quot;281&quot;/&gt;&lt;/object&gt;&lt;object type=&quot;3&quot; unique_id=&quot;10403&quot;&gt;&lt;property id=&quot;20148&quot; value=&quot;5&quot;/&gt;&lt;property id=&quot;20300&quot; value=&quot;Slide 8 - &amp;quot;Figure 5.7:  p(n) = the probability of a shared birthday in a group of n people.&amp;quot;&quot;/&gt;&lt;property id=&quot;20307&quot; value=&quot;282&quot;/&gt;&lt;/object&gt;&lt;/object&gt;&lt;/object&gt;&lt;/database&gt;"/>
</p:tagLst>
</file>

<file path=ppt/theme/theme1.xml><?xml version="1.0" encoding="utf-8"?>
<a:theme xmlns:a="http://schemas.openxmlformats.org/drawingml/2006/main" name="Oxford template (TH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andholm_01.potx" id="{B98C9BFB-1C24-43D0-810E-6287E738545C}" vid="{2D7EC576-BCA7-49B7-BBC3-937296A7DCC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ndholm_01.potx" id="{B98C9BFB-1C24-43D0-810E-6287E738545C}" vid="{B17A72F0-7E44-4A41-95D4-C280B3EE5918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ndholm_01.potx" id="{B98C9BFB-1C24-43D0-810E-6287E738545C}" vid="{A19C9E15-FE0D-44E9-84F3-0332A0139D4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1051</TotalTime>
  <Words>95</Words>
  <Application>Microsoft Office PowerPoint</Application>
  <PresentationFormat>On-screen Show (4:3)</PresentationFormat>
  <Paragraphs>22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Oxford template (TH)</vt:lpstr>
      <vt:lpstr>Custom Design</vt:lpstr>
      <vt:lpstr>1_Custom Design</vt:lpstr>
      <vt:lpstr>Vital Statistics Probability and Statistics for Economics and Business</vt:lpstr>
      <vt:lpstr>Figure 5.1:  Probability diagram of an indicator random variable.</vt:lpstr>
      <vt:lpstr>Figure 5.2:  Means and variances of Bernoulli random variables.</vt:lpstr>
      <vt:lpstr>Figure 5.3:  Tree diagram of a Bernoulli trials process.</vt:lpstr>
      <vt:lpstr>Figure 5.4:  distributions.xlsx/binomial</vt:lpstr>
      <vt:lpstr>Figure 5.5:  birthdays_100.xlsx</vt:lpstr>
      <vt:lpstr>Figure 5.6:  birthdays_23.xlsx</vt:lpstr>
      <vt:lpstr>Figure 5.7:  p(n) = the probability of a shared birthday in a group of n people.</vt:lpstr>
    </vt:vector>
  </TitlesOfParts>
  <Company>Oxford University Press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Interplay</dc:title>
  <dc:creator>Thom Holmes</dc:creator>
  <cp:lastModifiedBy>Saba UV</cp:lastModifiedBy>
  <cp:revision>135</cp:revision>
  <dcterms:created xsi:type="dcterms:W3CDTF">2018-04-10T17:45:29Z</dcterms:created>
  <dcterms:modified xsi:type="dcterms:W3CDTF">2018-11-12T09:40:23Z</dcterms:modified>
</cp:coreProperties>
</file>