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16"/>
  </p:notesMasterIdLst>
  <p:sldIdLst>
    <p:sldId id="261" r:id="rId4"/>
    <p:sldId id="276" r:id="rId5"/>
    <p:sldId id="275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94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  <p15:guide id="4" orient="horz" pos="3252" userDrawn="1">
          <p15:clr>
            <a:srgbClr val="A4A3A4"/>
          </p15:clr>
        </p15:guide>
        <p15:guide id="5" orient="horz" pos="358" userDrawn="1">
          <p15:clr>
            <a:srgbClr val="A4A3A4"/>
          </p15:clr>
        </p15:guide>
        <p15:guide id="6" pos="5460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4966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30" autoAdjust="0"/>
  </p:normalViewPr>
  <p:slideViewPr>
    <p:cSldViewPr snapToGrid="0" snapToObjects="1">
      <p:cViewPr varScale="1">
        <p:scale>
          <a:sx n="77" d="100"/>
          <a:sy n="77" d="100"/>
        </p:scale>
        <p:origin x="90" y="612"/>
      </p:cViewPr>
      <p:guideLst>
        <p:guide orient="horz" pos="2160"/>
        <p:guide pos="794"/>
        <p:guide orient="horz" pos="3090"/>
        <p:guide orient="horz" pos="3252"/>
        <p:guide orient="horz" pos="358"/>
        <p:guide pos="5460"/>
        <p:guide pos="336"/>
        <p:guide pos="4966"/>
        <p:guide pos="2880"/>
        <p:guide orient="horz" pos="3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94"/>
    </p:cViewPr>
  </p:sorterViewPr>
  <p:notesViewPr>
    <p:cSldViewPr snapToGrid="0" snapToObjects="1" showGuides="1">
      <p:cViewPr>
        <p:scale>
          <a:sx n="125" d="100"/>
          <a:sy n="125" d="100"/>
        </p:scale>
        <p:origin x="4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38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3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7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1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867952"/>
            <a:ext cx="8488017" cy="929441"/>
          </a:xfrm>
        </p:spPr>
        <p:txBody>
          <a:bodyPr>
            <a:noAutofit/>
          </a:bodyPr>
          <a:lstStyle/>
          <a:p>
            <a:r>
              <a:rPr lang="en-US" i="0" dirty="0" smtClean="0"/>
              <a:t>Vital Statistics</a:t>
            </a:r>
            <a:br>
              <a:rPr lang="en-US" i="0" dirty="0" smtClean="0"/>
            </a:br>
            <a:r>
              <a:rPr lang="en-IN" sz="2400" i="0" dirty="0">
                <a:solidFill>
                  <a:prstClr val="black"/>
                </a:solidFill>
              </a:rPr>
              <a:t>Probability and </a:t>
            </a:r>
            <a:r>
              <a:rPr lang="en-IN" sz="2400" i="0" dirty="0" smtClean="0">
                <a:solidFill>
                  <a:prstClr val="black"/>
                </a:solidFill>
              </a:rPr>
              <a:t>Statistics for </a:t>
            </a:r>
            <a:r>
              <a:rPr lang="en-IN" sz="2400" i="0" dirty="0">
                <a:solidFill>
                  <a:prstClr val="black"/>
                </a:solidFill>
              </a:rPr>
              <a:t>Economics and Business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819" y="2698814"/>
            <a:ext cx="4244181" cy="7301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dirty="0"/>
              <a:t>William H. </a:t>
            </a:r>
            <a:r>
              <a:rPr lang="en-IN" dirty="0" err="1" smtClean="0"/>
              <a:t>Sandholm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University of Wisconsin-Madison</a:t>
            </a:r>
            <a:endParaRPr lang="en-US" sz="1600" i="1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138" y="5085661"/>
            <a:ext cx="8488362" cy="64884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Probability Models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931" y="4479407"/>
            <a:ext cx="848801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83730" y="2698814"/>
            <a:ext cx="4244181" cy="7301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dirty="0"/>
              <a:t>Brett A. </a:t>
            </a:r>
            <a:r>
              <a:rPr lang="en-IN" dirty="0" err="1" smtClean="0"/>
              <a:t>Saraniti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Northwestern University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2.9:  </a:t>
            </a:r>
            <a:r>
              <a:rPr lang="en-US" sz="1800" dirty="0">
                <a:solidFill>
                  <a:schemeClr val="tx1"/>
                </a:solidFill>
              </a:rPr>
              <a:t>Independent events: P(</a:t>
            </a:r>
            <a:r>
              <a:rPr lang="en-US" sz="1800" i="1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) = .6 × 1 = .6, P(</a:t>
            </a:r>
            <a:r>
              <a:rPr lang="en-US" sz="1800" i="1" dirty="0">
                <a:solidFill>
                  <a:schemeClr val="tx1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) = 1 × .2 = .</a:t>
            </a:r>
            <a:r>
              <a:rPr lang="en-US" sz="1800" dirty="0" smtClean="0">
                <a:solidFill>
                  <a:schemeClr val="tx1"/>
                </a:solidFill>
              </a:rPr>
              <a:t>2,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P(</a:t>
            </a:r>
            <a:r>
              <a:rPr lang="en-US" sz="1800" i="1" dirty="0" smtClean="0">
                <a:solidFill>
                  <a:schemeClr val="tx1"/>
                </a:solidFill>
              </a:rPr>
              <a:t>A </a:t>
            </a:r>
            <a:r>
              <a:rPr lang="en-US" sz="1800" i="1" dirty="0">
                <a:solidFill>
                  <a:schemeClr val="tx1"/>
                </a:solidFill>
              </a:rPr>
              <a:t>∩ B</a:t>
            </a:r>
            <a:r>
              <a:rPr lang="en-US" sz="1800" dirty="0">
                <a:solidFill>
                  <a:schemeClr val="tx1"/>
                </a:solidFill>
              </a:rPr>
              <a:t>) = .6 × .2 = .12.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39" y="568324"/>
            <a:ext cx="4064122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2.10:  </a:t>
            </a:r>
            <a:r>
              <a:rPr lang="en-US" sz="1800" dirty="0" smtClean="0">
                <a:solidFill>
                  <a:schemeClr val="tx1"/>
                </a:solidFill>
              </a:rPr>
              <a:t>Probability diagram </a:t>
            </a:r>
            <a:r>
              <a:rPr lang="en-US" sz="1800" dirty="0">
                <a:solidFill>
                  <a:schemeClr val="tx1"/>
                </a:solidFill>
              </a:rPr>
              <a:t>for the </a:t>
            </a:r>
            <a:r>
              <a:rPr lang="en-US" sz="1800" dirty="0" smtClean="0">
                <a:solidFill>
                  <a:schemeClr val="tx1"/>
                </a:solidFill>
              </a:rPr>
              <a:t>Linda problem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49" y="1168580"/>
            <a:ext cx="5536504" cy="33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2.11:  </a:t>
            </a:r>
            <a:r>
              <a:rPr lang="en-US" sz="1800" dirty="0" smtClean="0">
                <a:solidFill>
                  <a:schemeClr val="tx1"/>
                </a:solidFill>
              </a:rPr>
              <a:t>Probability diagrams </a:t>
            </a:r>
            <a:r>
              <a:rPr lang="en-US" sz="1800" dirty="0">
                <a:solidFill>
                  <a:schemeClr val="tx1"/>
                </a:solidFill>
              </a:rPr>
              <a:t>for the Monty </a:t>
            </a:r>
            <a:r>
              <a:rPr lang="en-US" sz="1800" dirty="0" smtClean="0">
                <a:solidFill>
                  <a:schemeClr val="tx1"/>
                </a:solidFill>
              </a:rPr>
              <a:t>Hall problem.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97" y="1396941"/>
            <a:ext cx="5586608" cy="32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2.1:  </a:t>
            </a:r>
            <a:r>
              <a:rPr lang="en-IN" sz="1800" dirty="0">
                <a:solidFill>
                  <a:schemeClr val="tx1"/>
                </a:solidFill>
              </a:rPr>
              <a:t>A Venn diagram.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9" y="622044"/>
            <a:ext cx="7128603" cy="44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2.2:  </a:t>
            </a:r>
            <a:r>
              <a:rPr lang="en-US" sz="1800" dirty="0">
                <a:solidFill>
                  <a:schemeClr val="tx1"/>
                </a:solidFill>
              </a:rPr>
              <a:t>Basic </a:t>
            </a:r>
            <a:r>
              <a:rPr lang="en-US" sz="1800" dirty="0" smtClean="0">
                <a:solidFill>
                  <a:schemeClr val="tx1"/>
                </a:solidFill>
              </a:rPr>
              <a:t>definitions presented </a:t>
            </a:r>
            <a:r>
              <a:rPr lang="en-US" sz="1800" dirty="0">
                <a:solidFill>
                  <a:schemeClr val="tx1"/>
                </a:solidFill>
              </a:rPr>
              <a:t>using </a:t>
            </a:r>
            <a:r>
              <a:rPr lang="en-US" sz="1800" dirty="0" smtClean="0">
                <a:solidFill>
                  <a:schemeClr val="tx1"/>
                </a:solidFill>
              </a:rPr>
              <a:t>Venn diagrams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19" y="568324"/>
            <a:ext cx="4158162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2.3:  </a:t>
            </a:r>
            <a:r>
              <a:rPr lang="en-IN" sz="1800" dirty="0">
                <a:solidFill>
                  <a:schemeClr val="tx1"/>
                </a:solidFill>
              </a:rPr>
              <a:t>A partition of </a:t>
            </a:r>
            <a:r>
              <a:rPr lang="en-IN" sz="1800" i="1" dirty="0">
                <a:solidFill>
                  <a:schemeClr val="tx1"/>
                </a:solidFill>
              </a:rPr>
              <a:t>S</a:t>
            </a:r>
            <a:r>
              <a:rPr lang="en-IN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6" y="1388453"/>
            <a:ext cx="4759890" cy="29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2.4:  </a:t>
            </a:r>
            <a:r>
              <a:rPr lang="en-US" sz="1800" dirty="0" smtClean="0">
                <a:solidFill>
                  <a:schemeClr val="tx1"/>
                </a:solidFill>
              </a:rPr>
              <a:t>Probability diagram </a:t>
            </a:r>
            <a:r>
              <a:rPr lang="en-US" sz="1800" dirty="0">
                <a:solidFill>
                  <a:schemeClr val="tx1"/>
                </a:solidFill>
              </a:rPr>
              <a:t>for the </a:t>
            </a:r>
            <a:r>
              <a:rPr lang="en-US" sz="1800" dirty="0" err="1" smtClean="0">
                <a:solidFill>
                  <a:schemeClr val="tx1"/>
                </a:solidFill>
              </a:rPr>
              <a:t>Neofuturists</a:t>
            </a:r>
            <a:r>
              <a:rPr lang="en-US" sz="1800" dirty="0" smtClean="0">
                <a:solidFill>
                  <a:schemeClr val="tx1"/>
                </a:solidFill>
              </a:rPr>
              <a:t> example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62" y="1414961"/>
            <a:ext cx="5812076" cy="29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2.5:  </a:t>
            </a:r>
            <a:r>
              <a:rPr lang="en-US" sz="1800" dirty="0">
                <a:solidFill>
                  <a:schemeClr val="tx1"/>
                </a:solidFill>
              </a:rPr>
              <a:t>The conditional probability axioms.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3" y="1377050"/>
            <a:ext cx="8047615" cy="30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2.6: 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conditional probability </a:t>
            </a:r>
            <a:r>
              <a:rPr lang="en-US" sz="1800" dirty="0">
                <a:solidFill>
                  <a:schemeClr val="tx1"/>
                </a:solidFill>
              </a:rPr>
              <a:t>formula.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6" y="1551424"/>
            <a:ext cx="8055769" cy="28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2.7: 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total probability </a:t>
            </a:r>
            <a:r>
              <a:rPr lang="en-US" sz="1800" dirty="0">
                <a:solidFill>
                  <a:schemeClr val="tx1"/>
                </a:solidFill>
              </a:rPr>
              <a:t>rule.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26" y="1531526"/>
            <a:ext cx="5461348" cy="30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2.8:  </a:t>
            </a:r>
            <a:r>
              <a:rPr lang="en-US" sz="1800" dirty="0">
                <a:solidFill>
                  <a:schemeClr val="tx1"/>
                </a:solidFill>
              </a:rPr>
              <a:t>Bayes’ rule in pictures.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23" y="568324"/>
            <a:ext cx="6022954" cy="45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Vital Statistics&amp;#x0D;&amp;#x0A;Probability and Statistics for Economics and Business&amp;quot;&quot;/&gt;&lt;property id=&quot;20307&quot; value=&quot;261&quot;/&gt;&lt;/object&gt;&lt;object type=&quot;3&quot; unique_id=&quot;10261&quot;&gt;&lt;property id=&quot;20148&quot; value=&quot;5&quot;/&gt;&lt;property id=&quot;20300&quot; value=&quot;Slide 3 - &amp;quot;Figure 2.2:  Basic definitions presented using Venn diagrams.&amp;quot;&quot;/&gt;&lt;property id=&quot;20307&quot; value=&quot;275&quot;/&gt;&lt;/object&gt;&lt;object type=&quot;3&quot; unique_id=&quot;10262&quot;&gt;&lt;property id=&quot;20148&quot; value=&quot;5&quot;/&gt;&lt;property id=&quot;20300&quot; value=&quot;Slide 2 - &amp;quot;Figure 2.1:  A Venn diagram.&amp;quot;&quot;/&gt;&lt;property id=&quot;20307&quot; value=&quot;276&quot;/&gt;&lt;/object&gt;&lt;object type=&quot;3&quot; unique_id=&quot;10293&quot;&gt;&lt;property id=&quot;20148&quot; value=&quot;5&quot;/&gt;&lt;property id=&quot;20300&quot; value=&quot;Slide 4 - &amp;quot;Figure 2.3:  A partition of S.&amp;quot;&quot;/&gt;&lt;property id=&quot;20307&quot; value=&quot;278&quot;/&gt;&lt;/object&gt;&lt;object type=&quot;3&quot; unique_id=&quot;10294&quot;&gt;&lt;property id=&quot;20148&quot; value=&quot;5&quot;/&gt;&lt;property id=&quot;20300&quot; value=&quot;Slide 5 - &amp;quot;Figure 2.4:  Probability diagram for the Neofuturists example.&amp;quot;&quot;/&gt;&lt;property id=&quot;20307&quot; value=&quot;277&quot;/&gt;&lt;/object&gt;&lt;object type=&quot;3&quot; unique_id=&quot;10295&quot;&gt;&lt;property id=&quot;20148&quot; value=&quot;5&quot;/&gt;&lt;property id=&quot;20300&quot; value=&quot;Slide 6 - &amp;quot;Figure 2.5:  The conditional probability axioms.&amp;quot;&quot;/&gt;&lt;property id=&quot;20307&quot; value=&quot;279&quot;/&gt;&lt;/object&gt;&lt;object type=&quot;3&quot; unique_id=&quot;10296&quot;&gt;&lt;property id=&quot;20148&quot; value=&quot;5&quot;/&gt;&lt;property id=&quot;20300&quot; value=&quot;Slide 7 - &amp;quot;Figure 2.6:  The conditional probability formula.&amp;quot;&quot;/&gt;&lt;property id=&quot;20307&quot; value=&quot;280&quot;/&gt;&lt;/object&gt;&lt;object type=&quot;3&quot; unique_id=&quot;10297&quot;&gt;&lt;property id=&quot;20148&quot; value=&quot;5&quot;/&gt;&lt;property id=&quot;20300&quot; value=&quot;Slide 8 - &amp;quot;Figure 2.7:  The total probability rule.&amp;quot;&quot;/&gt;&lt;property id=&quot;20307&quot; value=&quot;281&quot;/&gt;&lt;/object&gt;&lt;object type=&quot;3&quot; unique_id=&quot;10298&quot;&gt;&lt;property id=&quot;20148&quot; value=&quot;5&quot;/&gt;&lt;property id=&quot;20300&quot; value=&quot;Slide 9 - &amp;quot;Figure 2.8:  Bayes’ rule in pictures.&amp;quot;&quot;/&gt;&lt;property id=&quot;20307&quot; value=&quot;282&quot;/&gt;&lt;/object&gt;&lt;object type=&quot;3&quot; unique_id=&quot;10299&quot;&gt;&lt;property id=&quot;20148&quot; value=&quot;5&quot;/&gt;&lt;property id=&quot;20300&quot; value=&quot;Slide 10 - &amp;quot;Figure 2.9:  Independent events: P(A) = .6 × 1 = .6, P(B) = 1 × .2 = .2,&amp;#x0D;&amp;#x0A;P(A ∩ B) = .6 × .2 = .12.&amp;quot;&quot;/&gt;&lt;property id=&quot;20307&quot; value=&quot;283&quot;/&gt;&lt;/object&gt;&lt;object type=&quot;3&quot; unique_id=&quot;10348&quot;&gt;&lt;property id=&quot;20148&quot; value=&quot;5&quot;/&gt;&lt;property id=&quot;20300&quot; value=&quot;Slide 11 - &amp;quot;Figure 2.10:  Probability diagram for the Linda problem.&amp;quot;&quot;/&gt;&lt;property id=&quot;20307&quot; value=&quot;284&quot;/&gt;&lt;/object&gt;&lt;object type=&quot;3&quot; unique_id=&quot;10388&quot;&gt;&lt;property id=&quot;20148&quot; value=&quot;5&quot;/&gt;&lt;property id=&quot;20300&quot; value=&quot;Slide 12 - &amp;quot;Figure 2.11:  Probability diagrams for the Monty Hall problem.&amp;quot;&quot;/&gt;&lt;property id=&quot;20307&quot; value=&quot;285&quot;/&gt;&lt;/object&gt;&lt;/object&gt;&lt;/object&gt;&lt;/database&gt;"/>
</p:tagLst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holm_01.potx" id="{B98C9BFB-1C24-43D0-810E-6287E738545C}" vid="{2D7EC576-BCA7-49B7-BBC3-937296A7D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B17A72F0-7E44-4A41-95D4-C280B3EE591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A19C9E15-FE0D-44E9-84F3-0332A0139D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148</Words>
  <Application>Microsoft Office PowerPoint</Application>
  <PresentationFormat>On-screen Show (4:3)</PresentationFormat>
  <Paragraphs>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Oxford template (TH)</vt:lpstr>
      <vt:lpstr>Custom Design</vt:lpstr>
      <vt:lpstr>1_Custom Design</vt:lpstr>
      <vt:lpstr>Vital Statistics Probability and Statistics for Economics and Business</vt:lpstr>
      <vt:lpstr>Figure 2.1:  A Venn diagram.</vt:lpstr>
      <vt:lpstr>Figure 2.2:  Basic definitions presented using Venn diagrams.</vt:lpstr>
      <vt:lpstr>Figure 2.3:  A partition of S.</vt:lpstr>
      <vt:lpstr>Figure 2.4:  Probability diagram for the Neofuturists example.</vt:lpstr>
      <vt:lpstr>Figure 2.5:  The conditional probability axioms.</vt:lpstr>
      <vt:lpstr>Figure 2.6:  The conditional probability formula.</vt:lpstr>
      <vt:lpstr>Figure 2.7:  The total probability rule.</vt:lpstr>
      <vt:lpstr>Figure 2.8:  Bayes’ rule in pictures.</vt:lpstr>
      <vt:lpstr>Figure 2.9:  Independent events: P(A) = .6 × 1 = .6, P(B) = 1 × .2 = .2, P(A ∩ B) = .6 × .2 = .12.</vt:lpstr>
      <vt:lpstr>Figure 2.10:  Probability diagram for the Linda problem.</vt:lpstr>
      <vt:lpstr>Figure 2.11:  Probability diagrams for the Monty Hall problem.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Thom Holmes</dc:creator>
  <cp:lastModifiedBy>Saba UV</cp:lastModifiedBy>
  <cp:revision>130</cp:revision>
  <dcterms:created xsi:type="dcterms:W3CDTF">2018-04-10T17:45:29Z</dcterms:created>
  <dcterms:modified xsi:type="dcterms:W3CDTF">2018-11-12T09:31:58Z</dcterms:modified>
</cp:coreProperties>
</file>