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1"/>
  </p:notesMasterIdLst>
  <p:sldIdLst>
    <p:sldId id="257" r:id="rId2"/>
    <p:sldId id="262"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RIGHT, John" initials="WJ"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9" autoAdjust="0"/>
    <p:restoredTop sz="82922" autoAdjust="0"/>
  </p:normalViewPr>
  <p:slideViewPr>
    <p:cSldViewPr snapToGrid="0" snapToObjects="1">
      <p:cViewPr>
        <p:scale>
          <a:sx n="50" d="100"/>
          <a:sy n="50" d="100"/>
        </p:scale>
        <p:origin x="-882" y="-10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CB29287-A931-4640-9213-E69F0D1898BB}" type="datetimeFigureOut">
              <a:rPr lang="en-US" smtClean="0"/>
              <a:t>4/10/2017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C08FDF4-CD8B-4D75-8FEE-D87CDB4B7861}" type="slidenum">
              <a:rPr lang="en-US" smtClean="0"/>
              <a:t>‹#›</a:t>
            </a:fld>
            <a:endParaRPr lang="en-US"/>
          </a:p>
        </p:txBody>
      </p:sp>
    </p:spTree>
    <p:extLst>
      <p:ext uri="{BB962C8B-B14F-4D97-AF65-F5344CB8AC3E}">
        <p14:creationId xmlns:p14="http://schemas.microsoft.com/office/powerpoint/2010/main" val="20794129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2</a:t>
            </a:fld>
            <a:endParaRPr lang="en-US" dirty="0"/>
          </a:p>
        </p:txBody>
      </p:sp>
    </p:spTree>
    <p:extLst>
      <p:ext uri="{BB962C8B-B14F-4D97-AF65-F5344CB8AC3E}">
        <p14:creationId xmlns:p14="http://schemas.microsoft.com/office/powerpoint/2010/main" val="6677016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4</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Although the lobotomy treatment strategy led to the Nobel Prize, it is now known that the procedure lacked empirical support and, unfortunately, resulted in severe impairment in the patients who received the “treatment.” Shown here are a set of Watts–Freeman lobotomy instruments.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6</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At 12 years of age, Howard Dully was lobotomized by Dr. Walter Freeman at the request of his stepmother, who was concerned about his behavioral problems, including not cleaning his room or wanting to bathe.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7</a:t>
            </a:fld>
            <a:endParaRPr lang="en-US"/>
          </a:p>
        </p:txBody>
      </p:sp>
    </p:spTree>
    <p:extLst>
      <p:ext uri="{BB962C8B-B14F-4D97-AF65-F5344CB8AC3E}">
        <p14:creationId xmlns:p14="http://schemas.microsoft.com/office/powerpoint/2010/main" val="14406382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8</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i="1" kern="1200" dirty="0" smtClean="0">
                <a:solidFill>
                  <a:schemeClr val="tx1"/>
                </a:solidFill>
                <a:effectLst/>
                <a:latin typeface="+mn-lt"/>
                <a:ea typeface="+mn-ea"/>
                <a:cs typeface="+mn-cs"/>
              </a:rPr>
              <a:t>Positive</a:t>
            </a:r>
            <a:r>
              <a:rPr lang="en-US" sz="1200" kern="1200" dirty="0" smtClean="0">
                <a:solidFill>
                  <a:schemeClr val="tx1"/>
                </a:solidFill>
                <a:effectLst/>
                <a:latin typeface="+mn-lt"/>
                <a:ea typeface="+mn-ea"/>
                <a:cs typeface="+mn-cs"/>
              </a:rPr>
              <a:t> symptoms: delusions, hallucinations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i="1" kern="1200" dirty="0" smtClean="0">
                <a:solidFill>
                  <a:schemeClr val="tx1"/>
                </a:solidFill>
                <a:effectLst/>
                <a:latin typeface="+mn-lt"/>
                <a:ea typeface="+mn-ea"/>
                <a:cs typeface="+mn-cs"/>
              </a:rPr>
              <a:t>Negative</a:t>
            </a:r>
            <a:r>
              <a:rPr lang="en-US" sz="1200" kern="1200" dirty="0" smtClean="0">
                <a:solidFill>
                  <a:schemeClr val="tx1"/>
                </a:solidFill>
                <a:effectLst/>
                <a:latin typeface="+mn-lt"/>
                <a:ea typeface="+mn-ea"/>
                <a:cs typeface="+mn-cs"/>
              </a:rPr>
              <a:t> symptoms: diminished emotions/thought processes</a:t>
            </a:r>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9</a:t>
            </a:fld>
            <a:endParaRPr lang="en-US"/>
          </a:p>
        </p:txBody>
      </p:sp>
    </p:spTree>
    <p:extLst>
      <p:ext uri="{BB962C8B-B14F-4D97-AF65-F5344CB8AC3E}">
        <p14:creationId xmlns:p14="http://schemas.microsoft.com/office/powerpoint/2010/main" val="7766612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i="1" kern="1200" dirty="0" smtClean="0">
                <a:solidFill>
                  <a:schemeClr val="tx1"/>
                </a:solidFill>
                <a:effectLst/>
                <a:latin typeface="+mn-lt"/>
                <a:ea typeface="+mn-ea"/>
                <a:cs typeface="+mn-cs"/>
              </a:rPr>
              <a:t>Positive</a:t>
            </a:r>
            <a:r>
              <a:rPr lang="en-US" sz="1200" kern="1200" dirty="0" smtClean="0">
                <a:solidFill>
                  <a:schemeClr val="tx1"/>
                </a:solidFill>
                <a:effectLst/>
                <a:latin typeface="+mn-lt"/>
                <a:ea typeface="+mn-ea"/>
                <a:cs typeface="+mn-cs"/>
              </a:rPr>
              <a:t> symptoms: delusions, hallucinations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i="1" kern="1200" dirty="0" smtClean="0">
                <a:solidFill>
                  <a:schemeClr val="tx1"/>
                </a:solidFill>
                <a:effectLst/>
                <a:latin typeface="+mn-lt"/>
                <a:ea typeface="+mn-ea"/>
                <a:cs typeface="+mn-cs"/>
              </a:rPr>
              <a:t>Negative</a:t>
            </a:r>
            <a:r>
              <a:rPr lang="en-US" sz="1200" kern="1200" dirty="0" smtClean="0">
                <a:solidFill>
                  <a:schemeClr val="tx1"/>
                </a:solidFill>
                <a:effectLst/>
                <a:latin typeface="+mn-lt"/>
                <a:ea typeface="+mn-ea"/>
                <a:cs typeface="+mn-cs"/>
              </a:rPr>
              <a:t> symptoms: diminished emotions/thought processes</a:t>
            </a:r>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10</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i="1" kern="1200" dirty="0" smtClean="0">
                <a:solidFill>
                  <a:schemeClr val="tx1"/>
                </a:solidFill>
                <a:effectLst/>
                <a:latin typeface="+mn-lt"/>
                <a:ea typeface="+mn-ea"/>
                <a:cs typeface="+mn-cs"/>
              </a:rPr>
              <a:t>Positive</a:t>
            </a:r>
            <a:r>
              <a:rPr lang="en-US" sz="1200" kern="1200" dirty="0" smtClean="0">
                <a:solidFill>
                  <a:schemeClr val="tx1"/>
                </a:solidFill>
                <a:effectLst/>
                <a:latin typeface="+mn-lt"/>
                <a:ea typeface="+mn-ea"/>
                <a:cs typeface="+mn-cs"/>
              </a:rPr>
              <a:t> symptoms: delusions, hallucinations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i="1" kern="1200" dirty="0" smtClean="0">
                <a:solidFill>
                  <a:schemeClr val="tx1"/>
                </a:solidFill>
                <a:effectLst/>
                <a:latin typeface="+mn-lt"/>
                <a:ea typeface="+mn-ea"/>
                <a:cs typeface="+mn-cs"/>
              </a:rPr>
              <a:t>Negative</a:t>
            </a:r>
            <a:r>
              <a:rPr lang="en-US" sz="1200" kern="1200" dirty="0" smtClean="0">
                <a:solidFill>
                  <a:schemeClr val="tx1"/>
                </a:solidFill>
                <a:effectLst/>
                <a:latin typeface="+mn-lt"/>
                <a:ea typeface="+mn-ea"/>
                <a:cs typeface="+mn-cs"/>
              </a:rPr>
              <a:t> symptoms: diminished emotions/thought processes</a:t>
            </a:r>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11</a:t>
            </a:fld>
            <a:endParaRPr lang="en-US"/>
          </a:p>
        </p:txBody>
      </p:sp>
    </p:spTree>
    <p:extLst>
      <p:ext uri="{BB962C8B-B14F-4D97-AF65-F5344CB8AC3E}">
        <p14:creationId xmlns:p14="http://schemas.microsoft.com/office/powerpoint/2010/main" val="25828054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Neuroleptic drugs such as chlorpromazine block dopamine D2 receptors.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12</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 Susannah </a:t>
            </a:r>
            <a:r>
              <a:rPr lang="en-US" sz="1200" kern="1200" dirty="0" err="1" smtClean="0">
                <a:solidFill>
                  <a:schemeClr val="tx1"/>
                </a:solidFill>
                <a:effectLst/>
                <a:latin typeface="+mn-lt"/>
                <a:ea typeface="+mn-ea"/>
                <a:cs typeface="+mn-cs"/>
              </a:rPr>
              <a:t>Cahalan</a:t>
            </a:r>
            <a:r>
              <a:rPr lang="en-US" sz="1200" kern="1200" dirty="0" smtClean="0">
                <a:solidFill>
                  <a:schemeClr val="tx1"/>
                </a:solidFill>
                <a:effectLst/>
                <a:latin typeface="+mn-lt"/>
                <a:ea typeface="+mn-ea"/>
                <a:cs typeface="+mn-cs"/>
              </a:rPr>
              <a:t> exhibited characteristic symptoms of schizophrenia after developing anti-NMDA receptor autoimmune encephalitis. (b) When cerebrospinal fluid from patients with this disorder is applied to rat brains, antibodies for NMDA receptors occupy the hippocampus (shown in blue). </a:t>
            </a:r>
            <a:endParaRPr lang="en-US" dirty="0" smtClean="0"/>
          </a:p>
        </p:txBody>
      </p:sp>
      <p:sp>
        <p:nvSpPr>
          <p:cNvPr id="4" name="Slide Number Placeholder 3"/>
          <p:cNvSpPr>
            <a:spLocks noGrp="1"/>
          </p:cNvSpPr>
          <p:nvPr>
            <p:ph type="sldNum" sz="quarter" idx="10"/>
          </p:nvPr>
        </p:nvSpPr>
        <p:spPr/>
        <p:txBody>
          <a:bodyPr/>
          <a:lstStyle/>
          <a:p>
            <a:fld id="{0C08FDF4-CD8B-4D75-8FEE-D87CDB4B7861}" type="slidenum">
              <a:rPr lang="en-US" smtClean="0"/>
              <a:t>13</a:t>
            </a:fld>
            <a:endParaRPr lang="en-US"/>
          </a:p>
        </p:txBody>
      </p:sp>
    </p:spTree>
    <p:extLst>
      <p:ext uri="{BB962C8B-B14F-4D97-AF65-F5344CB8AC3E}">
        <p14:creationId xmlns:p14="http://schemas.microsoft.com/office/powerpoint/2010/main" val="21057189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identical twins </a:t>
            </a:r>
            <a:r>
              <a:rPr lang="en-US" sz="1200" kern="1200" dirty="0" err="1" smtClean="0">
                <a:solidFill>
                  <a:schemeClr val="tx1"/>
                </a:solidFill>
                <a:effectLst/>
                <a:latin typeface="+mn-lt"/>
                <a:ea typeface="+mn-ea"/>
                <a:cs typeface="+mn-cs"/>
              </a:rPr>
              <a:t>disconcordant</a:t>
            </a:r>
            <a:r>
              <a:rPr lang="en-US" sz="1200" kern="1200" dirty="0" smtClean="0">
                <a:solidFill>
                  <a:schemeClr val="tx1"/>
                </a:solidFill>
                <a:effectLst/>
                <a:latin typeface="+mn-lt"/>
                <a:ea typeface="+mn-ea"/>
                <a:cs typeface="+mn-cs"/>
              </a:rPr>
              <a:t> for schizophrenia, the twin with schizophrenia has larger ventricles.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14</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identical twins </a:t>
            </a:r>
            <a:r>
              <a:rPr lang="en-US" sz="1200" kern="1200" dirty="0" err="1" smtClean="0">
                <a:solidFill>
                  <a:schemeClr val="tx1"/>
                </a:solidFill>
                <a:effectLst/>
                <a:latin typeface="+mn-lt"/>
                <a:ea typeface="+mn-ea"/>
                <a:cs typeface="+mn-cs"/>
              </a:rPr>
              <a:t>disconcordant</a:t>
            </a:r>
            <a:r>
              <a:rPr lang="en-US" sz="1200" kern="1200" dirty="0" smtClean="0">
                <a:solidFill>
                  <a:schemeClr val="tx1"/>
                </a:solidFill>
                <a:effectLst/>
                <a:latin typeface="+mn-lt"/>
                <a:ea typeface="+mn-ea"/>
                <a:cs typeface="+mn-cs"/>
              </a:rPr>
              <a:t> for schizophrenia, the twin with schizophrenia has larger ventricles.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15</a:t>
            </a:fld>
            <a:endParaRPr lang="en-US"/>
          </a:p>
        </p:txBody>
      </p:sp>
    </p:spTree>
    <p:extLst>
      <p:ext uri="{BB962C8B-B14F-4D97-AF65-F5344CB8AC3E}">
        <p14:creationId xmlns:p14="http://schemas.microsoft.com/office/powerpoint/2010/main" val="32584486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When compared with healthy controls, individuals diagnosed with schizophrenia have altered receptors in the chandelier cells of the cortex. </a:t>
            </a:r>
            <a:r>
              <a:rPr lang="en-US" sz="1200" kern="1200" dirty="0" err="1" smtClean="0">
                <a:solidFill>
                  <a:schemeClr val="tx1"/>
                </a:solidFill>
                <a:effectLst/>
                <a:latin typeface="+mn-lt"/>
                <a:ea typeface="+mn-ea"/>
                <a:cs typeface="+mn-cs"/>
              </a:rPr>
              <a:t>ese</a:t>
            </a:r>
            <a:r>
              <a:rPr lang="en-US" sz="1200" kern="1200" dirty="0" smtClean="0">
                <a:solidFill>
                  <a:schemeClr val="tx1"/>
                </a:solidFill>
                <a:effectLst/>
                <a:latin typeface="+mn-lt"/>
                <a:ea typeface="+mn-ea"/>
                <a:cs typeface="+mn-cs"/>
              </a:rPr>
              <a:t> chandelier cells are thought to communicate with the cortical pyramidal cells.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16</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the hippocampus, pyramidal cells are characterized as being disorganized in comparison to the more organized alignment observed in healthy controls, a structural effect that likely affects neuronal processing in this brain structure.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17</a:t>
            </a:fld>
            <a:endParaRPr lang="en-US"/>
          </a:p>
        </p:txBody>
      </p:sp>
    </p:spTree>
    <p:extLst>
      <p:ext uri="{BB962C8B-B14F-4D97-AF65-F5344CB8AC3E}">
        <p14:creationId xmlns:p14="http://schemas.microsoft.com/office/powerpoint/2010/main" val="16315245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Because the highest concordance rate of schizophrenia is observed in identical twins and the lowest concordance rate in two individuals who are not related,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 genetic component is acknowledged and is being investigated by researchers.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18</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When individuals lived in the more urban settings at any year during the first 15 years of their lives, this variable was associated with a higher risk of schizophrenia. Additional analyses indicated that individuals living in urban settings for the entire first 15 years had the highest rates of schizophrenia.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19</a:t>
            </a:fld>
            <a:endParaRPr lang="en-US"/>
          </a:p>
        </p:txBody>
      </p:sp>
    </p:spTree>
    <p:extLst>
      <p:ext uri="{BB962C8B-B14F-4D97-AF65-F5344CB8AC3E}">
        <p14:creationId xmlns:p14="http://schemas.microsoft.com/office/powerpoint/2010/main" val="19662532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When individuals lived in the more urban settings at any year during the first 15 years of their lives, this variable was associated with a higher risk of schizophrenia. Additional analyses indicated that individuals living in urban settings for the entire first 15 years had the highest rates of schizophrenia. </a:t>
            </a:r>
            <a:endParaRPr lang="en-US" dirty="0" smtClean="0"/>
          </a:p>
        </p:txBody>
      </p:sp>
      <p:sp>
        <p:nvSpPr>
          <p:cNvPr id="4" name="Slide Number Placeholder 3"/>
          <p:cNvSpPr>
            <a:spLocks noGrp="1"/>
          </p:cNvSpPr>
          <p:nvPr>
            <p:ph type="sldNum" sz="quarter" idx="10"/>
          </p:nvPr>
        </p:nvSpPr>
        <p:spPr/>
        <p:txBody>
          <a:bodyPr/>
          <a:lstStyle/>
          <a:p>
            <a:fld id="{0C08FDF4-CD8B-4D75-8FEE-D87CDB4B7861}" type="slidenum">
              <a:rPr lang="en-US" smtClean="0"/>
              <a:t>20</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22</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Following 10 and 15 weeks of cognitive training, this patient experienced increased activation in the le inferior frontal </a:t>
            </a:r>
            <a:r>
              <a:rPr lang="en-US" sz="1200" kern="1200" dirty="0" err="1" smtClean="0">
                <a:solidFill>
                  <a:schemeClr val="tx1"/>
                </a:solidFill>
                <a:effectLst/>
                <a:latin typeface="+mn-lt"/>
                <a:ea typeface="+mn-ea"/>
                <a:cs typeface="+mn-cs"/>
              </a:rPr>
              <a:t>gyrus</a:t>
            </a:r>
            <a:r>
              <a:rPr lang="en-US" sz="1200" kern="1200" dirty="0" smtClean="0">
                <a:solidFill>
                  <a:schemeClr val="tx1"/>
                </a:solidFill>
                <a:effectLst/>
                <a:latin typeface="+mn-lt"/>
                <a:ea typeface="+mn-ea"/>
                <a:cs typeface="+mn-cs"/>
              </a:rPr>
              <a:t> (slice 1) and le lateral orbital </a:t>
            </a:r>
            <a:r>
              <a:rPr lang="en-US" sz="1200" kern="1200" dirty="0" err="1" smtClean="0">
                <a:solidFill>
                  <a:schemeClr val="tx1"/>
                </a:solidFill>
                <a:effectLst/>
                <a:latin typeface="+mn-lt"/>
                <a:ea typeface="+mn-ea"/>
                <a:cs typeface="+mn-cs"/>
              </a:rPr>
              <a:t>gyrus</a:t>
            </a:r>
            <a:r>
              <a:rPr lang="en-US" sz="1200" kern="1200" dirty="0" smtClean="0">
                <a:solidFill>
                  <a:schemeClr val="tx1"/>
                </a:solidFill>
                <a:effectLst/>
                <a:latin typeface="+mn-lt"/>
                <a:ea typeface="+mn-ea"/>
                <a:cs typeface="+mn-cs"/>
              </a:rPr>
              <a:t> </a:t>
            </a:r>
            <a:endParaRPr lang="en-US" dirty="0" smtClean="0"/>
          </a:p>
          <a:p>
            <a:r>
              <a:rPr lang="en-US" sz="1200" kern="1200" dirty="0" smtClean="0">
                <a:solidFill>
                  <a:schemeClr val="tx1"/>
                </a:solidFill>
                <a:effectLst/>
                <a:latin typeface="+mn-lt"/>
                <a:ea typeface="+mn-ea"/>
                <a:cs typeface="+mn-cs"/>
              </a:rPr>
              <a:t>(slice 2). Activation in these levels was closer to that of the healthy subject than observed prior to training.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24</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effectLst/>
                <a:latin typeface="+mn-lt"/>
                <a:ea typeface="+mn-ea"/>
                <a:cs typeface="+mn-cs"/>
              </a:rPr>
              <a:t>(a) Although the </a:t>
            </a:r>
            <a:r>
              <a:rPr lang="en-US" sz="1200" b="0" kern="1200" dirty="0" err="1" smtClean="0">
                <a:solidFill>
                  <a:schemeClr val="tx1"/>
                </a:solidFill>
                <a:effectLst/>
                <a:latin typeface="+mn-lt"/>
                <a:ea typeface="+mn-ea"/>
                <a:cs typeface="+mn-cs"/>
              </a:rPr>
              <a:t>lesioned</a:t>
            </a:r>
            <a:r>
              <a:rPr lang="en-US" sz="1200" b="0" kern="1200" dirty="0" smtClean="0">
                <a:solidFill>
                  <a:schemeClr val="tx1"/>
                </a:solidFill>
                <a:effectLst/>
                <a:latin typeface="+mn-lt"/>
                <a:ea typeface="+mn-ea"/>
                <a:cs typeface="+mn-cs"/>
              </a:rPr>
              <a:t> areas were similar in both trained and untrained groups, confirmed by (b) similar lesion size scores, (c) the trained animals performed similar to the non-</a:t>
            </a:r>
            <a:r>
              <a:rPr lang="en-US" sz="1200" b="0" kern="1200" dirty="0" err="1" smtClean="0">
                <a:solidFill>
                  <a:schemeClr val="tx1"/>
                </a:solidFill>
                <a:effectLst/>
                <a:latin typeface="+mn-lt"/>
                <a:ea typeface="+mn-ea"/>
                <a:cs typeface="+mn-cs"/>
              </a:rPr>
              <a:t>lesioned</a:t>
            </a:r>
            <a:r>
              <a:rPr lang="en-US" sz="1200" b="0" kern="1200" dirty="0" smtClean="0">
                <a:solidFill>
                  <a:schemeClr val="tx1"/>
                </a:solidFill>
                <a:effectLst/>
                <a:latin typeface="+mn-lt"/>
                <a:ea typeface="+mn-ea"/>
                <a:cs typeface="+mn-cs"/>
              </a:rPr>
              <a:t> controls in the cognitive task, with fewer entrances into a shock zone than the non-trained animals over the</a:t>
            </a:r>
            <a:r>
              <a:rPr lang="en-US" sz="1200" b="0" kern="1200" baseline="0" dirty="0" smtClean="0">
                <a:solidFill>
                  <a:schemeClr val="tx1"/>
                </a:solidFill>
                <a:effectLst/>
                <a:latin typeface="+mn-lt"/>
                <a:ea typeface="+mn-ea"/>
                <a:cs typeface="+mn-cs"/>
              </a:rPr>
              <a:t> course of two days of trials.</a:t>
            </a:r>
            <a:endParaRPr lang="en-US" sz="1200" b="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26</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effectLst/>
                <a:latin typeface="+mn-lt"/>
                <a:ea typeface="+mn-ea"/>
                <a:cs typeface="+mn-cs"/>
              </a:rPr>
              <a:t>Imipramine blocks the reuptake of the monoamines, thereby keeping them in the synapse longer. </a:t>
            </a:r>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28</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an investigation of the role of varying levels of BDNF on brain areas implicated in depression, mice with significantly reduced BDNF levels exhibited increased atrophy of the dendritic branches in the medial prefrontal cortex.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29</a:t>
            </a:fld>
            <a:endParaRPr lang="en-US"/>
          </a:p>
        </p:txBody>
      </p:sp>
    </p:spTree>
    <p:extLst>
      <p:ext uri="{BB962C8B-B14F-4D97-AF65-F5344CB8AC3E}">
        <p14:creationId xmlns:p14="http://schemas.microsoft.com/office/powerpoint/2010/main" val="38062623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30</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 theoretical model proposes that depression results from compromised neural networks, and the symptoms subside when the networks are recovered through effective treatments.</a:t>
            </a:r>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31</a:t>
            </a:fld>
            <a:endParaRPr lang="en-US"/>
          </a:p>
        </p:txBody>
      </p:sp>
    </p:spTree>
    <p:extLst>
      <p:ext uri="{BB962C8B-B14F-4D97-AF65-F5344CB8AC3E}">
        <p14:creationId xmlns:p14="http://schemas.microsoft.com/office/powerpoint/2010/main" val="41254303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32</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Treatment with </a:t>
            </a:r>
            <a:r>
              <a:rPr lang="en-US" sz="1200" kern="1200" dirty="0" err="1" smtClean="0">
                <a:solidFill>
                  <a:schemeClr val="tx1"/>
                </a:solidFill>
                <a:effectLst/>
                <a:latin typeface="+mn-lt"/>
                <a:ea typeface="+mn-ea"/>
                <a:cs typeface="+mn-cs"/>
              </a:rPr>
              <a:t>rTMS</a:t>
            </a:r>
            <a:r>
              <a:rPr lang="en-US" sz="1200" kern="1200" dirty="0" smtClean="0">
                <a:solidFill>
                  <a:schemeClr val="tx1"/>
                </a:solidFill>
                <a:effectLst/>
                <a:latin typeface="+mn-lt"/>
                <a:ea typeface="+mn-ea"/>
                <a:cs typeface="+mn-cs"/>
              </a:rPr>
              <a:t> involves positioning a very powerful electromagnet on the scalp that ultimately depolarizes underlying neurons.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34</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36</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Efficacy rates of various depression therapies. </a:t>
            </a:r>
            <a:r>
              <a:rPr lang="en-US" sz="1200" kern="1200" dirty="0" smtClean="0">
                <a:solidFill>
                  <a:schemeClr val="tx1"/>
                </a:solidFill>
                <a:effectLst/>
                <a:latin typeface="+mn-lt"/>
                <a:ea typeface="+mn-ea"/>
                <a:cs typeface="+mn-cs"/>
              </a:rPr>
              <a:t>At two time points, 8 weeks and 16 weeks, there is little difference between antidepressant and cognitive therapies.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37</a:t>
            </a:fld>
            <a:endParaRPr lang="en-US"/>
          </a:p>
        </p:txBody>
      </p:sp>
    </p:spTree>
    <p:extLst>
      <p:ext uri="{BB962C8B-B14F-4D97-AF65-F5344CB8AC3E}">
        <p14:creationId xmlns:p14="http://schemas.microsoft.com/office/powerpoint/2010/main" val="35285719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Edi Guyton, after suffering from long-term depression, had electrodes implanted into the </a:t>
            </a:r>
            <a:r>
              <a:rPr lang="en-US" sz="1200" kern="1200" dirty="0" err="1" smtClean="0">
                <a:solidFill>
                  <a:schemeClr val="tx1"/>
                </a:solidFill>
                <a:effectLst/>
                <a:latin typeface="+mn-lt"/>
                <a:ea typeface="+mn-ea"/>
                <a:cs typeface="+mn-cs"/>
              </a:rPr>
              <a:t>subcallosal</a:t>
            </a:r>
            <a:r>
              <a:rPr lang="en-US" sz="1200" kern="1200" dirty="0" smtClean="0">
                <a:solidFill>
                  <a:schemeClr val="tx1"/>
                </a:solidFill>
                <a:effectLst/>
                <a:latin typeface="+mn-lt"/>
                <a:ea typeface="+mn-ea"/>
                <a:cs typeface="+mn-cs"/>
              </a:rPr>
              <a:t> cingulate to treat the depression symptoms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38</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Several common treatment</a:t>
            </a:r>
            <a:r>
              <a:rPr lang="en-US" sz="1200" kern="1200" baseline="0" dirty="0" smtClean="0">
                <a:solidFill>
                  <a:schemeClr val="tx1"/>
                </a:solidFill>
                <a:effectLst/>
                <a:latin typeface="+mn-lt"/>
                <a:ea typeface="+mn-ea"/>
                <a:cs typeface="+mn-cs"/>
              </a:rPr>
              <a:t> strategies impact neural plasticity that </a:t>
            </a:r>
            <a:r>
              <a:rPr lang="en-US" sz="1200" kern="1200" dirty="0" smtClean="0">
                <a:solidFill>
                  <a:schemeClr val="tx1"/>
                </a:solidFill>
                <a:effectLst/>
                <a:latin typeface="+mn-lt"/>
                <a:ea typeface="+mn-ea"/>
                <a:cs typeface="+mn-cs"/>
              </a:rPr>
              <a:t>restores the neural networks for competent</a:t>
            </a:r>
            <a:r>
              <a:rPr lang="en-US" sz="1200" kern="1200" baseline="0" dirty="0" smtClean="0">
                <a:solidFill>
                  <a:schemeClr val="tx1"/>
                </a:solidFill>
                <a:effectLst/>
                <a:latin typeface="+mn-lt"/>
                <a:ea typeface="+mn-ea"/>
                <a:cs typeface="+mn-cs"/>
              </a:rPr>
              <a:t> rather than impaired function</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39</a:t>
            </a:fld>
            <a:endParaRPr lang="en-US"/>
          </a:p>
        </p:txBody>
      </p:sp>
    </p:spTree>
    <p:extLst>
      <p:ext uri="{BB962C8B-B14F-4D97-AF65-F5344CB8AC3E}">
        <p14:creationId xmlns:p14="http://schemas.microsoft.com/office/powerpoint/2010/main" val="38856021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40</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42</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effectLst/>
                <a:latin typeface="+mn-lt"/>
                <a:ea typeface="+mn-ea"/>
                <a:cs typeface="+mn-cs"/>
              </a:rPr>
              <a:t>Genetic predispositions, environmental factors, and anxiety disorders. Exposure to the same life stressors can result in different anxiety response outcomes in individuals with varying genetic predispositions and environmental histories. </a:t>
            </a:r>
            <a:endParaRPr lang="en-US" b="0"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43</a:t>
            </a:fld>
            <a:endParaRPr lang="en-US"/>
          </a:p>
        </p:txBody>
      </p:sp>
    </p:spTree>
    <p:extLst>
      <p:ext uri="{BB962C8B-B14F-4D97-AF65-F5344CB8AC3E}">
        <p14:creationId xmlns:p14="http://schemas.microsoft.com/office/powerpoint/2010/main" val="40583024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Environmental contexts, such as leaving a car in the parking lot, can prompt sufficient uncertainty and anxiety to trigger obsessions characteristic of OCD. For example, as fear and worry are experienced, this may ultimately lead to a response resulting in reduced anxiety (e.g., going back to the parking lot to make sure the car is locked).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44</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effectLst/>
                <a:latin typeface="+mn-lt"/>
                <a:ea typeface="+mn-ea"/>
                <a:cs typeface="+mn-cs"/>
              </a:rPr>
              <a:t>A two-hour exposure therapy session resulted in persistent decreases in self-reported phobia symptoms, self-reported fear beliefs, the ability to approach a live tarantula, and the fear associated with that fear. </a:t>
            </a:r>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46</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After multiple context exposure (MCE) therapy in which participants are exposed to spiders in various colored room contexts or the single context exposure therapy, (b) the participants in the MCE group were able to move a live spider in a box closer to them in the behavioral approach test. </a:t>
            </a: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48</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To avoid germ transmission and calm his anxiety, the comedian Howie Mandel greets others by tapping fists rather than shaking hands.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49</a:t>
            </a:fld>
            <a:endParaRPr lang="en-US"/>
          </a:p>
        </p:txBody>
      </p:sp>
    </p:spTree>
    <p:extLst>
      <p:ext uri="{BB962C8B-B14F-4D97-AF65-F5344CB8AC3E}">
        <p14:creationId xmlns:p14="http://schemas.microsoft.com/office/powerpoint/2010/main" val="22280689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61D4389-400E-D24B-9AD8-BFAB919A92F4}" type="datetimeFigureOut">
              <a:rPr lang="en-US" smtClean="0"/>
              <a:t>4/10/2017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37BD70-CE75-464C-B3F8-8D4B54664696}" type="slidenum">
              <a:rPr lang="en-US" smtClean="0"/>
              <a:t>‹#›</a:t>
            </a:fld>
            <a:endParaRPr lang="en-US"/>
          </a:p>
        </p:txBody>
      </p:sp>
    </p:spTree>
    <p:extLst>
      <p:ext uri="{BB962C8B-B14F-4D97-AF65-F5344CB8AC3E}">
        <p14:creationId xmlns:p14="http://schemas.microsoft.com/office/powerpoint/2010/main" val="1819367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1D4389-400E-D24B-9AD8-BFAB919A92F4}" type="datetimeFigureOut">
              <a:rPr lang="en-US" smtClean="0"/>
              <a:t>4/10/2017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37BD70-CE75-464C-B3F8-8D4B54664696}" type="slidenum">
              <a:rPr lang="en-US" smtClean="0"/>
              <a:t>‹#›</a:t>
            </a:fld>
            <a:endParaRPr lang="en-US"/>
          </a:p>
        </p:txBody>
      </p:sp>
    </p:spTree>
    <p:extLst>
      <p:ext uri="{BB962C8B-B14F-4D97-AF65-F5344CB8AC3E}">
        <p14:creationId xmlns:p14="http://schemas.microsoft.com/office/powerpoint/2010/main" val="18827719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1D4389-400E-D24B-9AD8-BFAB919A92F4}" type="datetimeFigureOut">
              <a:rPr lang="en-US" smtClean="0"/>
              <a:t>4/10/2017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37BD70-CE75-464C-B3F8-8D4B54664696}" type="slidenum">
              <a:rPr lang="en-US" smtClean="0"/>
              <a:t>‹#›</a:t>
            </a:fld>
            <a:endParaRPr lang="en-US"/>
          </a:p>
        </p:txBody>
      </p:sp>
    </p:spTree>
    <p:extLst>
      <p:ext uri="{BB962C8B-B14F-4D97-AF65-F5344CB8AC3E}">
        <p14:creationId xmlns:p14="http://schemas.microsoft.com/office/powerpoint/2010/main" val="31551752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61D4389-400E-D24B-9AD8-BFAB919A92F4}" type="datetimeFigureOut">
              <a:rPr lang="en-US" smtClean="0"/>
              <a:t>4/10/2017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37BD70-CE75-464C-B3F8-8D4B54664696}" type="slidenum">
              <a:rPr lang="en-US" smtClean="0"/>
              <a:t>‹#›</a:t>
            </a:fld>
            <a:endParaRPr lang="en-US"/>
          </a:p>
        </p:txBody>
      </p:sp>
    </p:spTree>
    <p:extLst>
      <p:ext uri="{BB962C8B-B14F-4D97-AF65-F5344CB8AC3E}">
        <p14:creationId xmlns:p14="http://schemas.microsoft.com/office/powerpoint/2010/main" val="25514894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61D4389-400E-D24B-9AD8-BFAB919A92F4}" type="datetimeFigureOut">
              <a:rPr lang="en-US" smtClean="0"/>
              <a:t>4/10/2017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37BD70-CE75-464C-B3F8-8D4B54664696}" type="slidenum">
              <a:rPr lang="en-US" smtClean="0"/>
              <a:t>‹#›</a:t>
            </a:fld>
            <a:endParaRPr lang="en-US"/>
          </a:p>
        </p:txBody>
      </p:sp>
    </p:spTree>
    <p:extLst>
      <p:ext uri="{BB962C8B-B14F-4D97-AF65-F5344CB8AC3E}">
        <p14:creationId xmlns:p14="http://schemas.microsoft.com/office/powerpoint/2010/main" val="90050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61D4389-400E-D24B-9AD8-BFAB919A92F4}" type="datetimeFigureOut">
              <a:rPr lang="en-US" smtClean="0"/>
              <a:t>4/10/2017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37BD70-CE75-464C-B3F8-8D4B54664696}" type="slidenum">
              <a:rPr lang="en-US" smtClean="0"/>
              <a:t>‹#›</a:t>
            </a:fld>
            <a:endParaRPr lang="en-US"/>
          </a:p>
        </p:txBody>
      </p:sp>
    </p:spTree>
    <p:extLst>
      <p:ext uri="{BB962C8B-B14F-4D97-AF65-F5344CB8AC3E}">
        <p14:creationId xmlns:p14="http://schemas.microsoft.com/office/powerpoint/2010/main" val="10215486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1D4389-400E-D24B-9AD8-BFAB919A92F4}" type="datetimeFigureOut">
              <a:rPr lang="en-US" smtClean="0"/>
              <a:t>4/10/2017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37BD70-CE75-464C-B3F8-8D4B54664696}" type="slidenum">
              <a:rPr lang="en-US" smtClean="0"/>
              <a:t>‹#›</a:t>
            </a:fld>
            <a:endParaRPr lang="en-US"/>
          </a:p>
        </p:txBody>
      </p:sp>
    </p:spTree>
    <p:extLst>
      <p:ext uri="{BB962C8B-B14F-4D97-AF65-F5344CB8AC3E}">
        <p14:creationId xmlns:p14="http://schemas.microsoft.com/office/powerpoint/2010/main" val="2924440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1D4389-400E-D24B-9AD8-BFAB919A92F4}" type="datetimeFigureOut">
              <a:rPr lang="en-US" smtClean="0"/>
              <a:t>4/10/2017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37BD70-CE75-464C-B3F8-8D4B54664696}" type="slidenum">
              <a:rPr lang="en-US" smtClean="0"/>
              <a:t>‹#›</a:t>
            </a:fld>
            <a:endParaRPr lang="en-US"/>
          </a:p>
        </p:txBody>
      </p:sp>
    </p:spTree>
    <p:extLst>
      <p:ext uri="{BB962C8B-B14F-4D97-AF65-F5344CB8AC3E}">
        <p14:creationId xmlns:p14="http://schemas.microsoft.com/office/powerpoint/2010/main" val="25818556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1D4389-400E-D24B-9AD8-BFAB919A92F4}" type="datetimeFigureOut">
              <a:rPr lang="en-US" smtClean="0"/>
              <a:t>4/10/2017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37BD70-CE75-464C-B3F8-8D4B54664696}" type="slidenum">
              <a:rPr lang="en-US" smtClean="0"/>
              <a:t>‹#›</a:t>
            </a:fld>
            <a:endParaRPr lang="en-US"/>
          </a:p>
        </p:txBody>
      </p:sp>
    </p:spTree>
    <p:extLst>
      <p:ext uri="{BB962C8B-B14F-4D97-AF65-F5344CB8AC3E}">
        <p14:creationId xmlns:p14="http://schemas.microsoft.com/office/powerpoint/2010/main" val="32297841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1D4389-400E-D24B-9AD8-BFAB919A92F4}" type="datetimeFigureOut">
              <a:rPr lang="en-US" smtClean="0"/>
              <a:t>4/10/2017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37BD70-CE75-464C-B3F8-8D4B54664696}" type="slidenum">
              <a:rPr lang="en-US" smtClean="0"/>
              <a:t>‹#›</a:t>
            </a:fld>
            <a:endParaRPr lang="en-US"/>
          </a:p>
        </p:txBody>
      </p:sp>
    </p:spTree>
    <p:extLst>
      <p:ext uri="{BB962C8B-B14F-4D97-AF65-F5344CB8AC3E}">
        <p14:creationId xmlns:p14="http://schemas.microsoft.com/office/powerpoint/2010/main" val="26163076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1D4389-400E-D24B-9AD8-BFAB919A92F4}" type="datetimeFigureOut">
              <a:rPr lang="en-US" smtClean="0"/>
              <a:t>4/10/2017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37BD70-CE75-464C-B3F8-8D4B54664696}" type="slidenum">
              <a:rPr lang="en-US" smtClean="0"/>
              <a:t>‹#›</a:t>
            </a:fld>
            <a:endParaRPr lang="en-US"/>
          </a:p>
        </p:txBody>
      </p:sp>
    </p:spTree>
    <p:extLst>
      <p:ext uri="{BB962C8B-B14F-4D97-AF65-F5344CB8AC3E}">
        <p14:creationId xmlns:p14="http://schemas.microsoft.com/office/powerpoint/2010/main" val="15718179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1D4389-400E-D24B-9AD8-BFAB919A92F4}" type="datetimeFigureOut">
              <a:rPr lang="en-US" smtClean="0"/>
              <a:t>4/10/2017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37BD70-CE75-464C-B3F8-8D4B54664696}" type="slidenum">
              <a:rPr lang="en-US" smtClean="0"/>
              <a:t>‹#›</a:t>
            </a:fld>
            <a:endParaRPr lang="en-US"/>
          </a:p>
        </p:txBody>
      </p:sp>
    </p:spTree>
    <p:extLst>
      <p:ext uri="{BB962C8B-B14F-4D97-AF65-F5344CB8AC3E}">
        <p14:creationId xmlns:p14="http://schemas.microsoft.com/office/powerpoint/2010/main" val="30459934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1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2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2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2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2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2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3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3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3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3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3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4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4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4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4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4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2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9209653" cy="6907239"/>
          </a:xfrm>
          <a:prstGeom prst="rect">
            <a:avLst/>
          </a:prstGeom>
        </p:spPr>
      </p:pic>
    </p:spTree>
    <p:extLst>
      <p:ext uri="{BB962C8B-B14F-4D97-AF65-F5344CB8AC3E}">
        <p14:creationId xmlns:p14="http://schemas.microsoft.com/office/powerpoint/2010/main" val="12388465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Chapter 13</a:t>
            </a:r>
            <a:endParaRPr lang="en-US" dirty="0"/>
          </a:p>
        </p:txBody>
      </p:sp>
      <p:sp>
        <p:nvSpPr>
          <p:cNvPr id="3" name="Subtitle 2"/>
          <p:cNvSpPr>
            <a:spLocks noGrp="1"/>
          </p:cNvSpPr>
          <p:nvPr>
            <p:ph type="subTitle" idx="1"/>
          </p:nvPr>
        </p:nvSpPr>
        <p:spPr/>
        <p:txBody>
          <a:bodyPr/>
          <a:lstStyle/>
          <a:p>
            <a:r>
              <a:rPr lang="en-US" dirty="0" smtClean="0"/>
              <a:t>Mental Illness</a:t>
            </a:r>
            <a:endParaRPr lang="en-US" dirty="0"/>
          </a:p>
        </p:txBody>
      </p:sp>
    </p:spTree>
    <p:extLst>
      <p:ext uri="{BB962C8B-B14F-4D97-AF65-F5344CB8AC3E}">
        <p14:creationId xmlns:p14="http://schemas.microsoft.com/office/powerpoint/2010/main" val="29366350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Outline</a:t>
            </a:r>
            <a:endParaRPr lang="en-US" sz="3000" dirty="0">
              <a:solidFill>
                <a:schemeClr val="bg1"/>
              </a:solidFill>
            </a:endParaRPr>
          </a:p>
        </p:txBody>
      </p:sp>
      <p:sp>
        <p:nvSpPr>
          <p:cNvPr id="4"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The challenge of classifying and treating mental illness</a:t>
            </a:r>
          </a:p>
          <a:p>
            <a:r>
              <a:rPr lang="en-US" sz="2800" dirty="0"/>
              <a:t>Schizophrenia</a:t>
            </a:r>
          </a:p>
          <a:p>
            <a:r>
              <a:rPr lang="en-US" sz="2800" dirty="0"/>
              <a:t>Depression</a:t>
            </a:r>
          </a:p>
          <a:p>
            <a:r>
              <a:rPr lang="en-US" sz="2800" dirty="0"/>
              <a:t>Anxiety disorders and other related disorders </a:t>
            </a:r>
          </a:p>
          <a:p>
            <a:endParaRPr lang="en-US" sz="2400" dirty="0" smtClean="0"/>
          </a:p>
          <a:p>
            <a:endParaRPr lang="en-US" sz="2400" dirty="0"/>
          </a:p>
        </p:txBody>
      </p:sp>
    </p:spTree>
    <p:extLst>
      <p:ext uri="{BB962C8B-B14F-4D97-AF65-F5344CB8AC3E}">
        <p14:creationId xmlns:p14="http://schemas.microsoft.com/office/powerpoint/2010/main" val="16352205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Classifying and treating mental illness</a:t>
            </a:r>
            <a:endParaRPr lang="en-US" sz="3000" dirty="0">
              <a:solidFill>
                <a:schemeClr val="bg1"/>
              </a:solidFill>
            </a:endParaRPr>
          </a:p>
        </p:txBody>
      </p:sp>
      <p:sp>
        <p:nvSpPr>
          <p:cNvPr id="5"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Where do mental illnesses come from?</a:t>
            </a:r>
          </a:p>
          <a:p>
            <a:pPr lvl="1"/>
            <a:r>
              <a:rPr lang="en-US" dirty="0"/>
              <a:t>The stars, the humors, the brain?</a:t>
            </a:r>
          </a:p>
          <a:p>
            <a:r>
              <a:rPr lang="en-US" dirty="0"/>
              <a:t>How do disruptions in neurons propagate to severe cognitive/behavioral dysfunction?</a:t>
            </a:r>
          </a:p>
          <a:p>
            <a:endParaRPr lang="en-US" sz="2400" dirty="0" smtClean="0"/>
          </a:p>
          <a:p>
            <a:endParaRPr lang="en-US" sz="2400" dirty="0"/>
          </a:p>
        </p:txBody>
      </p:sp>
    </p:spTree>
    <p:extLst>
      <p:ext uri="{BB962C8B-B14F-4D97-AF65-F5344CB8AC3E}">
        <p14:creationId xmlns:p14="http://schemas.microsoft.com/office/powerpoint/2010/main" val="37549047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Classifying and treating mental illness</a:t>
            </a:r>
            <a:endParaRPr lang="en-US" sz="3000" dirty="0">
              <a:solidFill>
                <a:schemeClr val="bg1"/>
              </a:solidFill>
            </a:endParaRPr>
          </a:p>
        </p:txBody>
      </p:sp>
      <p:sp>
        <p:nvSpPr>
          <p:cNvPr id="4"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Once we agree that the brain is the source of the illness, how do you fix it?</a:t>
            </a:r>
          </a:p>
          <a:p>
            <a:r>
              <a:rPr lang="en-US" sz="2800" dirty="0"/>
              <a:t>Electroconvulsive therapy (ECT)</a:t>
            </a:r>
          </a:p>
          <a:p>
            <a:r>
              <a:rPr lang="en-US" sz="2800" dirty="0"/>
              <a:t>Drugs?</a:t>
            </a:r>
          </a:p>
          <a:p>
            <a:r>
              <a:rPr lang="en-US" sz="2800" dirty="0"/>
              <a:t>Surgery?</a:t>
            </a:r>
          </a:p>
          <a:p>
            <a:endParaRPr lang="en-US" sz="2400" dirty="0" smtClean="0"/>
          </a:p>
          <a:p>
            <a:endParaRPr lang="en-US" sz="2400" dirty="0"/>
          </a:p>
        </p:txBody>
      </p:sp>
    </p:spTree>
    <p:extLst>
      <p:ext uri="{BB962C8B-B14F-4D97-AF65-F5344CB8AC3E}">
        <p14:creationId xmlns:p14="http://schemas.microsoft.com/office/powerpoint/2010/main" val="17611823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Classifying and treating mental illness</a:t>
            </a:r>
            <a:endParaRPr lang="en-US" sz="3000" dirty="0">
              <a:solidFill>
                <a:schemeClr val="bg1"/>
              </a:solidFill>
            </a:endParaRPr>
          </a:p>
        </p:txBody>
      </p:sp>
      <p:sp>
        <p:nvSpPr>
          <p:cNvPr id="7" name="TextBox 6"/>
          <p:cNvSpPr txBox="1"/>
          <p:nvPr/>
        </p:nvSpPr>
        <p:spPr>
          <a:xfrm>
            <a:off x="457200" y="1600200"/>
            <a:ext cx="3296159" cy="1077218"/>
          </a:xfrm>
          <a:prstGeom prst="rect">
            <a:avLst/>
          </a:prstGeom>
          <a:noFill/>
        </p:spPr>
        <p:txBody>
          <a:bodyPr wrap="none" rtlCol="0">
            <a:spAutoFit/>
          </a:bodyPr>
          <a:lstStyle/>
          <a:p>
            <a:r>
              <a:rPr lang="en-US" sz="3200" dirty="0" smtClean="0"/>
              <a:t>Nobel Prize</a:t>
            </a:r>
            <a:br>
              <a:rPr lang="en-US" sz="3200" dirty="0" smtClean="0"/>
            </a:br>
            <a:r>
              <a:rPr lang="en-US" sz="3200" dirty="0" smtClean="0"/>
              <a:t>winning treatment</a:t>
            </a:r>
            <a:endParaRPr lang="en-US" sz="3200" dirty="0"/>
          </a:p>
        </p:txBody>
      </p:sp>
      <p:pic>
        <p:nvPicPr>
          <p:cNvPr id="8" name="Picture 7" descr="bp1e_figure_13_02.jpg"/>
          <p:cNvPicPr>
            <a:picLocks noChangeAspect="1"/>
          </p:cNvPicPr>
          <p:nvPr/>
        </p:nvPicPr>
        <p:blipFill>
          <a:blip r:embed="rId4"/>
          <a:stretch>
            <a:fillRect/>
          </a:stretch>
        </p:blipFill>
        <p:spPr>
          <a:xfrm>
            <a:off x="5009044" y="1817398"/>
            <a:ext cx="3076956" cy="3945607"/>
          </a:xfrm>
          <a:prstGeom prst="rect">
            <a:avLst/>
          </a:prstGeom>
        </p:spPr>
      </p:pic>
    </p:spTree>
    <p:extLst>
      <p:ext uri="{BB962C8B-B14F-4D97-AF65-F5344CB8AC3E}">
        <p14:creationId xmlns:p14="http://schemas.microsoft.com/office/powerpoint/2010/main" val="34044086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n-US" sz="3200" dirty="0"/>
              <a:t>Classifying and treating mental illness</a:t>
            </a:r>
            <a:endParaRPr lang="en-US" sz="3000" dirty="0">
              <a:solidFill>
                <a:schemeClr val="bg1"/>
              </a:solidFill>
            </a:endParaRPr>
          </a:p>
        </p:txBody>
      </p:sp>
      <p:pic>
        <p:nvPicPr>
          <p:cNvPr id="5" name="Content Placeholder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736" y="1790784"/>
            <a:ext cx="9100528" cy="4144796"/>
          </a:xfrm>
          <a:prstGeom prst="rect">
            <a:avLst/>
          </a:prstGeom>
        </p:spPr>
      </p:pic>
    </p:spTree>
    <p:extLst>
      <p:ext uri="{BB962C8B-B14F-4D97-AF65-F5344CB8AC3E}">
        <p14:creationId xmlns:p14="http://schemas.microsoft.com/office/powerpoint/2010/main" val="800990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dirty="0"/>
              <a:t>Classifying and treating mental illness</a:t>
            </a:r>
            <a:endParaRPr lang="en-US" sz="3000" dirty="0">
              <a:solidFill>
                <a:schemeClr val="bg1"/>
              </a:solidFill>
            </a:endParaRPr>
          </a:p>
        </p:txBody>
      </p:sp>
      <p:sp>
        <p:nvSpPr>
          <p:cNvPr id="5"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Even today we can’t agree on how to classify mental illness</a:t>
            </a:r>
          </a:p>
          <a:p>
            <a:r>
              <a:rPr lang="en-US" dirty="0"/>
              <a:t>Current efforts: ICD-10, DSM-5</a:t>
            </a:r>
          </a:p>
          <a:p>
            <a:r>
              <a:rPr lang="en-US" dirty="0"/>
              <a:t>Problems</a:t>
            </a:r>
          </a:p>
          <a:p>
            <a:pPr lvl="1"/>
            <a:r>
              <a:rPr lang="en-US" dirty="0"/>
              <a:t>Changing disorder criteria</a:t>
            </a:r>
          </a:p>
          <a:p>
            <a:pPr lvl="1"/>
            <a:r>
              <a:rPr lang="en-US" dirty="0"/>
              <a:t>Elusive bio/behavioral markers</a:t>
            </a:r>
          </a:p>
          <a:p>
            <a:pPr lvl="1"/>
            <a:r>
              <a:rPr lang="en-US" dirty="0"/>
              <a:t>Similar biological bases present different symptoms</a:t>
            </a:r>
          </a:p>
          <a:p>
            <a:endParaRPr lang="en-US" sz="2400" dirty="0" smtClean="0"/>
          </a:p>
          <a:p>
            <a:endParaRPr lang="en-US" sz="2400" dirty="0"/>
          </a:p>
        </p:txBody>
      </p:sp>
    </p:spTree>
    <p:extLst>
      <p:ext uri="{BB962C8B-B14F-4D97-AF65-F5344CB8AC3E}">
        <p14:creationId xmlns:p14="http://schemas.microsoft.com/office/powerpoint/2010/main" val="19103565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Schizophrenia</a:t>
            </a:r>
            <a:endParaRPr lang="en-US" sz="3000" dirty="0">
              <a:solidFill>
                <a:schemeClr val="bg1"/>
              </a:solidFill>
            </a:endParaRPr>
          </a:p>
        </p:txBody>
      </p:sp>
      <p:sp>
        <p:nvSpPr>
          <p:cNvPr id="4"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1% prevalence</a:t>
            </a:r>
          </a:p>
          <a:p>
            <a:pPr lvl="1"/>
            <a:r>
              <a:rPr lang="en-US" dirty="0"/>
              <a:t>Does this seem high or low?</a:t>
            </a:r>
          </a:p>
          <a:p>
            <a:r>
              <a:rPr lang="en-US" dirty="0"/>
              <a:t>Positive Symptoms</a:t>
            </a:r>
          </a:p>
          <a:p>
            <a:r>
              <a:rPr lang="en-US" dirty="0"/>
              <a:t>Negative Symptoms</a:t>
            </a:r>
          </a:p>
          <a:p>
            <a:endParaRPr lang="en-US" sz="2400" dirty="0" smtClean="0"/>
          </a:p>
          <a:p>
            <a:endParaRPr lang="en-US" sz="2400" dirty="0"/>
          </a:p>
        </p:txBody>
      </p:sp>
    </p:spTree>
    <p:extLst>
      <p:ext uri="{BB962C8B-B14F-4D97-AF65-F5344CB8AC3E}">
        <p14:creationId xmlns:p14="http://schemas.microsoft.com/office/powerpoint/2010/main" val="19589375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Schizophrenia</a:t>
            </a:r>
            <a:endParaRPr lang="en-US" sz="3000" dirty="0">
              <a:solidFill>
                <a:schemeClr val="bg1"/>
              </a:solidFill>
            </a:endParaRPr>
          </a:p>
        </p:txBody>
      </p:sp>
      <p:sp>
        <p:nvSpPr>
          <p:cNvPr id="5"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dirty="0"/>
              <a:t>Potential Causes</a:t>
            </a:r>
          </a:p>
          <a:p>
            <a:r>
              <a:rPr lang="en-US" dirty="0"/>
              <a:t>Neurochemical</a:t>
            </a:r>
          </a:p>
          <a:p>
            <a:pPr lvl="1"/>
            <a:r>
              <a:rPr lang="en-US" dirty="0"/>
              <a:t>Dopamine</a:t>
            </a:r>
          </a:p>
          <a:p>
            <a:pPr lvl="1"/>
            <a:r>
              <a:rPr lang="en-US" dirty="0"/>
              <a:t>Acetylcholine</a:t>
            </a:r>
          </a:p>
          <a:p>
            <a:pPr lvl="1"/>
            <a:r>
              <a:rPr lang="en-US" dirty="0"/>
              <a:t>Glutamate</a:t>
            </a:r>
          </a:p>
          <a:p>
            <a:endParaRPr lang="en-US" sz="2400" dirty="0" smtClean="0"/>
          </a:p>
          <a:p>
            <a:endParaRPr lang="en-US" sz="2400" dirty="0"/>
          </a:p>
        </p:txBody>
      </p:sp>
    </p:spTree>
    <p:extLst>
      <p:ext uri="{BB962C8B-B14F-4D97-AF65-F5344CB8AC3E}">
        <p14:creationId xmlns:p14="http://schemas.microsoft.com/office/powerpoint/2010/main" val="19059415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Schizophrenia</a:t>
            </a:r>
            <a:endParaRPr lang="en-US" sz="3000" dirty="0">
              <a:solidFill>
                <a:schemeClr val="bg1"/>
              </a:solidFill>
            </a:endParaRPr>
          </a:p>
        </p:txBody>
      </p:sp>
      <p:sp>
        <p:nvSpPr>
          <p:cNvPr id="7" name="Content Placeholder 4"/>
          <p:cNvSpPr txBox="1">
            <a:spLocks/>
          </p:cNvSpPr>
          <p:nvPr/>
        </p:nvSpPr>
        <p:spPr>
          <a:xfrm>
            <a:off x="457200" y="1600200"/>
            <a:ext cx="8229600" cy="452596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mtClean="0"/>
              <a:t>Potential Causes</a:t>
            </a:r>
          </a:p>
          <a:p>
            <a:r>
              <a:rPr lang="en-US" smtClean="0"/>
              <a:t>Neurochemical</a:t>
            </a:r>
          </a:p>
          <a:p>
            <a:pPr lvl="1"/>
            <a:r>
              <a:rPr lang="en-US" smtClean="0"/>
              <a:t>Dopamine</a:t>
            </a:r>
          </a:p>
          <a:p>
            <a:pPr lvl="1"/>
            <a:r>
              <a:rPr lang="en-US" smtClean="0"/>
              <a:t>Acetylcholine</a:t>
            </a:r>
          </a:p>
          <a:p>
            <a:pPr lvl="1"/>
            <a:r>
              <a:rPr lang="en-US" smtClean="0"/>
              <a:t>Glutamate</a:t>
            </a:r>
          </a:p>
          <a:p>
            <a:endParaRPr lang="en-US" dirty="0" smtClean="0"/>
          </a:p>
        </p:txBody>
      </p:sp>
    </p:spTree>
    <p:extLst>
      <p:ext uri="{BB962C8B-B14F-4D97-AF65-F5344CB8AC3E}">
        <p14:creationId xmlns:p14="http://schemas.microsoft.com/office/powerpoint/2010/main" val="3932428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Schizophrenia</a:t>
            </a:r>
            <a:endParaRPr lang="en-US" sz="3000" dirty="0">
              <a:solidFill>
                <a:schemeClr val="bg1"/>
              </a:solidFill>
            </a:endParaRPr>
          </a:p>
        </p:txBody>
      </p:sp>
      <p:sp>
        <p:nvSpPr>
          <p:cNvPr id="9" name="Rectangle 8"/>
          <p:cNvSpPr/>
          <p:nvPr/>
        </p:nvSpPr>
        <p:spPr>
          <a:xfrm>
            <a:off x="769982" y="1591997"/>
            <a:ext cx="5665077" cy="584775"/>
          </a:xfrm>
          <a:prstGeom prst="rect">
            <a:avLst/>
          </a:prstGeom>
        </p:spPr>
        <p:txBody>
          <a:bodyPr wrap="none">
            <a:spAutoFit/>
          </a:bodyPr>
          <a:lstStyle/>
          <a:p>
            <a:r>
              <a:rPr lang="en-US" sz="3200" dirty="0" smtClean="0"/>
              <a:t>How does chlorpromazine work?</a:t>
            </a:r>
            <a:endParaRPr lang="en-US" sz="3200" dirty="0"/>
          </a:p>
        </p:txBody>
      </p:sp>
      <p:pic>
        <p:nvPicPr>
          <p:cNvPr id="6" name="Picture 5" descr="bp1e_figure_13_04.jpg"/>
          <p:cNvPicPr>
            <a:picLocks noChangeAspect="1"/>
          </p:cNvPicPr>
          <p:nvPr/>
        </p:nvPicPr>
        <p:blipFill>
          <a:blip r:embed="rId4"/>
          <a:stretch>
            <a:fillRect/>
          </a:stretch>
        </p:blipFill>
        <p:spPr>
          <a:xfrm>
            <a:off x="1956260" y="2595332"/>
            <a:ext cx="5231480" cy="3948724"/>
          </a:xfrm>
          <a:prstGeom prst="rect">
            <a:avLst/>
          </a:prstGeom>
        </p:spPr>
      </p:pic>
    </p:spTree>
    <p:extLst>
      <p:ext uri="{BB962C8B-B14F-4D97-AF65-F5344CB8AC3E}">
        <p14:creationId xmlns:p14="http://schemas.microsoft.com/office/powerpoint/2010/main" val="36394027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Schizophrenia</a:t>
            </a:r>
            <a:endParaRPr lang="en-US" sz="3000" dirty="0">
              <a:solidFill>
                <a:schemeClr val="bg1"/>
              </a:solidFill>
            </a:endParaRPr>
          </a:p>
        </p:txBody>
      </p:sp>
      <p:sp>
        <p:nvSpPr>
          <p:cNvPr id="5" name="Content Placeholder 2"/>
          <p:cNvSpPr txBox="1">
            <a:spLocks/>
          </p:cNvSpPr>
          <p:nvPr/>
        </p:nvSpPr>
        <p:spPr>
          <a:xfrm>
            <a:off x="457201" y="1600200"/>
            <a:ext cx="4581144" cy="452596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smtClean="0"/>
              <a:t>anti-NMDA receptor autoimmune encephalitis </a:t>
            </a:r>
          </a:p>
          <a:p>
            <a:r>
              <a:rPr lang="en-US" dirty="0" smtClean="0"/>
              <a:t>Role of glutamate in schizophrenia-like symptoms</a:t>
            </a:r>
          </a:p>
        </p:txBody>
      </p:sp>
      <p:pic>
        <p:nvPicPr>
          <p:cNvPr id="7" name="Picture 6" descr="bp1e_figure_13_05a.jpg"/>
          <p:cNvPicPr>
            <a:picLocks noChangeAspect="1"/>
          </p:cNvPicPr>
          <p:nvPr/>
        </p:nvPicPr>
        <p:blipFill>
          <a:blip r:embed="rId4"/>
          <a:stretch>
            <a:fillRect/>
          </a:stretch>
        </p:blipFill>
        <p:spPr>
          <a:xfrm>
            <a:off x="5581651" y="1507231"/>
            <a:ext cx="3105150" cy="2355949"/>
          </a:xfrm>
          <a:prstGeom prst="rect">
            <a:avLst/>
          </a:prstGeom>
        </p:spPr>
      </p:pic>
      <p:pic>
        <p:nvPicPr>
          <p:cNvPr id="8" name="Picture 7" descr="bp1e_figure_13_05b.jpg"/>
          <p:cNvPicPr>
            <a:picLocks noChangeAspect="1"/>
          </p:cNvPicPr>
          <p:nvPr/>
        </p:nvPicPr>
        <p:blipFill>
          <a:blip r:embed="rId5"/>
          <a:stretch>
            <a:fillRect/>
          </a:stretch>
        </p:blipFill>
        <p:spPr>
          <a:xfrm>
            <a:off x="5581651" y="3977304"/>
            <a:ext cx="3234756" cy="2461595"/>
          </a:xfrm>
          <a:prstGeom prst="rect">
            <a:avLst/>
          </a:prstGeom>
        </p:spPr>
      </p:pic>
    </p:spTree>
    <p:extLst>
      <p:ext uri="{BB962C8B-B14F-4D97-AF65-F5344CB8AC3E}">
        <p14:creationId xmlns:p14="http://schemas.microsoft.com/office/powerpoint/2010/main" val="19664789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Schizophrenia: Anatomy</a:t>
            </a:r>
            <a:endParaRPr lang="en-US" sz="3000" dirty="0">
              <a:solidFill>
                <a:schemeClr val="bg1"/>
              </a:solidFill>
            </a:endParaRPr>
          </a:p>
        </p:txBody>
      </p:sp>
      <p:sp>
        <p:nvSpPr>
          <p:cNvPr id="6" name="Text Placeholder 4"/>
          <p:cNvSpPr txBox="1">
            <a:spLocks/>
          </p:cNvSpPr>
          <p:nvPr/>
        </p:nvSpPr>
        <p:spPr>
          <a:xfrm>
            <a:off x="457200" y="1535113"/>
            <a:ext cx="4040188" cy="639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b="1" dirty="0" smtClean="0"/>
              <a:t>Smaller</a:t>
            </a:r>
            <a:endParaRPr lang="en-US" b="1" dirty="0"/>
          </a:p>
        </p:txBody>
      </p:sp>
      <p:sp>
        <p:nvSpPr>
          <p:cNvPr id="7" name="Content Placeholder 5"/>
          <p:cNvSpPr txBox="1">
            <a:spLocks/>
          </p:cNvSpPr>
          <p:nvPr/>
        </p:nvSpPr>
        <p:spPr>
          <a:xfrm>
            <a:off x="457200" y="2174875"/>
            <a:ext cx="4040188" cy="3951288"/>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smtClean="0"/>
              <a:t>Temporal lobes</a:t>
            </a:r>
          </a:p>
          <a:p>
            <a:r>
              <a:rPr lang="en-US" dirty="0" smtClean="0"/>
              <a:t>Frontal lobes</a:t>
            </a:r>
          </a:p>
          <a:p>
            <a:r>
              <a:rPr lang="en-US" dirty="0" smtClean="0"/>
              <a:t>Thalamus</a:t>
            </a:r>
          </a:p>
          <a:p>
            <a:r>
              <a:rPr lang="en-US" dirty="0" smtClean="0"/>
              <a:t>More loss of gray matter during adolescence</a:t>
            </a:r>
            <a:endParaRPr lang="en-US" dirty="0"/>
          </a:p>
        </p:txBody>
      </p:sp>
      <p:sp>
        <p:nvSpPr>
          <p:cNvPr id="8" name="Text Placeholder 6"/>
          <p:cNvSpPr txBox="1">
            <a:spLocks/>
          </p:cNvSpPr>
          <p:nvPr/>
        </p:nvSpPr>
        <p:spPr>
          <a:xfrm>
            <a:off x="4645025" y="1535113"/>
            <a:ext cx="4041775" cy="639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b="1" dirty="0" smtClean="0"/>
              <a:t>Larger</a:t>
            </a:r>
            <a:endParaRPr lang="en-US" b="1" dirty="0"/>
          </a:p>
        </p:txBody>
      </p:sp>
      <p:sp>
        <p:nvSpPr>
          <p:cNvPr id="9" name="Content Placeholder 7"/>
          <p:cNvSpPr txBox="1">
            <a:spLocks/>
          </p:cNvSpPr>
          <p:nvPr/>
        </p:nvSpPr>
        <p:spPr>
          <a:xfrm>
            <a:off x="4645025" y="2174875"/>
            <a:ext cx="4041775" cy="3951288"/>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mtClean="0"/>
              <a:t>Ventricles</a:t>
            </a:r>
            <a:endParaRPr lang="en-US" dirty="0" smtClean="0"/>
          </a:p>
        </p:txBody>
      </p:sp>
    </p:spTree>
    <p:extLst>
      <p:ext uri="{BB962C8B-B14F-4D97-AF65-F5344CB8AC3E}">
        <p14:creationId xmlns:p14="http://schemas.microsoft.com/office/powerpoint/2010/main" val="5815791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Schizophrenia: Anatomy</a:t>
            </a:r>
            <a:endParaRPr lang="en-US" sz="3000" dirty="0">
              <a:solidFill>
                <a:schemeClr val="bg1"/>
              </a:solidFill>
            </a:endParaRPr>
          </a:p>
        </p:txBody>
      </p:sp>
      <p:pic>
        <p:nvPicPr>
          <p:cNvPr id="6" name="Picture 5" descr="bp1e_figure_13_06.jpg"/>
          <p:cNvPicPr>
            <a:picLocks noChangeAspect="1"/>
          </p:cNvPicPr>
          <p:nvPr/>
        </p:nvPicPr>
        <p:blipFill>
          <a:blip r:embed="rId4"/>
          <a:stretch>
            <a:fillRect/>
          </a:stretch>
        </p:blipFill>
        <p:spPr>
          <a:xfrm>
            <a:off x="457200" y="2033016"/>
            <a:ext cx="8534400" cy="4468368"/>
          </a:xfrm>
          <a:prstGeom prst="rect">
            <a:avLst/>
          </a:prstGeom>
        </p:spPr>
      </p:pic>
    </p:spTree>
    <p:extLst>
      <p:ext uri="{BB962C8B-B14F-4D97-AF65-F5344CB8AC3E}">
        <p14:creationId xmlns:p14="http://schemas.microsoft.com/office/powerpoint/2010/main" val="34963177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Schizophrenia: Anatomy</a:t>
            </a:r>
            <a:endParaRPr lang="en-US" sz="3000" dirty="0">
              <a:solidFill>
                <a:schemeClr val="bg1"/>
              </a:solidFill>
            </a:endParaRPr>
          </a:p>
        </p:txBody>
      </p:sp>
      <p:pic>
        <p:nvPicPr>
          <p:cNvPr id="5" name="Picture 4" descr="bp1e_figure_13_07.jpg"/>
          <p:cNvPicPr>
            <a:picLocks noChangeAspect="1"/>
          </p:cNvPicPr>
          <p:nvPr/>
        </p:nvPicPr>
        <p:blipFill>
          <a:blip r:embed="rId4"/>
          <a:stretch>
            <a:fillRect/>
          </a:stretch>
        </p:blipFill>
        <p:spPr>
          <a:xfrm>
            <a:off x="1040891" y="1763588"/>
            <a:ext cx="6179059" cy="4780468"/>
          </a:xfrm>
          <a:prstGeom prst="rect">
            <a:avLst/>
          </a:prstGeom>
        </p:spPr>
      </p:pic>
    </p:spTree>
    <p:extLst>
      <p:ext uri="{BB962C8B-B14F-4D97-AF65-F5344CB8AC3E}">
        <p14:creationId xmlns:p14="http://schemas.microsoft.com/office/powerpoint/2010/main" val="4203920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Schizophrenia: Anatomy</a:t>
            </a:r>
            <a:endParaRPr lang="en-US" sz="3000" dirty="0">
              <a:solidFill>
                <a:schemeClr val="bg1"/>
              </a:solidFill>
            </a:endParaRPr>
          </a:p>
        </p:txBody>
      </p:sp>
      <p:pic>
        <p:nvPicPr>
          <p:cNvPr id="6" name="Picture 5" descr="bp1e_figure_13_08.jpg"/>
          <p:cNvPicPr>
            <a:picLocks noChangeAspect="1"/>
          </p:cNvPicPr>
          <p:nvPr/>
        </p:nvPicPr>
        <p:blipFill>
          <a:blip r:embed="rId4"/>
          <a:stretch>
            <a:fillRect/>
          </a:stretch>
        </p:blipFill>
        <p:spPr>
          <a:xfrm>
            <a:off x="304800" y="1498092"/>
            <a:ext cx="8534400" cy="5157216"/>
          </a:xfrm>
          <a:prstGeom prst="rect">
            <a:avLst/>
          </a:prstGeom>
        </p:spPr>
      </p:pic>
    </p:spTree>
    <p:extLst>
      <p:ext uri="{BB962C8B-B14F-4D97-AF65-F5344CB8AC3E}">
        <p14:creationId xmlns:p14="http://schemas.microsoft.com/office/powerpoint/2010/main" val="11911385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Schizophrenia: Genetics</a:t>
            </a:r>
            <a:endParaRPr lang="en-US" sz="3000" dirty="0">
              <a:solidFill>
                <a:schemeClr val="bg1"/>
              </a:solidFill>
            </a:endParaRPr>
          </a:p>
        </p:txBody>
      </p:sp>
      <p:pic>
        <p:nvPicPr>
          <p:cNvPr id="5" name="Picture 4" descr="bp1e_figure_13_09.jpg"/>
          <p:cNvPicPr>
            <a:picLocks noChangeAspect="1"/>
          </p:cNvPicPr>
          <p:nvPr/>
        </p:nvPicPr>
        <p:blipFill>
          <a:blip r:embed="rId4"/>
          <a:stretch>
            <a:fillRect/>
          </a:stretch>
        </p:blipFill>
        <p:spPr>
          <a:xfrm>
            <a:off x="304800" y="1851660"/>
            <a:ext cx="8534400" cy="4297680"/>
          </a:xfrm>
          <a:prstGeom prst="rect">
            <a:avLst/>
          </a:prstGeom>
        </p:spPr>
      </p:pic>
    </p:spTree>
    <p:extLst>
      <p:ext uri="{BB962C8B-B14F-4D97-AF65-F5344CB8AC3E}">
        <p14:creationId xmlns:p14="http://schemas.microsoft.com/office/powerpoint/2010/main" val="42235732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Schizophrenia: Environment</a:t>
            </a:r>
            <a:endParaRPr lang="en-US" sz="3000" dirty="0">
              <a:solidFill>
                <a:schemeClr val="bg1"/>
              </a:solidFill>
            </a:endParaRPr>
          </a:p>
        </p:txBody>
      </p:sp>
      <p:pic>
        <p:nvPicPr>
          <p:cNvPr id="6" name="Picture 5" descr="bp1e_figure_13_10.jpg"/>
          <p:cNvPicPr>
            <a:picLocks noChangeAspect="1"/>
          </p:cNvPicPr>
          <p:nvPr/>
        </p:nvPicPr>
        <p:blipFill>
          <a:blip r:embed="rId4"/>
          <a:stretch>
            <a:fillRect/>
          </a:stretch>
        </p:blipFill>
        <p:spPr>
          <a:xfrm>
            <a:off x="304800" y="1952244"/>
            <a:ext cx="8534400" cy="4401312"/>
          </a:xfrm>
          <a:prstGeom prst="rect">
            <a:avLst/>
          </a:prstGeom>
        </p:spPr>
      </p:pic>
    </p:spTree>
    <p:extLst>
      <p:ext uri="{BB962C8B-B14F-4D97-AF65-F5344CB8AC3E}">
        <p14:creationId xmlns:p14="http://schemas.microsoft.com/office/powerpoint/2010/main" val="2855490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Schizophrenia: Environment</a:t>
            </a:r>
            <a:endParaRPr lang="en-US" sz="3000" dirty="0">
              <a:solidFill>
                <a:schemeClr val="bg1"/>
              </a:solidFill>
            </a:endParaRPr>
          </a:p>
        </p:txBody>
      </p:sp>
      <p:sp>
        <p:nvSpPr>
          <p:cNvPr id="5"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Should we move out of cities?</a:t>
            </a:r>
          </a:p>
          <a:p>
            <a:r>
              <a:rPr lang="en-US" sz="2800" dirty="0"/>
              <a:t>What is it about cities that might cause/trigger schizophrenia?</a:t>
            </a:r>
          </a:p>
          <a:p>
            <a:endParaRPr lang="en-US" sz="2400" dirty="0" smtClean="0"/>
          </a:p>
          <a:p>
            <a:endParaRPr lang="en-US" sz="2400" dirty="0"/>
          </a:p>
        </p:txBody>
      </p:sp>
    </p:spTree>
    <p:extLst>
      <p:ext uri="{BB962C8B-B14F-4D97-AF65-F5344CB8AC3E}">
        <p14:creationId xmlns:p14="http://schemas.microsoft.com/office/powerpoint/2010/main" val="392762727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Schizophrenia: Treatment</a:t>
            </a:r>
            <a:endParaRPr lang="en-US" sz="3000" dirty="0">
              <a:solidFill>
                <a:schemeClr val="bg1"/>
              </a:solidFill>
            </a:endParaRPr>
          </a:p>
        </p:txBody>
      </p:sp>
      <p:sp>
        <p:nvSpPr>
          <p:cNvPr id="4"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Pharmacological treatment</a:t>
            </a:r>
          </a:p>
          <a:p>
            <a:r>
              <a:rPr lang="en-US" sz="2800" dirty="0"/>
              <a:t>Cognitive remediation</a:t>
            </a:r>
          </a:p>
          <a:p>
            <a:r>
              <a:rPr lang="en-US" sz="2800" dirty="0"/>
              <a:t>Compensatory therapy</a:t>
            </a:r>
          </a:p>
          <a:p>
            <a:endParaRPr lang="en-US" sz="2400" dirty="0" smtClean="0"/>
          </a:p>
          <a:p>
            <a:endParaRPr lang="en-US" sz="2400" dirty="0"/>
          </a:p>
        </p:txBody>
      </p:sp>
    </p:spTree>
    <p:extLst>
      <p:ext uri="{BB962C8B-B14F-4D97-AF65-F5344CB8AC3E}">
        <p14:creationId xmlns:p14="http://schemas.microsoft.com/office/powerpoint/2010/main" val="16901070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Schizophrenia: Treatment</a:t>
            </a:r>
            <a:endParaRPr lang="en-US" sz="3000" dirty="0">
              <a:solidFill>
                <a:schemeClr val="bg1"/>
              </a:solidFill>
            </a:endParaRPr>
          </a:p>
        </p:txBody>
      </p:sp>
      <p:sp>
        <p:nvSpPr>
          <p:cNvPr id="6" name="Content Placeholder 2"/>
          <p:cNvSpPr txBox="1">
            <a:spLocks/>
          </p:cNvSpPr>
          <p:nvPr/>
        </p:nvSpPr>
        <p:spPr>
          <a:xfrm>
            <a:off x="457200" y="1600201"/>
            <a:ext cx="8229600" cy="670034"/>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mtClean="0"/>
              <a:t>Pharmacological treatment</a:t>
            </a:r>
            <a:endParaRPr lang="en-US" dirty="0" smtClean="0"/>
          </a:p>
        </p:txBody>
      </p:sp>
      <p:pic>
        <p:nvPicPr>
          <p:cNvPr id="8" name="Picture 7" descr="bp1e_table_13_01.jpg"/>
          <p:cNvPicPr>
            <a:picLocks noChangeAspect="1"/>
          </p:cNvPicPr>
          <p:nvPr/>
        </p:nvPicPr>
        <p:blipFill>
          <a:blip r:embed="rId4"/>
          <a:stretch>
            <a:fillRect/>
          </a:stretch>
        </p:blipFill>
        <p:spPr>
          <a:xfrm>
            <a:off x="304800" y="2270235"/>
            <a:ext cx="8534400" cy="4108704"/>
          </a:xfrm>
          <a:prstGeom prst="rect">
            <a:avLst/>
          </a:prstGeom>
        </p:spPr>
      </p:pic>
    </p:spTree>
    <p:extLst>
      <p:ext uri="{BB962C8B-B14F-4D97-AF65-F5344CB8AC3E}">
        <p14:creationId xmlns:p14="http://schemas.microsoft.com/office/powerpoint/2010/main" val="182233800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Schizophrenia: Treatment</a:t>
            </a:r>
            <a:endParaRPr lang="en-US" sz="3000" dirty="0">
              <a:solidFill>
                <a:schemeClr val="bg1"/>
              </a:solidFill>
            </a:endParaRPr>
          </a:p>
        </p:txBody>
      </p:sp>
      <p:sp>
        <p:nvSpPr>
          <p:cNvPr id="4"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Cognitive remediation &amp; Compensatory therapy</a:t>
            </a:r>
          </a:p>
          <a:p>
            <a:r>
              <a:rPr lang="en-US" sz="2800" dirty="0"/>
              <a:t>Early reports suggest effectiveness without the side effects</a:t>
            </a:r>
          </a:p>
          <a:p>
            <a:endParaRPr lang="en-US" sz="2400" dirty="0" smtClean="0"/>
          </a:p>
          <a:p>
            <a:endParaRPr lang="en-US" sz="2400" dirty="0"/>
          </a:p>
        </p:txBody>
      </p:sp>
    </p:spTree>
    <p:extLst>
      <p:ext uri="{BB962C8B-B14F-4D97-AF65-F5344CB8AC3E}">
        <p14:creationId xmlns:p14="http://schemas.microsoft.com/office/powerpoint/2010/main" val="146016911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Schizophrenia: Treatment</a:t>
            </a:r>
            <a:endParaRPr lang="en-US" sz="3000" dirty="0">
              <a:solidFill>
                <a:schemeClr val="bg1"/>
              </a:solidFill>
            </a:endParaRPr>
          </a:p>
        </p:txBody>
      </p:sp>
      <p:pic>
        <p:nvPicPr>
          <p:cNvPr id="5" name="Picture 4" descr="bp1e_figure_13_11.jpg"/>
          <p:cNvPicPr>
            <a:picLocks noChangeAspect="1"/>
          </p:cNvPicPr>
          <p:nvPr/>
        </p:nvPicPr>
        <p:blipFill>
          <a:blip r:embed="rId4"/>
          <a:stretch>
            <a:fillRect/>
          </a:stretch>
        </p:blipFill>
        <p:spPr>
          <a:xfrm>
            <a:off x="1564385" y="1692720"/>
            <a:ext cx="6493765" cy="4851336"/>
          </a:xfrm>
          <a:prstGeom prst="rect">
            <a:avLst/>
          </a:prstGeom>
        </p:spPr>
      </p:pic>
    </p:spTree>
    <p:extLst>
      <p:ext uri="{BB962C8B-B14F-4D97-AF65-F5344CB8AC3E}">
        <p14:creationId xmlns:p14="http://schemas.microsoft.com/office/powerpoint/2010/main" val="276257643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Schizophrenia: Treatment</a:t>
            </a:r>
            <a:endParaRPr lang="en-US" sz="3000" dirty="0">
              <a:solidFill>
                <a:schemeClr val="bg1"/>
              </a:solidFill>
            </a:endParaRPr>
          </a:p>
        </p:txBody>
      </p:sp>
      <p:sp>
        <p:nvSpPr>
          <p:cNvPr id="4"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How can we study schizophrenia treatments in nonhumans?</a:t>
            </a:r>
          </a:p>
          <a:p>
            <a:pPr lvl="1"/>
            <a:r>
              <a:rPr lang="en-US" dirty="0"/>
              <a:t>Develop a model for a specific symptom/neurochemical deficit</a:t>
            </a:r>
          </a:p>
          <a:p>
            <a:pPr lvl="1"/>
            <a:r>
              <a:rPr lang="en-US" dirty="0"/>
              <a:t>Treat the deficit</a:t>
            </a:r>
          </a:p>
          <a:p>
            <a:endParaRPr lang="en-US" sz="2400" dirty="0" smtClean="0"/>
          </a:p>
          <a:p>
            <a:endParaRPr lang="en-US" sz="2400" dirty="0"/>
          </a:p>
        </p:txBody>
      </p:sp>
    </p:spTree>
    <p:extLst>
      <p:ext uri="{BB962C8B-B14F-4D97-AF65-F5344CB8AC3E}">
        <p14:creationId xmlns:p14="http://schemas.microsoft.com/office/powerpoint/2010/main" val="115392149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Schizophrenia: Treatment</a:t>
            </a:r>
            <a:endParaRPr lang="en-US" sz="3000" dirty="0">
              <a:solidFill>
                <a:schemeClr val="bg1"/>
              </a:solidFill>
            </a:endParaRPr>
          </a:p>
        </p:txBody>
      </p:sp>
      <p:pic>
        <p:nvPicPr>
          <p:cNvPr id="5" name="Picture 4" descr="bp1e_figure_13_13.jpg"/>
          <p:cNvPicPr>
            <a:picLocks noChangeAspect="1"/>
          </p:cNvPicPr>
          <p:nvPr/>
        </p:nvPicPr>
        <p:blipFill>
          <a:blip r:embed="rId4"/>
          <a:stretch>
            <a:fillRect/>
          </a:stretch>
        </p:blipFill>
        <p:spPr>
          <a:xfrm>
            <a:off x="304800" y="2172461"/>
            <a:ext cx="8534400" cy="4303776"/>
          </a:xfrm>
          <a:prstGeom prst="rect">
            <a:avLst/>
          </a:prstGeom>
        </p:spPr>
      </p:pic>
    </p:spTree>
    <p:extLst>
      <p:ext uri="{BB962C8B-B14F-4D97-AF65-F5344CB8AC3E}">
        <p14:creationId xmlns:p14="http://schemas.microsoft.com/office/powerpoint/2010/main" val="192190284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Depression</a:t>
            </a:r>
            <a:endParaRPr lang="en-US" sz="3000" dirty="0">
              <a:solidFill>
                <a:schemeClr val="bg1"/>
              </a:solidFill>
            </a:endParaRPr>
          </a:p>
        </p:txBody>
      </p:sp>
      <p:sp>
        <p:nvSpPr>
          <p:cNvPr id="4"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17% lifetime prevalence</a:t>
            </a:r>
          </a:p>
          <a:p>
            <a:r>
              <a:rPr lang="en-US" dirty="0"/>
              <a:t>Neurochemical basis</a:t>
            </a:r>
          </a:p>
          <a:p>
            <a:pPr lvl="1"/>
            <a:r>
              <a:rPr lang="en-US" dirty="0"/>
              <a:t>Monoamine hypothesis</a:t>
            </a:r>
          </a:p>
          <a:p>
            <a:pPr lvl="1"/>
            <a:r>
              <a:rPr lang="en-US" dirty="0"/>
              <a:t>Dopamine hypothesis</a:t>
            </a:r>
          </a:p>
          <a:p>
            <a:pPr lvl="1"/>
            <a:r>
              <a:rPr lang="en-US" dirty="0"/>
              <a:t>Molecular hypothesis</a:t>
            </a:r>
          </a:p>
          <a:p>
            <a:pPr lvl="1"/>
            <a:r>
              <a:rPr lang="en-US" dirty="0"/>
              <a:t>Cortisol</a:t>
            </a:r>
          </a:p>
          <a:p>
            <a:pPr lvl="1"/>
            <a:r>
              <a:rPr lang="en-US" dirty="0"/>
              <a:t>BDNF</a:t>
            </a:r>
          </a:p>
          <a:p>
            <a:endParaRPr lang="en-US" sz="2400" dirty="0" smtClean="0"/>
          </a:p>
          <a:p>
            <a:endParaRPr lang="en-US" sz="2400" dirty="0"/>
          </a:p>
        </p:txBody>
      </p:sp>
    </p:spTree>
    <p:extLst>
      <p:ext uri="{BB962C8B-B14F-4D97-AF65-F5344CB8AC3E}">
        <p14:creationId xmlns:p14="http://schemas.microsoft.com/office/powerpoint/2010/main" val="200746931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Depression: </a:t>
            </a:r>
            <a:r>
              <a:rPr lang="en-US" sz="3200" dirty="0" smtClean="0"/>
              <a:t>Monoamine </a:t>
            </a:r>
            <a:r>
              <a:rPr lang="en-US" sz="3200" dirty="0"/>
              <a:t>hypothesis</a:t>
            </a:r>
            <a:endParaRPr lang="en-US" sz="3000" dirty="0">
              <a:solidFill>
                <a:schemeClr val="bg1"/>
              </a:solidFill>
            </a:endParaRPr>
          </a:p>
        </p:txBody>
      </p:sp>
      <p:pic>
        <p:nvPicPr>
          <p:cNvPr id="8" name="Picture 7" descr="bp1e_figure_13_14.jpg"/>
          <p:cNvPicPr>
            <a:picLocks noChangeAspect="1"/>
          </p:cNvPicPr>
          <p:nvPr/>
        </p:nvPicPr>
        <p:blipFill>
          <a:blip r:embed="rId4"/>
          <a:stretch>
            <a:fillRect/>
          </a:stretch>
        </p:blipFill>
        <p:spPr>
          <a:xfrm>
            <a:off x="189394" y="1892045"/>
            <a:ext cx="8534400" cy="4559808"/>
          </a:xfrm>
          <a:prstGeom prst="rect">
            <a:avLst/>
          </a:prstGeom>
        </p:spPr>
      </p:pic>
    </p:spTree>
    <p:extLst>
      <p:ext uri="{BB962C8B-B14F-4D97-AF65-F5344CB8AC3E}">
        <p14:creationId xmlns:p14="http://schemas.microsoft.com/office/powerpoint/2010/main" val="165884260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Depression: BDNF</a:t>
            </a:r>
            <a:endParaRPr lang="en-US" sz="3000" dirty="0">
              <a:solidFill>
                <a:schemeClr val="bg1"/>
              </a:solidFill>
            </a:endParaRPr>
          </a:p>
        </p:txBody>
      </p:sp>
      <p:sp>
        <p:nvSpPr>
          <p:cNvPr id="6" name="TextBox 5"/>
          <p:cNvSpPr txBox="1"/>
          <p:nvPr/>
        </p:nvSpPr>
        <p:spPr>
          <a:xfrm>
            <a:off x="576775" y="2011679"/>
            <a:ext cx="3981157" cy="3046988"/>
          </a:xfrm>
          <a:prstGeom prst="rect">
            <a:avLst/>
          </a:prstGeom>
          <a:noFill/>
        </p:spPr>
        <p:txBody>
          <a:bodyPr wrap="square" rtlCol="0">
            <a:spAutoFit/>
          </a:bodyPr>
          <a:lstStyle/>
          <a:p>
            <a:pPr marL="457200" indent="-457200">
              <a:buFont typeface="Arial" charset="0"/>
              <a:buChar char="•"/>
            </a:pPr>
            <a:r>
              <a:rPr lang="en-US" sz="3200" dirty="0" smtClean="0"/>
              <a:t>Comparing dendritic branches in medial prefrontal cortex in mice with low BDNF</a:t>
            </a:r>
          </a:p>
          <a:p>
            <a:pPr marL="457200" indent="-457200">
              <a:buFont typeface="Arial" charset="0"/>
              <a:buChar char="•"/>
            </a:pPr>
            <a:endParaRPr lang="en-US" sz="3200" dirty="0"/>
          </a:p>
        </p:txBody>
      </p:sp>
      <p:pic>
        <p:nvPicPr>
          <p:cNvPr id="7" name="Picture 6" descr="bp1e_figure_13_15.jpg"/>
          <p:cNvPicPr>
            <a:picLocks noChangeAspect="1"/>
          </p:cNvPicPr>
          <p:nvPr/>
        </p:nvPicPr>
        <p:blipFill>
          <a:blip r:embed="rId4"/>
          <a:stretch>
            <a:fillRect/>
          </a:stretch>
        </p:blipFill>
        <p:spPr>
          <a:xfrm>
            <a:off x="5153554" y="1528985"/>
            <a:ext cx="3533246" cy="5043265"/>
          </a:xfrm>
          <a:prstGeom prst="rect">
            <a:avLst/>
          </a:prstGeom>
        </p:spPr>
      </p:pic>
    </p:spTree>
    <p:extLst>
      <p:ext uri="{BB962C8B-B14F-4D97-AF65-F5344CB8AC3E}">
        <p14:creationId xmlns:p14="http://schemas.microsoft.com/office/powerpoint/2010/main" val="203160585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Depression: Anatomy</a:t>
            </a:r>
            <a:endParaRPr lang="en-US" sz="3000" dirty="0">
              <a:solidFill>
                <a:schemeClr val="bg1"/>
              </a:solidFill>
            </a:endParaRPr>
          </a:p>
        </p:txBody>
      </p:sp>
      <p:sp>
        <p:nvSpPr>
          <p:cNvPr id="5" name="Content Placeholder 3"/>
          <p:cNvSpPr txBox="1">
            <a:spLocks/>
          </p:cNvSpPr>
          <p:nvPr/>
        </p:nvSpPr>
        <p:spPr>
          <a:xfrm>
            <a:off x="457200" y="1890138"/>
            <a:ext cx="8229600" cy="4236025"/>
          </a:xfrm>
          <a:prstGeom prst="rect">
            <a:avLst/>
          </a:prstGeom>
        </p:spPr>
        <p:txBody>
          <a:bodyPr>
            <a:normAutofit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Symptoms suggest anatomical targets</a:t>
            </a:r>
          </a:p>
          <a:p>
            <a:r>
              <a:rPr lang="en-US" dirty="0"/>
              <a:t>Lank of motivation for pleasurable activities</a:t>
            </a:r>
          </a:p>
          <a:p>
            <a:pPr lvl="1"/>
            <a:r>
              <a:rPr lang="en-US" dirty="0"/>
              <a:t>Nucleus </a:t>
            </a:r>
            <a:r>
              <a:rPr lang="en-US" dirty="0" err="1"/>
              <a:t>accumbens</a:t>
            </a:r>
            <a:endParaRPr lang="en-US" dirty="0"/>
          </a:p>
          <a:p>
            <a:pPr lvl="1"/>
            <a:r>
              <a:rPr lang="en-US" dirty="0"/>
              <a:t>Effort-based reward theory</a:t>
            </a:r>
          </a:p>
          <a:p>
            <a:r>
              <a:rPr lang="en-US" dirty="0"/>
              <a:t>Lack of concentration/cognitive difficulty</a:t>
            </a:r>
          </a:p>
          <a:p>
            <a:pPr lvl="1"/>
            <a:r>
              <a:rPr lang="en-US" dirty="0"/>
              <a:t>PFC</a:t>
            </a:r>
          </a:p>
          <a:p>
            <a:r>
              <a:rPr lang="en-US" dirty="0"/>
              <a:t>Chronic stress </a:t>
            </a:r>
          </a:p>
          <a:p>
            <a:pPr lvl="1"/>
            <a:r>
              <a:rPr lang="en-US" dirty="0"/>
              <a:t>Hippocampal volume/function</a:t>
            </a:r>
          </a:p>
          <a:p>
            <a:endParaRPr lang="en-US" sz="2400" dirty="0" smtClean="0"/>
          </a:p>
          <a:p>
            <a:endParaRPr lang="en-US" sz="2400" dirty="0"/>
          </a:p>
        </p:txBody>
      </p:sp>
    </p:spTree>
    <p:extLst>
      <p:ext uri="{BB962C8B-B14F-4D97-AF65-F5344CB8AC3E}">
        <p14:creationId xmlns:p14="http://schemas.microsoft.com/office/powerpoint/2010/main" val="406693098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Depression: Network Hypothesis</a:t>
            </a:r>
            <a:endParaRPr lang="en-US" sz="3000" dirty="0">
              <a:solidFill>
                <a:schemeClr val="bg1"/>
              </a:solidFill>
            </a:endParaRPr>
          </a:p>
        </p:txBody>
      </p:sp>
      <p:sp>
        <p:nvSpPr>
          <p:cNvPr id="6" name="TextBox 5"/>
          <p:cNvSpPr txBox="1"/>
          <p:nvPr/>
        </p:nvSpPr>
        <p:spPr>
          <a:xfrm>
            <a:off x="85655" y="1587361"/>
            <a:ext cx="4486346" cy="5016758"/>
          </a:xfrm>
          <a:prstGeom prst="rect">
            <a:avLst/>
          </a:prstGeom>
          <a:noFill/>
        </p:spPr>
        <p:txBody>
          <a:bodyPr wrap="square" rtlCol="0">
            <a:spAutoFit/>
          </a:bodyPr>
          <a:lstStyle/>
          <a:p>
            <a:pPr marL="457200" indent="-457200">
              <a:buFont typeface="Arial" charset="0"/>
              <a:buChar char="•"/>
            </a:pPr>
            <a:r>
              <a:rPr lang="en-US" sz="3200" dirty="0" smtClean="0"/>
              <a:t>Rather than a single “chemical imbalance” depression may result from a disorder of connectivity</a:t>
            </a:r>
          </a:p>
          <a:p>
            <a:pPr marL="457200" indent="-457200">
              <a:buFont typeface="Arial" charset="0"/>
              <a:buChar char="•"/>
            </a:pPr>
            <a:r>
              <a:rPr lang="en-US" sz="3200" dirty="0" smtClean="0"/>
              <a:t>Activity-dependent </a:t>
            </a:r>
            <a:r>
              <a:rPr lang="en-US" sz="3200" dirty="0"/>
              <a:t>neuroplasticity </a:t>
            </a:r>
            <a:endParaRPr lang="en-US" sz="3200" dirty="0" smtClean="0"/>
          </a:p>
          <a:p>
            <a:pPr marL="457200" indent="-457200">
              <a:buFont typeface="Arial" charset="0"/>
              <a:buChar char="•"/>
            </a:pPr>
            <a:r>
              <a:rPr lang="en-US" sz="3200" dirty="0" smtClean="0"/>
              <a:t>How do you measure network activity in humans?</a:t>
            </a:r>
            <a:endParaRPr lang="en-US" sz="3200" dirty="0"/>
          </a:p>
        </p:txBody>
      </p:sp>
      <p:pic>
        <p:nvPicPr>
          <p:cNvPr id="7" name="Picture 6" descr="bp1e_figure_13_16.jpg"/>
          <p:cNvPicPr>
            <a:picLocks noChangeAspect="1"/>
          </p:cNvPicPr>
          <p:nvPr/>
        </p:nvPicPr>
        <p:blipFill>
          <a:blip r:embed="rId4"/>
          <a:stretch>
            <a:fillRect/>
          </a:stretch>
        </p:blipFill>
        <p:spPr>
          <a:xfrm>
            <a:off x="5311139" y="1764709"/>
            <a:ext cx="3375661" cy="4662062"/>
          </a:xfrm>
          <a:prstGeom prst="rect">
            <a:avLst/>
          </a:prstGeom>
        </p:spPr>
      </p:pic>
    </p:spTree>
    <p:extLst>
      <p:ext uri="{BB962C8B-B14F-4D97-AF65-F5344CB8AC3E}">
        <p14:creationId xmlns:p14="http://schemas.microsoft.com/office/powerpoint/2010/main" val="167239481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Depression: Treatment</a:t>
            </a:r>
            <a:endParaRPr lang="en-US" sz="3000" dirty="0">
              <a:solidFill>
                <a:schemeClr val="bg1"/>
              </a:solidFill>
            </a:endParaRPr>
          </a:p>
        </p:txBody>
      </p:sp>
      <p:sp>
        <p:nvSpPr>
          <p:cNvPr id="5"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ECT / </a:t>
            </a:r>
            <a:r>
              <a:rPr lang="en-US" sz="2800" dirty="0" err="1"/>
              <a:t>rTMS</a:t>
            </a:r>
            <a:endParaRPr lang="en-US" sz="2800" dirty="0"/>
          </a:p>
          <a:p>
            <a:r>
              <a:rPr lang="en-US" sz="2800" dirty="0"/>
              <a:t>Pharmacotherapy</a:t>
            </a:r>
          </a:p>
          <a:p>
            <a:r>
              <a:rPr lang="en-US" sz="2800" dirty="0"/>
              <a:t>Cognitive and behavioral therapies </a:t>
            </a:r>
          </a:p>
          <a:p>
            <a:r>
              <a:rPr lang="en-US" sz="2800" dirty="0"/>
              <a:t>Emerging treatments</a:t>
            </a:r>
          </a:p>
          <a:p>
            <a:endParaRPr lang="en-US" sz="2400" dirty="0" smtClean="0"/>
          </a:p>
          <a:p>
            <a:endParaRPr lang="en-US" sz="2400" dirty="0"/>
          </a:p>
        </p:txBody>
      </p:sp>
    </p:spTree>
    <p:extLst>
      <p:ext uri="{BB962C8B-B14F-4D97-AF65-F5344CB8AC3E}">
        <p14:creationId xmlns:p14="http://schemas.microsoft.com/office/powerpoint/2010/main" val="105361068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Depression: Treatment</a:t>
            </a:r>
            <a:endParaRPr lang="en-US" sz="3000" dirty="0">
              <a:solidFill>
                <a:schemeClr val="bg1"/>
              </a:solidFill>
            </a:endParaRPr>
          </a:p>
        </p:txBody>
      </p:sp>
      <p:sp>
        <p:nvSpPr>
          <p:cNvPr id="4" name="Content Placeholder 3"/>
          <p:cNvSpPr txBox="1">
            <a:spLocks/>
          </p:cNvSpPr>
          <p:nvPr/>
        </p:nvSpPr>
        <p:spPr>
          <a:xfrm>
            <a:off x="457200" y="1890138"/>
            <a:ext cx="8229600" cy="4236025"/>
          </a:xfrm>
          <a:prstGeom prst="rect">
            <a:avLst/>
          </a:prstGeom>
        </p:spPr>
        <p:txBody>
          <a:bodyPr>
            <a:normAutofit fontScale="92500"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ECT</a:t>
            </a:r>
          </a:p>
          <a:p>
            <a:pPr lvl="1"/>
            <a:r>
              <a:rPr lang="en-US" dirty="0"/>
              <a:t>still used for patients that do not respond to other approaches</a:t>
            </a:r>
          </a:p>
          <a:p>
            <a:pPr lvl="1"/>
            <a:r>
              <a:rPr lang="en-US" dirty="0"/>
              <a:t>Some short-term effectiveness</a:t>
            </a:r>
          </a:p>
          <a:p>
            <a:pPr lvl="1"/>
            <a:r>
              <a:rPr lang="en-US" dirty="0"/>
              <a:t>Side effects include memory loss</a:t>
            </a:r>
          </a:p>
          <a:p>
            <a:r>
              <a:rPr lang="en-US" dirty="0" err="1"/>
              <a:t>rTMS</a:t>
            </a:r>
            <a:endParaRPr lang="en-US" dirty="0"/>
          </a:p>
          <a:p>
            <a:pPr lvl="1"/>
            <a:r>
              <a:rPr lang="en-US" dirty="0"/>
              <a:t>Magnetic stimulation</a:t>
            </a:r>
          </a:p>
          <a:p>
            <a:pPr lvl="1"/>
            <a:r>
              <a:rPr lang="en-US" dirty="0"/>
              <a:t>Less intense, fewer side effects</a:t>
            </a:r>
          </a:p>
          <a:p>
            <a:pPr lvl="1"/>
            <a:r>
              <a:rPr lang="en-US" dirty="0"/>
              <a:t>Data is still coming in </a:t>
            </a:r>
          </a:p>
          <a:p>
            <a:endParaRPr lang="en-US" sz="2400" dirty="0" smtClean="0"/>
          </a:p>
          <a:p>
            <a:endParaRPr lang="en-US" sz="2400" dirty="0"/>
          </a:p>
        </p:txBody>
      </p:sp>
    </p:spTree>
    <p:extLst>
      <p:ext uri="{BB962C8B-B14F-4D97-AF65-F5344CB8AC3E}">
        <p14:creationId xmlns:p14="http://schemas.microsoft.com/office/powerpoint/2010/main" val="28987549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Depression: Treatment</a:t>
            </a:r>
            <a:endParaRPr lang="en-US" sz="3000" dirty="0">
              <a:solidFill>
                <a:schemeClr val="bg1"/>
              </a:solidFill>
            </a:endParaRPr>
          </a:p>
        </p:txBody>
      </p:sp>
      <p:pic>
        <p:nvPicPr>
          <p:cNvPr id="6" name="Content Placeholder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72126" y="2298485"/>
            <a:ext cx="5999748" cy="3848390"/>
          </a:xfrm>
          <a:prstGeom prst="rect">
            <a:avLst/>
          </a:prstGeom>
        </p:spPr>
      </p:pic>
    </p:spTree>
    <p:extLst>
      <p:ext uri="{BB962C8B-B14F-4D97-AF65-F5344CB8AC3E}">
        <p14:creationId xmlns:p14="http://schemas.microsoft.com/office/powerpoint/2010/main" val="317571646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Depression: Treatment</a:t>
            </a:r>
            <a:endParaRPr lang="en-US" sz="3000" dirty="0">
              <a:solidFill>
                <a:schemeClr val="bg1"/>
              </a:solidFill>
            </a:endParaRPr>
          </a:p>
        </p:txBody>
      </p:sp>
      <p:sp>
        <p:nvSpPr>
          <p:cNvPr id="4"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Pharmacotherapy</a:t>
            </a:r>
          </a:p>
          <a:p>
            <a:r>
              <a:rPr lang="en-US" dirty="0"/>
              <a:t>MAOIs</a:t>
            </a:r>
          </a:p>
          <a:p>
            <a:r>
              <a:rPr lang="en-US" dirty="0" err="1"/>
              <a:t>Tricyclics</a:t>
            </a:r>
            <a:endParaRPr lang="en-US" dirty="0"/>
          </a:p>
          <a:p>
            <a:r>
              <a:rPr lang="en-US" dirty="0"/>
              <a:t>SSRIs</a:t>
            </a:r>
          </a:p>
          <a:p>
            <a:r>
              <a:rPr lang="en-US" dirty="0"/>
              <a:t>Need better double-blind studies</a:t>
            </a:r>
          </a:p>
          <a:p>
            <a:pPr lvl="1"/>
            <a:r>
              <a:rPr lang="en-US" dirty="0"/>
              <a:t>Prevalence of side effects may un-blind control </a:t>
            </a:r>
            <a:r>
              <a:rPr lang="en-US" i="1" dirty="0"/>
              <a:t>vs</a:t>
            </a:r>
            <a:r>
              <a:rPr lang="en-US" dirty="0"/>
              <a:t>. experimental group</a:t>
            </a:r>
          </a:p>
          <a:p>
            <a:endParaRPr lang="en-US" sz="2400" dirty="0" smtClean="0"/>
          </a:p>
          <a:p>
            <a:endParaRPr lang="en-US" sz="2400" dirty="0"/>
          </a:p>
        </p:txBody>
      </p:sp>
    </p:spTree>
    <p:extLst>
      <p:ext uri="{BB962C8B-B14F-4D97-AF65-F5344CB8AC3E}">
        <p14:creationId xmlns:p14="http://schemas.microsoft.com/office/powerpoint/2010/main" val="178601254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Depression: Treatment</a:t>
            </a:r>
            <a:endParaRPr lang="en-US" sz="3000" dirty="0">
              <a:solidFill>
                <a:schemeClr val="bg1"/>
              </a:solidFill>
            </a:endParaRPr>
          </a:p>
        </p:txBody>
      </p:sp>
      <p:sp>
        <p:nvSpPr>
          <p:cNvPr id="6" name="Text Placeholder 5"/>
          <p:cNvSpPr txBox="1">
            <a:spLocks/>
          </p:cNvSpPr>
          <p:nvPr/>
        </p:nvSpPr>
        <p:spPr>
          <a:xfrm>
            <a:off x="457200" y="1535113"/>
            <a:ext cx="4040188" cy="639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b="1" dirty="0" smtClean="0"/>
              <a:t>Cognitive</a:t>
            </a:r>
            <a:endParaRPr lang="en-US" b="1" dirty="0"/>
          </a:p>
        </p:txBody>
      </p:sp>
      <p:sp>
        <p:nvSpPr>
          <p:cNvPr id="7" name="Content Placeholder 6"/>
          <p:cNvSpPr txBox="1">
            <a:spLocks/>
          </p:cNvSpPr>
          <p:nvPr/>
        </p:nvSpPr>
        <p:spPr>
          <a:xfrm>
            <a:off x="457200" y="2174875"/>
            <a:ext cx="4040188" cy="3951288"/>
          </a:xfrm>
          <a:prstGeom prst="rect">
            <a:avLst/>
          </a:prstGeom>
        </p:spPr>
        <p:txBody>
          <a:bodyPr>
            <a:normAutofit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smtClean="0"/>
              <a:t>Focus on eliminating the destructive beliefs of the patient</a:t>
            </a:r>
          </a:p>
          <a:p>
            <a:r>
              <a:rPr lang="en-US" dirty="0" smtClean="0"/>
              <a:t>Longer lasting effects</a:t>
            </a:r>
          </a:p>
          <a:p>
            <a:r>
              <a:rPr lang="en-US" dirty="0" smtClean="0"/>
              <a:t>Combined drug/cognitive approaches are common</a:t>
            </a:r>
          </a:p>
          <a:p>
            <a:endParaRPr lang="en-US" dirty="0"/>
          </a:p>
        </p:txBody>
      </p:sp>
      <p:sp>
        <p:nvSpPr>
          <p:cNvPr id="8" name="Text Placeholder 7"/>
          <p:cNvSpPr txBox="1">
            <a:spLocks/>
          </p:cNvSpPr>
          <p:nvPr/>
        </p:nvSpPr>
        <p:spPr>
          <a:xfrm>
            <a:off x="4645025" y="1535113"/>
            <a:ext cx="4041775" cy="639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b="1" dirty="0" smtClean="0"/>
              <a:t>Behavioral</a:t>
            </a:r>
            <a:endParaRPr lang="en-US" b="1" dirty="0"/>
          </a:p>
        </p:txBody>
      </p:sp>
      <p:sp>
        <p:nvSpPr>
          <p:cNvPr id="9" name="Content Placeholder 8"/>
          <p:cNvSpPr txBox="1">
            <a:spLocks/>
          </p:cNvSpPr>
          <p:nvPr/>
        </p:nvSpPr>
        <p:spPr>
          <a:xfrm>
            <a:off x="4645025" y="2174875"/>
            <a:ext cx="4041775" cy="3616325"/>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smtClean="0"/>
              <a:t>Focus on how the patient interacts with the external environment.</a:t>
            </a:r>
          </a:p>
          <a:p>
            <a:r>
              <a:rPr lang="en-US" sz="2800" dirty="0" smtClean="0"/>
              <a:t>Patients learn contingency between behavior and positive outcomes (effort-based reward model</a:t>
            </a:r>
            <a:r>
              <a:rPr lang="en-US" dirty="0" smtClean="0"/>
              <a:t>) </a:t>
            </a:r>
          </a:p>
          <a:p>
            <a:endParaRPr lang="en-US" dirty="0"/>
          </a:p>
        </p:txBody>
      </p:sp>
    </p:spTree>
    <p:extLst>
      <p:ext uri="{BB962C8B-B14F-4D97-AF65-F5344CB8AC3E}">
        <p14:creationId xmlns:p14="http://schemas.microsoft.com/office/powerpoint/2010/main" val="88584786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Depression: Treatment</a:t>
            </a:r>
            <a:endParaRPr lang="en-US" sz="3000" dirty="0">
              <a:solidFill>
                <a:schemeClr val="bg1"/>
              </a:solidFill>
            </a:endParaRPr>
          </a:p>
        </p:txBody>
      </p:sp>
      <p:pic>
        <p:nvPicPr>
          <p:cNvPr id="6" name="Picture 5" descr="bp1e_figure_13_18.jpg"/>
          <p:cNvPicPr>
            <a:picLocks noChangeAspect="1"/>
          </p:cNvPicPr>
          <p:nvPr/>
        </p:nvPicPr>
        <p:blipFill>
          <a:blip r:embed="rId4"/>
          <a:stretch>
            <a:fillRect/>
          </a:stretch>
        </p:blipFill>
        <p:spPr>
          <a:xfrm>
            <a:off x="1844040" y="1917700"/>
            <a:ext cx="4956810" cy="4626356"/>
          </a:xfrm>
          <a:prstGeom prst="rect">
            <a:avLst/>
          </a:prstGeom>
        </p:spPr>
      </p:pic>
    </p:spTree>
    <p:extLst>
      <p:ext uri="{BB962C8B-B14F-4D97-AF65-F5344CB8AC3E}">
        <p14:creationId xmlns:p14="http://schemas.microsoft.com/office/powerpoint/2010/main" val="347037197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Depression: Treatment</a:t>
            </a:r>
            <a:endParaRPr lang="en-US" sz="3000" dirty="0">
              <a:solidFill>
                <a:schemeClr val="bg1"/>
              </a:solidFill>
            </a:endParaRPr>
          </a:p>
        </p:txBody>
      </p:sp>
      <p:sp>
        <p:nvSpPr>
          <p:cNvPr id="7" name="TextBox 6"/>
          <p:cNvSpPr txBox="1"/>
          <p:nvPr/>
        </p:nvSpPr>
        <p:spPr>
          <a:xfrm>
            <a:off x="457200" y="1466141"/>
            <a:ext cx="7916654" cy="892552"/>
          </a:xfrm>
          <a:prstGeom prst="rect">
            <a:avLst/>
          </a:prstGeom>
          <a:noFill/>
        </p:spPr>
        <p:txBody>
          <a:bodyPr wrap="none" rtlCol="0">
            <a:spAutoFit/>
          </a:bodyPr>
          <a:lstStyle/>
          <a:p>
            <a:r>
              <a:rPr lang="en-US" sz="2800" dirty="0" smtClean="0"/>
              <a:t>Deep brain stimulation</a:t>
            </a:r>
          </a:p>
          <a:p>
            <a:r>
              <a:rPr lang="en-US" sz="2400" dirty="0" smtClean="0"/>
              <a:t>Common Targets: subcallosal </a:t>
            </a:r>
            <a:r>
              <a:rPr lang="en-US" sz="2400" dirty="0"/>
              <a:t>cingulate </a:t>
            </a:r>
            <a:r>
              <a:rPr lang="en-US" sz="2400" dirty="0" smtClean="0"/>
              <a:t>gyrus, lateral </a:t>
            </a:r>
            <a:r>
              <a:rPr lang="en-US" sz="2400" dirty="0"/>
              <a:t>habenula</a:t>
            </a:r>
          </a:p>
        </p:txBody>
      </p:sp>
      <p:pic>
        <p:nvPicPr>
          <p:cNvPr id="8" name="Picture 7" descr="bp1e_figure_13_19.jpg"/>
          <p:cNvPicPr>
            <a:picLocks noChangeAspect="1"/>
          </p:cNvPicPr>
          <p:nvPr/>
        </p:nvPicPr>
        <p:blipFill>
          <a:blip r:embed="rId4"/>
          <a:stretch>
            <a:fillRect/>
          </a:stretch>
        </p:blipFill>
        <p:spPr>
          <a:xfrm>
            <a:off x="1369390" y="2799460"/>
            <a:ext cx="5299973" cy="3868980"/>
          </a:xfrm>
          <a:prstGeom prst="rect">
            <a:avLst/>
          </a:prstGeom>
        </p:spPr>
      </p:pic>
    </p:spTree>
    <p:extLst>
      <p:ext uri="{BB962C8B-B14F-4D97-AF65-F5344CB8AC3E}">
        <p14:creationId xmlns:p14="http://schemas.microsoft.com/office/powerpoint/2010/main" val="248687959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Depression: Treatment</a:t>
            </a:r>
            <a:endParaRPr lang="en-US" sz="3000" dirty="0">
              <a:solidFill>
                <a:schemeClr val="bg1"/>
              </a:solidFill>
            </a:endParaRPr>
          </a:p>
        </p:txBody>
      </p:sp>
      <p:sp>
        <p:nvSpPr>
          <p:cNvPr id="6" name="TextBox 5"/>
          <p:cNvSpPr txBox="1"/>
          <p:nvPr/>
        </p:nvSpPr>
        <p:spPr>
          <a:xfrm>
            <a:off x="363838" y="1688111"/>
            <a:ext cx="8077789" cy="553998"/>
          </a:xfrm>
          <a:prstGeom prst="rect">
            <a:avLst/>
          </a:prstGeom>
          <a:noFill/>
        </p:spPr>
        <p:txBody>
          <a:bodyPr wrap="none" rtlCol="0">
            <a:spAutoFit/>
          </a:bodyPr>
          <a:lstStyle/>
          <a:p>
            <a:r>
              <a:rPr lang="en-US" sz="3000" dirty="0" smtClean="0"/>
              <a:t>Neural plasticity may underlie all treatment effects</a:t>
            </a:r>
            <a:endParaRPr lang="en-US" sz="3000" dirty="0"/>
          </a:p>
        </p:txBody>
      </p:sp>
      <p:pic>
        <p:nvPicPr>
          <p:cNvPr id="7" name="Picture 6" descr="bp1e_figure_13_20.jpg"/>
          <p:cNvPicPr>
            <a:picLocks noChangeAspect="1"/>
          </p:cNvPicPr>
          <p:nvPr/>
        </p:nvPicPr>
        <p:blipFill>
          <a:blip r:embed="rId4"/>
          <a:stretch>
            <a:fillRect/>
          </a:stretch>
        </p:blipFill>
        <p:spPr>
          <a:xfrm>
            <a:off x="885825" y="2242109"/>
            <a:ext cx="7372350" cy="3965271"/>
          </a:xfrm>
          <a:prstGeom prst="rect">
            <a:avLst/>
          </a:prstGeom>
        </p:spPr>
      </p:pic>
    </p:spTree>
    <p:extLst>
      <p:ext uri="{BB962C8B-B14F-4D97-AF65-F5344CB8AC3E}">
        <p14:creationId xmlns:p14="http://schemas.microsoft.com/office/powerpoint/2010/main" val="374527972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Bipolar Disorder</a:t>
            </a:r>
            <a:endParaRPr lang="en-US" sz="3000" dirty="0">
              <a:solidFill>
                <a:schemeClr val="bg1"/>
              </a:solidFill>
            </a:endParaRPr>
          </a:p>
        </p:txBody>
      </p:sp>
      <p:sp>
        <p:nvSpPr>
          <p:cNvPr id="5"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Lows of depression </a:t>
            </a:r>
          </a:p>
          <a:p>
            <a:r>
              <a:rPr lang="en-US" dirty="0"/>
              <a:t>Manic periods where </a:t>
            </a:r>
            <a:r>
              <a:rPr lang="en-US" dirty="0" smtClean="0"/>
              <a:t>those with </a:t>
            </a:r>
            <a:r>
              <a:rPr lang="en-US" dirty="0" smtClean="0"/>
              <a:t>this disorder </a:t>
            </a:r>
            <a:r>
              <a:rPr lang="en-US" dirty="0" smtClean="0"/>
              <a:t>often </a:t>
            </a:r>
            <a:r>
              <a:rPr lang="en-US" dirty="0"/>
              <a:t>engage in dangerous/risky behaviors.</a:t>
            </a:r>
          </a:p>
          <a:p>
            <a:r>
              <a:rPr lang="en-US" dirty="0"/>
              <a:t>Treatment most often lithium</a:t>
            </a:r>
          </a:p>
          <a:p>
            <a:pPr lvl="1"/>
            <a:r>
              <a:rPr lang="en-US" dirty="0"/>
              <a:t>Likely affects serotonin</a:t>
            </a:r>
          </a:p>
          <a:p>
            <a:pPr lvl="1"/>
            <a:r>
              <a:rPr lang="en-US" dirty="0"/>
              <a:t>70-80% effective</a:t>
            </a:r>
          </a:p>
          <a:p>
            <a:endParaRPr lang="en-US" sz="2400" dirty="0" smtClean="0"/>
          </a:p>
          <a:p>
            <a:endParaRPr lang="en-US" sz="2400" dirty="0"/>
          </a:p>
        </p:txBody>
      </p:sp>
    </p:spTree>
    <p:extLst>
      <p:ext uri="{BB962C8B-B14F-4D97-AF65-F5344CB8AC3E}">
        <p14:creationId xmlns:p14="http://schemas.microsoft.com/office/powerpoint/2010/main" val="371135498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Anxiety Disorders</a:t>
            </a:r>
            <a:endParaRPr lang="en-US" sz="3000" dirty="0">
              <a:solidFill>
                <a:schemeClr val="bg1"/>
              </a:solidFill>
            </a:endParaRPr>
          </a:p>
        </p:txBody>
      </p:sp>
      <p:sp>
        <p:nvSpPr>
          <p:cNvPr id="4"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Anxiety is a feature of life, but out of control anxiety can cause severe disruptions</a:t>
            </a:r>
          </a:p>
          <a:p>
            <a:r>
              <a:rPr lang="en-US" sz="2800" dirty="0"/>
              <a:t>State </a:t>
            </a:r>
            <a:r>
              <a:rPr lang="en-US" sz="2800" i="1" dirty="0"/>
              <a:t>vs</a:t>
            </a:r>
            <a:r>
              <a:rPr lang="en-US" sz="2800" dirty="0"/>
              <a:t>. trait anxiety</a:t>
            </a:r>
          </a:p>
          <a:p>
            <a:endParaRPr lang="en-US" sz="2400" dirty="0" smtClean="0"/>
          </a:p>
          <a:p>
            <a:endParaRPr lang="en-US" sz="2400" dirty="0"/>
          </a:p>
        </p:txBody>
      </p:sp>
    </p:spTree>
    <p:extLst>
      <p:ext uri="{BB962C8B-B14F-4D97-AF65-F5344CB8AC3E}">
        <p14:creationId xmlns:p14="http://schemas.microsoft.com/office/powerpoint/2010/main" val="314923178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Anxiety Disorders: Causes</a:t>
            </a:r>
            <a:endParaRPr lang="en-US" sz="3000" dirty="0">
              <a:solidFill>
                <a:schemeClr val="bg1"/>
              </a:solidFill>
            </a:endParaRPr>
          </a:p>
        </p:txBody>
      </p:sp>
      <p:sp>
        <p:nvSpPr>
          <p:cNvPr id="5"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Often triggered by a stressful event</a:t>
            </a:r>
          </a:p>
          <a:p>
            <a:r>
              <a:rPr lang="en-US" dirty="0"/>
              <a:t>Amygdala and GABA system have been implicated</a:t>
            </a:r>
          </a:p>
          <a:p>
            <a:r>
              <a:rPr lang="en-US" dirty="0"/>
              <a:t>Chronic stress may damage stress response system</a:t>
            </a:r>
          </a:p>
          <a:p>
            <a:r>
              <a:rPr lang="en-US" dirty="0"/>
              <a:t>Measureable genetic component</a:t>
            </a:r>
          </a:p>
          <a:p>
            <a:pPr lvl="1"/>
            <a:r>
              <a:rPr lang="en-US" dirty="0"/>
              <a:t>Don’t forget about individual differences</a:t>
            </a:r>
          </a:p>
          <a:p>
            <a:endParaRPr lang="en-US" sz="2400" dirty="0" smtClean="0"/>
          </a:p>
          <a:p>
            <a:endParaRPr lang="en-US" sz="2400" dirty="0"/>
          </a:p>
        </p:txBody>
      </p:sp>
    </p:spTree>
    <p:extLst>
      <p:ext uri="{BB962C8B-B14F-4D97-AF65-F5344CB8AC3E}">
        <p14:creationId xmlns:p14="http://schemas.microsoft.com/office/powerpoint/2010/main" val="270508685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Anxiety Disorders: Causes</a:t>
            </a:r>
            <a:endParaRPr lang="en-US" sz="3000" dirty="0">
              <a:solidFill>
                <a:schemeClr val="bg1"/>
              </a:solidFill>
            </a:endParaRPr>
          </a:p>
        </p:txBody>
      </p:sp>
      <p:pic>
        <p:nvPicPr>
          <p:cNvPr id="6" name="Picture 5" descr="bp1e_figure_13_22.jpg"/>
          <p:cNvPicPr>
            <a:picLocks noChangeAspect="1"/>
          </p:cNvPicPr>
          <p:nvPr/>
        </p:nvPicPr>
        <p:blipFill>
          <a:blip r:embed="rId4"/>
          <a:stretch>
            <a:fillRect/>
          </a:stretch>
        </p:blipFill>
        <p:spPr>
          <a:xfrm>
            <a:off x="1744217" y="1985706"/>
            <a:ext cx="5655565" cy="4558350"/>
          </a:xfrm>
          <a:prstGeom prst="rect">
            <a:avLst/>
          </a:prstGeom>
        </p:spPr>
      </p:pic>
    </p:spTree>
    <p:extLst>
      <p:ext uri="{BB962C8B-B14F-4D97-AF65-F5344CB8AC3E}">
        <p14:creationId xmlns:p14="http://schemas.microsoft.com/office/powerpoint/2010/main" val="243304999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Anxiety Disorders: Causes</a:t>
            </a:r>
            <a:endParaRPr lang="en-US" sz="3000" dirty="0">
              <a:solidFill>
                <a:schemeClr val="bg1"/>
              </a:solidFill>
            </a:endParaRPr>
          </a:p>
        </p:txBody>
      </p:sp>
      <p:pic>
        <p:nvPicPr>
          <p:cNvPr id="5" name="Picture 4" descr="bp1e_figure_13_23.jpg"/>
          <p:cNvPicPr>
            <a:picLocks noChangeAspect="1"/>
          </p:cNvPicPr>
          <p:nvPr/>
        </p:nvPicPr>
        <p:blipFill>
          <a:blip r:embed="rId4"/>
          <a:stretch>
            <a:fillRect/>
          </a:stretch>
        </p:blipFill>
        <p:spPr>
          <a:xfrm>
            <a:off x="2645492" y="1591098"/>
            <a:ext cx="3570142" cy="4924002"/>
          </a:xfrm>
          <a:prstGeom prst="rect">
            <a:avLst/>
          </a:prstGeom>
        </p:spPr>
      </p:pic>
    </p:spTree>
    <p:extLst>
      <p:ext uri="{BB962C8B-B14F-4D97-AF65-F5344CB8AC3E}">
        <p14:creationId xmlns:p14="http://schemas.microsoft.com/office/powerpoint/2010/main" val="280798824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n-US" sz="3200" dirty="0"/>
              <a:t>Anxiety Disorders: Treatments</a:t>
            </a:r>
            <a:endParaRPr lang="en-US" sz="3000" dirty="0">
              <a:solidFill>
                <a:schemeClr val="bg1"/>
              </a:solidFill>
            </a:endParaRPr>
          </a:p>
        </p:txBody>
      </p:sp>
      <p:sp>
        <p:nvSpPr>
          <p:cNvPr id="4"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SSRIs</a:t>
            </a:r>
          </a:p>
          <a:p>
            <a:pPr lvl="1"/>
            <a:r>
              <a:rPr lang="en-US" dirty="0"/>
              <a:t>not fast acting</a:t>
            </a:r>
          </a:p>
          <a:p>
            <a:r>
              <a:rPr lang="en-US" dirty="0"/>
              <a:t>Surgery</a:t>
            </a:r>
          </a:p>
          <a:p>
            <a:pPr lvl="1"/>
            <a:r>
              <a:rPr lang="en-US" dirty="0"/>
              <a:t>bilateral lesions to the lower medial OFC and the anterior cingulate bundle area</a:t>
            </a:r>
          </a:p>
          <a:p>
            <a:r>
              <a:rPr lang="en-US" dirty="0"/>
              <a:t>Behavioral approaches, </a:t>
            </a:r>
            <a:r>
              <a:rPr lang="en-US" i="1" dirty="0"/>
              <a:t>e.g.</a:t>
            </a:r>
            <a:r>
              <a:rPr lang="en-US" dirty="0"/>
              <a:t>, exposure therapy for phobias</a:t>
            </a:r>
          </a:p>
          <a:p>
            <a:endParaRPr lang="en-US" sz="2400" dirty="0" smtClean="0"/>
          </a:p>
          <a:p>
            <a:endParaRPr lang="en-US" sz="2400" dirty="0"/>
          </a:p>
        </p:txBody>
      </p:sp>
    </p:spTree>
    <p:extLst>
      <p:ext uri="{BB962C8B-B14F-4D97-AF65-F5344CB8AC3E}">
        <p14:creationId xmlns:p14="http://schemas.microsoft.com/office/powerpoint/2010/main" val="24850595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Anxiety Disorders: Treatments</a:t>
            </a:r>
            <a:endParaRPr lang="en-US" sz="3000" dirty="0">
              <a:solidFill>
                <a:schemeClr val="bg1"/>
              </a:solidFill>
            </a:endParaRPr>
          </a:p>
        </p:txBody>
      </p:sp>
      <p:pic>
        <p:nvPicPr>
          <p:cNvPr id="5" name="Picture 4" descr="bp1e_figure_13_24.jpg"/>
          <p:cNvPicPr>
            <a:picLocks noChangeAspect="1"/>
          </p:cNvPicPr>
          <p:nvPr/>
        </p:nvPicPr>
        <p:blipFill>
          <a:blip r:embed="rId4"/>
          <a:stretch>
            <a:fillRect/>
          </a:stretch>
        </p:blipFill>
        <p:spPr>
          <a:xfrm>
            <a:off x="304800" y="2006345"/>
            <a:ext cx="8534400" cy="4559808"/>
          </a:xfrm>
          <a:prstGeom prst="rect">
            <a:avLst/>
          </a:prstGeom>
        </p:spPr>
      </p:pic>
    </p:spTree>
    <p:extLst>
      <p:ext uri="{BB962C8B-B14F-4D97-AF65-F5344CB8AC3E}">
        <p14:creationId xmlns:p14="http://schemas.microsoft.com/office/powerpoint/2010/main" val="93090811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Anxiety Disorders: Treatments</a:t>
            </a:r>
            <a:endParaRPr lang="en-US" sz="3000" dirty="0">
              <a:solidFill>
                <a:schemeClr val="bg1"/>
              </a:solidFill>
            </a:endParaRPr>
          </a:p>
        </p:txBody>
      </p:sp>
      <p:sp>
        <p:nvSpPr>
          <p:cNvPr id="4"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How do we get (un)learning to generalize to new contexts?</a:t>
            </a:r>
          </a:p>
          <a:p>
            <a:r>
              <a:rPr lang="en-US" sz="2800" dirty="0"/>
              <a:t>Are there any phobias for which exposure therapy might be impractical?</a:t>
            </a:r>
          </a:p>
          <a:p>
            <a:r>
              <a:rPr lang="en-US" sz="2800" dirty="0"/>
              <a:t>What about exposure in a virtual environment/video game context? </a:t>
            </a:r>
          </a:p>
          <a:p>
            <a:endParaRPr lang="en-US" sz="2400" dirty="0" smtClean="0"/>
          </a:p>
          <a:p>
            <a:endParaRPr lang="en-US" sz="2400" dirty="0"/>
          </a:p>
        </p:txBody>
      </p:sp>
    </p:spTree>
    <p:extLst>
      <p:ext uri="{BB962C8B-B14F-4D97-AF65-F5344CB8AC3E}">
        <p14:creationId xmlns:p14="http://schemas.microsoft.com/office/powerpoint/2010/main" val="31178011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Anxiety Disorders: Treatments</a:t>
            </a:r>
            <a:endParaRPr lang="en-US" sz="3000" dirty="0">
              <a:solidFill>
                <a:schemeClr val="bg1"/>
              </a:solidFill>
            </a:endParaRPr>
          </a:p>
        </p:txBody>
      </p:sp>
      <p:pic>
        <p:nvPicPr>
          <p:cNvPr id="8" name="Picture 7" descr="bp1e_cm_13_01.jpg"/>
          <p:cNvPicPr>
            <a:picLocks noChangeAspect="1"/>
          </p:cNvPicPr>
          <p:nvPr/>
        </p:nvPicPr>
        <p:blipFill>
          <a:blip r:embed="rId4"/>
          <a:stretch>
            <a:fillRect/>
          </a:stretch>
        </p:blipFill>
        <p:spPr>
          <a:xfrm>
            <a:off x="304800" y="1594866"/>
            <a:ext cx="8534400" cy="4925568"/>
          </a:xfrm>
          <a:prstGeom prst="rect">
            <a:avLst/>
          </a:prstGeom>
        </p:spPr>
      </p:pic>
    </p:spTree>
    <p:extLst>
      <p:ext uri="{BB962C8B-B14F-4D97-AF65-F5344CB8AC3E}">
        <p14:creationId xmlns:p14="http://schemas.microsoft.com/office/powerpoint/2010/main" val="100108820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Anxiety Disorders</a:t>
            </a:r>
            <a:endParaRPr lang="en-US" sz="3000" dirty="0">
              <a:solidFill>
                <a:schemeClr val="bg1"/>
              </a:solidFill>
            </a:endParaRPr>
          </a:p>
        </p:txBody>
      </p:sp>
      <p:sp>
        <p:nvSpPr>
          <p:cNvPr id="5" name="Content Placeholder 4"/>
          <p:cNvSpPr txBox="1">
            <a:spLocks/>
          </p:cNvSpPr>
          <p:nvPr/>
        </p:nvSpPr>
        <p:spPr>
          <a:xfrm>
            <a:off x="457200" y="1600200"/>
            <a:ext cx="4255477" cy="5138225"/>
          </a:xfrm>
          <a:prstGeom prst="rect">
            <a:avLst/>
          </a:prstGeom>
        </p:spPr>
        <p:txBody>
          <a:bodyPr>
            <a:normAutofit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mtClean="0"/>
              <a:t>Anxieties can have adaptive value</a:t>
            </a:r>
          </a:p>
          <a:p>
            <a:r>
              <a:rPr lang="en-US" smtClean="0"/>
              <a:t>Difficult to change behavior, when alternatives exist</a:t>
            </a:r>
          </a:p>
          <a:p>
            <a:pPr lvl="1"/>
            <a:r>
              <a:rPr lang="en-US" smtClean="0"/>
              <a:t>e.g., Avoiding shaking hands</a:t>
            </a:r>
          </a:p>
          <a:p>
            <a:r>
              <a:rPr lang="en-US" smtClean="0"/>
              <a:t>How do we decide when a compulsive behavior should be modified?</a:t>
            </a:r>
            <a:endParaRPr lang="en-US" dirty="0"/>
          </a:p>
        </p:txBody>
      </p:sp>
      <p:pic>
        <p:nvPicPr>
          <p:cNvPr id="7" name="Picture 6" descr="bp1e_figure_13_26.jpg"/>
          <p:cNvPicPr>
            <a:picLocks noChangeAspect="1"/>
          </p:cNvPicPr>
          <p:nvPr/>
        </p:nvPicPr>
        <p:blipFill>
          <a:blip r:embed="rId4"/>
          <a:stretch>
            <a:fillRect/>
          </a:stretch>
        </p:blipFill>
        <p:spPr>
          <a:xfrm>
            <a:off x="4854174" y="2335537"/>
            <a:ext cx="3832626" cy="3667550"/>
          </a:xfrm>
          <a:prstGeom prst="rect">
            <a:avLst/>
          </a:prstGeom>
        </p:spPr>
      </p:pic>
    </p:spTree>
    <p:extLst>
      <p:ext uri="{BB962C8B-B14F-4D97-AF65-F5344CB8AC3E}">
        <p14:creationId xmlns:p14="http://schemas.microsoft.com/office/powerpoint/2010/main" val="97463966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264</TotalTime>
  <Words>1678</Words>
  <Application>Microsoft Office PowerPoint</Application>
  <PresentationFormat>On-screen Show (4:3)</PresentationFormat>
  <Paragraphs>242</Paragraphs>
  <Slides>49</Slides>
  <Notes>37</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Office Theme</vt:lpstr>
      <vt:lpstr>PowerPoint Presentation</vt:lpstr>
      <vt:lpstr>Chapter 13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OUP</dc:creator>
  <cp:lastModifiedBy>ALBRIGHT, Larissa</cp:lastModifiedBy>
  <cp:revision>29</cp:revision>
  <dcterms:created xsi:type="dcterms:W3CDTF">2015-07-30T18:55:32Z</dcterms:created>
  <dcterms:modified xsi:type="dcterms:W3CDTF">2017-04-10T15:13:20Z</dcterms:modified>
</cp:coreProperties>
</file>