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7" r:id="rId2"/>
    <p:sldId id="262"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RIGHT, John" initials="W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84830" autoAdjust="0"/>
  </p:normalViewPr>
  <p:slideViewPr>
    <p:cSldViewPr snapToGrid="0" snapToObjects="1">
      <p:cViewPr>
        <p:scale>
          <a:sx n="50" d="100"/>
          <a:sy n="50" d="100"/>
        </p:scale>
        <p:origin x="-882" y="-11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29287-A931-4640-9213-E69F0D1898BB}" type="datetimeFigureOut">
              <a:rPr lang="en-US" smtClean="0"/>
              <a:t>4/10/2017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8FDF4-CD8B-4D75-8FEE-D87CDB4B7861}" type="slidenum">
              <a:rPr lang="en-US" smtClean="0"/>
              <a:t>‹#›</a:t>
            </a:fld>
            <a:endParaRPr lang="en-US"/>
          </a:p>
        </p:txBody>
      </p:sp>
    </p:spTree>
    <p:extLst>
      <p:ext uri="{BB962C8B-B14F-4D97-AF65-F5344CB8AC3E}">
        <p14:creationId xmlns:p14="http://schemas.microsoft.com/office/powerpoint/2010/main" val="207941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a:t>
            </a:fld>
            <a:endParaRPr lang="en-US" dirty="0"/>
          </a:p>
        </p:txBody>
      </p:sp>
    </p:spTree>
    <p:extLst>
      <p:ext uri="{BB962C8B-B14F-4D97-AF65-F5344CB8AC3E}">
        <p14:creationId xmlns:p14="http://schemas.microsoft.com/office/powerpoint/2010/main" val="66770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Pavlov used dogs to assess saliva production in response to varying stimuli; (b) his classic work pairing conditioned and unconditioned stimuli laid the groundwork for empirical investigations for learning.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Pavlov used dogs to assess saliva production in response to varying stimuli; (b) his classic work pairing conditioned and unconditioned stimuli laid the groundwork for empirical investigations for learning.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a:t>
            </a:fld>
            <a:endParaRPr lang="en-US"/>
          </a:p>
        </p:txBody>
      </p:sp>
    </p:spTree>
    <p:extLst>
      <p:ext uri="{BB962C8B-B14F-4D97-AF65-F5344CB8AC3E}">
        <p14:creationId xmlns:p14="http://schemas.microsoft.com/office/powerpoint/2010/main" val="113816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Pavlov used dogs to assess saliva production in response to varying stimuli; (b) his classic work pairing conditioned and unconditioned stimuli laid the groundwork for empirical investigations for learning.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Problem solving and puzzle boxes. Th</a:t>
            </a:r>
            <a:r>
              <a:rPr lang="en-US" sz="1200" kern="1200" dirty="0" smtClean="0">
                <a:solidFill>
                  <a:schemeClr val="tx1"/>
                </a:solidFill>
                <a:effectLst/>
                <a:latin typeface="+mn-lt"/>
                <a:ea typeface="+mn-ea"/>
                <a:cs typeface="+mn-cs"/>
              </a:rPr>
              <a:t>orndike observed cats’ responses in puzzle boxes as they searched for ways to escape and approach the food. Once a response was observed to lead to the positive consequence of obtaining the desired food, that same response was repeated in future exposures to the puzzle box.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7</a:t>
            </a:fld>
            <a:endParaRPr lang="en-US"/>
          </a:p>
        </p:txBody>
      </p:sp>
    </p:spTree>
    <p:extLst>
      <p:ext uri="{BB962C8B-B14F-4D97-AF65-F5344CB8AC3E}">
        <p14:creationId xmlns:p14="http://schemas.microsoft.com/office/powerpoint/2010/main" val="3318084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Skinner developed operant chambers in which rats pressed levers to receive food pellets. The rats adjusted their responses to changing reinforcement schedules signaled with cues such as lights or sounds.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9</a:t>
            </a:fld>
            <a:endParaRPr lang="en-US"/>
          </a:p>
        </p:txBody>
      </p:sp>
    </p:spTree>
    <p:extLst>
      <p:ext uri="{BB962C8B-B14F-4D97-AF65-F5344CB8AC3E}">
        <p14:creationId xmlns:p14="http://schemas.microsoft.com/office/powerpoint/2010/main" val="3224571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Eric </a:t>
            </a:r>
            <a:r>
              <a:rPr lang="en-US" sz="1200" kern="1200" dirty="0" err="1" smtClean="0">
                <a:solidFill>
                  <a:schemeClr val="tx1"/>
                </a:solidFill>
                <a:effectLst/>
                <a:latin typeface="+mn-lt"/>
                <a:ea typeface="+mn-ea"/>
                <a:cs typeface="+mn-cs"/>
              </a:rPr>
              <a:t>Kandel</a:t>
            </a:r>
            <a:r>
              <a:rPr lang="en-US" sz="1200" kern="1200" dirty="0" smtClean="0">
                <a:solidFill>
                  <a:schemeClr val="tx1"/>
                </a:solidFill>
                <a:effectLst/>
                <a:latin typeface="+mn-lt"/>
                <a:ea typeface="+mn-ea"/>
                <a:cs typeface="+mn-cs"/>
              </a:rPr>
              <a:t> used the</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aplysia</a:t>
            </a:r>
            <a:r>
              <a:rPr lang="en-US" sz="1200" kern="1200" dirty="0" smtClean="0">
                <a:solidFill>
                  <a:schemeClr val="tx1"/>
                </a:solidFill>
                <a:effectLst/>
                <a:latin typeface="+mn-lt"/>
                <a:ea typeface="+mn-ea"/>
                <a:cs typeface="+mn-cs"/>
              </a:rPr>
              <a:t> as a model animal to investigate cellular responses in forms of associative learning such as sensitization and habituation.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13</a:t>
            </a:fld>
            <a:endParaRPr lang="en-US"/>
          </a:p>
        </p:txBody>
      </p:sp>
    </p:spTree>
    <p:extLst>
      <p:ext uri="{BB962C8B-B14F-4D97-AF65-F5344CB8AC3E}">
        <p14:creationId xmlns:p14="http://schemas.microsoft.com/office/powerpoint/2010/main" val="755274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Place cells and grid cells in the hippocampus and surrounding areas are important for the rat’s movement of body and head around its environment.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Both"/>
            </a:pPr>
            <a:r>
              <a:rPr lang="en-US" sz="1200" kern="1200" dirty="0" smtClean="0">
                <a:solidFill>
                  <a:schemeClr val="tx1"/>
                </a:solidFill>
                <a:effectLst/>
                <a:latin typeface="+mn-lt"/>
                <a:ea typeface="+mn-ea"/>
                <a:cs typeface="+mn-cs"/>
              </a:rPr>
              <a:t>Microelectrodes are used to record postsynaptic potentials of the hippocampal neurons.</a:t>
            </a:r>
          </a:p>
          <a:p>
            <a:pPr marL="228600" indent="-228600">
              <a:buAutoNum type="alphaLcParenBoth"/>
            </a:pPr>
            <a:r>
              <a:rPr lang="en-US" sz="1200" kern="1200" dirty="0" smtClean="0">
                <a:solidFill>
                  <a:schemeClr val="tx1"/>
                </a:solidFill>
                <a:effectLst/>
                <a:latin typeface="+mn-lt"/>
                <a:ea typeface="+mn-ea"/>
                <a:cs typeface="+mn-cs"/>
              </a:rPr>
              <a:t>Postsynaptic glutamate receptors have been identified as key components of the LTP process.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15</a:t>
            </a:fld>
            <a:endParaRPr lang="en-US"/>
          </a:p>
        </p:txBody>
      </p:sp>
    </p:spTree>
    <p:extLst>
      <p:ext uri="{BB962C8B-B14F-4D97-AF65-F5344CB8AC3E}">
        <p14:creationId xmlns:p14="http://schemas.microsoft.com/office/powerpoint/2010/main" val="1674149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Learning-induced spine restructuring. </a:t>
            </a:r>
            <a:r>
              <a:rPr lang="en-US" sz="1200" kern="1200" dirty="0" smtClean="0">
                <a:solidFill>
                  <a:schemeClr val="tx1"/>
                </a:solidFill>
                <a:effectLst/>
                <a:latin typeface="+mn-lt"/>
                <a:ea typeface="+mn-ea"/>
                <a:cs typeface="+mn-cs"/>
              </a:rPr>
              <a:t>During behavioral learning, the structures of the dendritic spines are modified in ways that are thought to facilitate neural networks supporting the newly acquired learned behavioral responses.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17</a:t>
            </a:fld>
            <a:endParaRPr lang="en-US"/>
          </a:p>
        </p:txBody>
      </p:sp>
    </p:spTree>
    <p:extLst>
      <p:ext uri="{BB962C8B-B14F-4D97-AF65-F5344CB8AC3E}">
        <p14:creationId xmlns:p14="http://schemas.microsoft.com/office/powerpoint/2010/main" val="2765296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New cells have increased rates of survival early in the learning process; however, once the task is mastered, the death rate of newborn neurons increases.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18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Brain imaging has confirmed bilateral hippocampal damage in H.M., which impaired his declarative memory while leaving his procedural memory less impaired. (b) The ventral surface of H.M.’s brain. (c) Following H.M.’s death, the </a:t>
            </a:r>
            <a:r>
              <a:rPr lang="en-US" sz="1200" kern="1200" dirty="0" err="1" smtClean="0">
                <a:solidFill>
                  <a:schemeClr val="tx1"/>
                </a:solidFill>
                <a:effectLst/>
                <a:latin typeface="+mn-lt"/>
                <a:ea typeface="+mn-ea"/>
                <a:cs typeface="+mn-cs"/>
              </a:rPr>
              <a:t>neuroanatomist</a:t>
            </a:r>
            <a:r>
              <a:rPr lang="en-US" sz="1200" kern="1200" dirty="0" smtClean="0">
                <a:solidFill>
                  <a:schemeClr val="tx1"/>
                </a:solidFill>
                <a:effectLst/>
                <a:latin typeface="+mn-lt"/>
                <a:ea typeface="+mn-ea"/>
                <a:cs typeface="+mn-cs"/>
              </a:rPr>
              <a:t> Jacopo </a:t>
            </a:r>
            <a:r>
              <a:rPr lang="en-US" sz="1200" kern="1200" dirty="0" err="1" smtClean="0">
                <a:solidFill>
                  <a:schemeClr val="tx1"/>
                </a:solidFill>
                <a:effectLst/>
                <a:latin typeface="+mn-lt"/>
                <a:ea typeface="+mn-ea"/>
                <a:cs typeface="+mn-cs"/>
              </a:rPr>
              <a:t>Annese</a:t>
            </a:r>
            <a:r>
              <a:rPr lang="en-US" sz="1200" kern="1200" dirty="0" smtClean="0">
                <a:solidFill>
                  <a:schemeClr val="tx1"/>
                </a:solidFill>
                <a:effectLst/>
                <a:latin typeface="+mn-lt"/>
                <a:ea typeface="+mn-ea"/>
                <a:cs typeface="+mn-cs"/>
              </a:rPr>
              <a:t> conducted the necessary histological analysis of the brain tissue; equipment was created to freeze and slice the whole brain into pieces that could then be studied under a microscope.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21</a:t>
            </a:fld>
            <a:endParaRPr lang="en-US"/>
          </a:p>
        </p:txBody>
      </p:sp>
    </p:spTree>
    <p:extLst>
      <p:ext uri="{BB962C8B-B14F-4D97-AF65-F5344CB8AC3E}">
        <p14:creationId xmlns:p14="http://schemas.microsoft.com/office/powerpoint/2010/main" val="2725691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Neural networks and memories. </a:t>
            </a:r>
            <a:r>
              <a:rPr lang="en-US" sz="1200" kern="1200" dirty="0" smtClean="0">
                <a:solidFill>
                  <a:schemeClr val="tx1"/>
                </a:solidFill>
                <a:effectLst/>
                <a:latin typeface="+mn-lt"/>
                <a:ea typeface="+mn-ea"/>
                <a:cs typeface="+mn-cs"/>
              </a:rPr>
              <a:t>Although research suggests that memories are not represented or coded in a single cell, it is unclear whether memories are stored in networks characterized as sparse or more distributed across the brain.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23</a:t>
            </a:fld>
            <a:endParaRPr lang="en-US"/>
          </a:p>
        </p:txBody>
      </p:sp>
    </p:spTree>
    <p:extLst>
      <p:ext uri="{BB962C8B-B14F-4D97-AF65-F5344CB8AC3E}">
        <p14:creationId xmlns:p14="http://schemas.microsoft.com/office/powerpoint/2010/main" val="825787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Delayed nonmatching-to-sample task. </a:t>
            </a:r>
            <a:r>
              <a:rPr lang="en-US" sz="1200" kern="1200" dirty="0" smtClean="0">
                <a:solidFill>
                  <a:schemeClr val="tx1"/>
                </a:solidFill>
                <a:effectLst/>
                <a:latin typeface="+mn-lt"/>
                <a:ea typeface="+mn-ea"/>
                <a:cs typeface="+mn-cs"/>
              </a:rPr>
              <a:t>(a) When monkeys are assessed in this task that requires them to hold the information in memory before making the correct response, (b) those with lesions of the hippocampus and amygdala exhibit learning deficits.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Delayed nonmatching-to-sample task. </a:t>
            </a:r>
            <a:r>
              <a:rPr lang="en-US" sz="1200" kern="1200" dirty="0" smtClean="0">
                <a:solidFill>
                  <a:schemeClr val="tx1"/>
                </a:solidFill>
                <a:effectLst/>
                <a:latin typeface="+mn-lt"/>
                <a:ea typeface="+mn-ea"/>
                <a:cs typeface="+mn-cs"/>
              </a:rPr>
              <a:t>(a) When monkeys are assessed in this task that requires them to hold the information in memory before making the correct response, (b) those with lesions of the hippocampus and amygdala exhibit learning deficits.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25</a:t>
            </a:fld>
            <a:endParaRPr lang="en-US"/>
          </a:p>
        </p:txBody>
      </p:sp>
    </p:spTree>
    <p:extLst>
      <p:ext uri="{BB962C8B-B14F-4D97-AF65-F5344CB8AC3E}">
        <p14:creationId xmlns:p14="http://schemas.microsoft.com/office/powerpoint/2010/main" val="1205821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Delayed nonmatching-to-sample task. </a:t>
            </a:r>
            <a:r>
              <a:rPr lang="en-US" sz="1200" kern="1200" dirty="0" smtClean="0">
                <a:solidFill>
                  <a:schemeClr val="tx1"/>
                </a:solidFill>
                <a:effectLst/>
                <a:latin typeface="+mn-lt"/>
                <a:ea typeface="+mn-ea"/>
                <a:cs typeface="+mn-cs"/>
              </a:rPr>
              <a:t>(a) When monkeys are assessed in this task that requires them to hold the information in memory before making the correct response, (b) those with lesions of the hippocampus and amygdala exhibit learning</a:t>
            </a:r>
            <a:r>
              <a:rPr lang="en-US" sz="1200" kern="1200" baseline="0" dirty="0" smtClean="0">
                <a:solidFill>
                  <a:schemeClr val="tx1"/>
                </a:solidFill>
                <a:effectLst/>
                <a:latin typeface="+mn-lt"/>
                <a:ea typeface="+mn-ea"/>
                <a:cs typeface="+mn-cs"/>
              </a:rPr>
              <a:t> deficits</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spatial ability is assessed in the Morris water maze, (b) animals with hippocampal damage perform poorly during training and testing.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27</a:t>
            </a:fld>
            <a:endParaRPr lang="en-US"/>
          </a:p>
        </p:txBody>
      </p:sp>
    </p:spTree>
    <p:extLst>
      <p:ext uri="{BB962C8B-B14F-4D97-AF65-F5344CB8AC3E}">
        <p14:creationId xmlns:p14="http://schemas.microsoft.com/office/powerpoint/2010/main" val="1984223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Spatial memory is assessed in the radial arm maze in which animals are required to remember arms or alleys of the maze to avoid revisiting previously visited arms—a response recorded as an error.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a:t>
            </a:r>
            <a:r>
              <a:rPr lang="en-US" sz="1200" b="0" kern="1200" dirty="0" err="1" smtClean="0">
                <a:solidFill>
                  <a:schemeClr val="tx1"/>
                </a:solidFill>
                <a:effectLst/>
                <a:latin typeface="+mn-lt"/>
                <a:ea typeface="+mn-ea"/>
                <a:cs typeface="+mn-cs"/>
              </a:rPr>
              <a:t>interpositus</a:t>
            </a:r>
            <a:r>
              <a:rPr lang="en-US" sz="1200" b="0" kern="1200" dirty="0" smtClean="0">
                <a:solidFill>
                  <a:schemeClr val="tx1"/>
                </a:solidFill>
                <a:effectLst/>
                <a:latin typeface="+mn-lt"/>
                <a:ea typeface="+mn-ea"/>
                <a:cs typeface="+mn-cs"/>
              </a:rPr>
              <a:t> nucleus of the cerebellum is integrally involved in the rabbit conditioned eye-blink response. Following conditioning, both the conditioned stimulus (CS, tone) and the unconditioned stimulus (US, air puff) trigger the eye-blink response (either as an unconditioned response (UR) or as a conditioned response [CR]).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29</a:t>
            </a:fld>
            <a:endParaRPr lang="en-US"/>
          </a:p>
        </p:txBody>
      </p:sp>
    </p:spTree>
    <p:extLst>
      <p:ext uri="{BB962C8B-B14F-4D97-AF65-F5344CB8AC3E}">
        <p14:creationId xmlns:p14="http://schemas.microsoft.com/office/powerpoint/2010/main" val="4254378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Obstacle course training and neuroplasticity.</a:t>
            </a:r>
            <a:br>
              <a:rPr lang="en-US" sz="1200" b="1"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 When rats were exposed to physical training (AC) in challenging obstacle courses, (b) increased synapses were observed in the Purkinje cells when compared with those of </a:t>
            </a:r>
            <a:r>
              <a:rPr lang="en-US" sz="1200" kern="1200" dirty="0" err="1" smtClean="0">
                <a:solidFill>
                  <a:schemeClr val="tx1"/>
                </a:solidFill>
                <a:effectLst/>
                <a:latin typeface="+mn-lt"/>
                <a:ea typeface="+mn-ea"/>
                <a:cs typeface="+mn-cs"/>
              </a:rPr>
              <a:t>nontrained</a:t>
            </a:r>
            <a:r>
              <a:rPr lang="en-US" sz="1200" kern="1200" dirty="0" smtClean="0">
                <a:solidFill>
                  <a:schemeClr val="tx1"/>
                </a:solidFill>
                <a:effectLst/>
                <a:latin typeface="+mn-lt"/>
                <a:ea typeface="+mn-ea"/>
                <a:cs typeface="+mn-cs"/>
              </a:rPr>
              <a:t> animals.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participants were asked to (a) retrieve and organize pictures representing scenes from a movie in the order presented in the movie as opposed to inferring how the order of the</a:t>
            </a:r>
            <a:r>
              <a:rPr lang="en-US" sz="1200" kern="1200" baseline="0" dirty="0" smtClean="0">
                <a:solidFill>
                  <a:schemeClr val="tx1"/>
                </a:solidFill>
                <a:effectLst/>
                <a:latin typeface="+mn-lt"/>
                <a:ea typeface="+mn-ea"/>
                <a:cs typeface="+mn-cs"/>
              </a:rPr>
              <a:t> pictures </a:t>
            </a:r>
            <a:r>
              <a:rPr lang="en-US" sz="1200" kern="1200" dirty="0" smtClean="0">
                <a:solidFill>
                  <a:schemeClr val="tx1"/>
                </a:solidFill>
                <a:effectLst/>
                <a:latin typeface="+mn-lt"/>
                <a:ea typeface="+mn-ea"/>
                <a:cs typeface="+mn-cs"/>
              </a:rPr>
              <a:t>should appear, (b) more hippocampal activation was observed.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31</a:t>
            </a:fld>
            <a:endParaRPr lang="en-US"/>
          </a:p>
        </p:txBody>
      </p:sp>
    </p:spTree>
    <p:extLst>
      <p:ext uri="{BB962C8B-B14F-4D97-AF65-F5344CB8AC3E}">
        <p14:creationId xmlns:p14="http://schemas.microsoft.com/office/powerpoint/2010/main" val="1914496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Cortical–hippocampal memory system. In both rodents and primates, the hippocampus receives and sends information to the </a:t>
            </a:r>
            <a:r>
              <a:rPr lang="en-US" sz="1200" b="0" kern="1200" dirty="0" err="1" smtClean="0">
                <a:solidFill>
                  <a:schemeClr val="tx1"/>
                </a:solidFill>
                <a:effectLst/>
                <a:latin typeface="+mn-lt"/>
                <a:ea typeface="+mn-ea"/>
                <a:cs typeface="+mn-cs"/>
              </a:rPr>
              <a:t>parahippocampal</a:t>
            </a:r>
            <a:r>
              <a:rPr lang="en-US" sz="1200" b="0" kern="1200" dirty="0" smtClean="0">
                <a:solidFill>
                  <a:schemeClr val="tx1"/>
                </a:solidFill>
                <a:effectLst/>
                <a:latin typeface="+mn-lt"/>
                <a:ea typeface="+mn-ea"/>
                <a:cs typeface="+mn-cs"/>
              </a:rPr>
              <a:t> and neocortical association areas. Th</a:t>
            </a:r>
            <a:r>
              <a:rPr lang="en-US" sz="1200" kern="1200" dirty="0" smtClean="0">
                <a:solidFill>
                  <a:schemeClr val="tx1"/>
                </a:solidFill>
                <a:effectLst/>
                <a:latin typeface="+mn-lt"/>
                <a:ea typeface="+mn-ea"/>
                <a:cs typeface="+mn-cs"/>
              </a:rPr>
              <a:t>e </a:t>
            </a:r>
            <a:r>
              <a:rPr lang="en-US" sz="1200" kern="1200" dirty="0" err="1" smtClean="0">
                <a:solidFill>
                  <a:schemeClr val="tx1"/>
                </a:solidFill>
                <a:effectLst/>
                <a:latin typeface="+mn-lt"/>
                <a:ea typeface="+mn-ea"/>
                <a:cs typeface="+mn-cs"/>
              </a:rPr>
              <a:t>parahippocampal</a:t>
            </a:r>
            <a:r>
              <a:rPr lang="en-US" sz="1200" kern="1200" dirty="0" smtClean="0">
                <a:solidFill>
                  <a:schemeClr val="tx1"/>
                </a:solidFill>
                <a:effectLst/>
                <a:latin typeface="+mn-lt"/>
                <a:ea typeface="+mn-ea"/>
                <a:cs typeface="+mn-cs"/>
              </a:rPr>
              <a:t> region can be considered a hub or convergence area for this memory input—distributing it to the appropriate hippocampal and neocortical areas.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33</a:t>
            </a:fld>
            <a:endParaRPr lang="en-US"/>
          </a:p>
        </p:txBody>
      </p:sp>
    </p:spTree>
    <p:extLst>
      <p:ext uri="{BB962C8B-B14F-4D97-AF65-F5344CB8AC3E}">
        <p14:creationId xmlns:p14="http://schemas.microsoft.com/office/powerpoint/2010/main" val="591460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model distinguishes among three different types of memory systems: fast and flexible associations, slow and rigid associations, and fast processing of single-input units. Each proposed system is associated with specific brain areas. </a:t>
            </a: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35</a:t>
            </a:fld>
            <a:endParaRPr lang="en-US"/>
          </a:p>
        </p:txBody>
      </p:sp>
    </p:spTree>
    <p:extLst>
      <p:ext uri="{BB962C8B-B14F-4D97-AF65-F5344CB8AC3E}">
        <p14:creationId xmlns:p14="http://schemas.microsoft.com/office/powerpoint/2010/main" val="2900328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Similar to mammals, avian memory processing likely involves the avian version of the hippocampus</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In this paradigm, rats are exposed to cats prior to being tested in a memory task. (b) Rats previously exposed to cats made more errors in the radial-arm maze than </a:t>
            </a:r>
            <a:r>
              <a:rPr lang="en-US" sz="1200" kern="1200" dirty="0" err="1" smtClean="0">
                <a:solidFill>
                  <a:schemeClr val="tx1"/>
                </a:solidFill>
                <a:effectLst/>
                <a:latin typeface="+mn-lt"/>
                <a:ea typeface="+mn-ea"/>
                <a:cs typeface="+mn-cs"/>
              </a:rPr>
              <a:t>nonexposed</a:t>
            </a:r>
            <a:r>
              <a:rPr lang="en-US" sz="1200" kern="1200" dirty="0" smtClean="0">
                <a:solidFill>
                  <a:schemeClr val="tx1"/>
                </a:solidFill>
                <a:effectLst/>
                <a:latin typeface="+mn-lt"/>
                <a:ea typeface="+mn-ea"/>
                <a:cs typeface="+mn-cs"/>
              </a:rPr>
              <a:t> rats.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38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Imaging data reveal that PTSD is characterized by </a:t>
            </a:r>
            <a:r>
              <a:rPr lang="en-US" sz="1200" kern="1200" dirty="0" err="1" smtClean="0">
                <a:solidFill>
                  <a:schemeClr val="tx1"/>
                </a:solidFill>
                <a:effectLst/>
                <a:latin typeface="+mn-lt"/>
                <a:ea typeface="+mn-ea"/>
                <a:cs typeface="+mn-cs"/>
              </a:rPr>
              <a:t>hyperactivation</a:t>
            </a:r>
            <a:r>
              <a:rPr lang="en-US" sz="1200" kern="1200" dirty="0" smtClean="0">
                <a:solidFill>
                  <a:schemeClr val="tx1"/>
                </a:solidFill>
                <a:effectLst/>
                <a:latin typeface="+mn-lt"/>
                <a:ea typeface="+mn-ea"/>
                <a:cs typeface="+mn-cs"/>
              </a:rPr>
              <a:t> of the amygdala, insula, and cingulate cortex and diminished activity in the ventromedial prefrontal cortex. Both hyper- and </a:t>
            </a:r>
            <a:r>
              <a:rPr lang="en-US" sz="1200" kern="1200" dirty="0" err="1" smtClean="0">
                <a:solidFill>
                  <a:schemeClr val="tx1"/>
                </a:solidFill>
                <a:effectLst/>
                <a:latin typeface="+mn-lt"/>
                <a:ea typeface="+mn-ea"/>
                <a:cs typeface="+mn-cs"/>
              </a:rPr>
              <a:t>hypoactivation</a:t>
            </a:r>
            <a:r>
              <a:rPr lang="en-US" sz="1200" kern="1200" dirty="0" smtClean="0">
                <a:solidFill>
                  <a:schemeClr val="tx1"/>
                </a:solidFill>
                <a:effectLst/>
                <a:latin typeface="+mn-lt"/>
                <a:ea typeface="+mn-ea"/>
                <a:cs typeface="+mn-cs"/>
              </a:rPr>
              <a:t> have been observed in the hippocampus</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rats were exposed to two hours of immobilization stress, (a) they exhibited more densely populated spines on neurons in the amygdala after 10 days as well as (b) persistent avoidance of the open arm in an elevated plus maze. these data reflect strong memories of the immobilization stress, with the effects building over time.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41</a:t>
            </a:fld>
            <a:endParaRPr lang="en-US"/>
          </a:p>
        </p:txBody>
      </p:sp>
    </p:spTree>
    <p:extLst>
      <p:ext uri="{BB962C8B-B14F-4D97-AF65-F5344CB8AC3E}">
        <p14:creationId xmlns:p14="http://schemas.microsoft.com/office/powerpoint/2010/main" val="3499479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Posttraumatic stress disorder (PTSD) effects on conditional discrimination. </a:t>
            </a:r>
            <a:r>
              <a:rPr lang="en-US" sz="1200" kern="1200" dirty="0" smtClean="0">
                <a:solidFill>
                  <a:schemeClr val="tx1"/>
                </a:solidFill>
                <a:effectLst/>
                <a:latin typeface="+mn-lt"/>
                <a:ea typeface="+mn-ea"/>
                <a:cs typeface="+mn-cs"/>
              </a:rPr>
              <a:t>(a) After establishing light signals that predict or do not predict a threatening stimulus (air blast), (b) participants were exposed to a novel aversive noise stimulus alone and in the presence of the light cues that were associated with the air blast. (c) Participants in the high-symptom PTSD category were less likely to inhibit threat expectation in the presence of the safety signals than the control and low PTSD participants.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43</a:t>
            </a:fld>
            <a:endParaRPr lang="en-US"/>
          </a:p>
        </p:txBody>
      </p:sp>
    </p:spTree>
    <p:extLst>
      <p:ext uri="{BB962C8B-B14F-4D97-AF65-F5344CB8AC3E}">
        <p14:creationId xmlns:p14="http://schemas.microsoft.com/office/powerpoint/2010/main" val="3611647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effectLst/>
                <a:latin typeface="+mn-lt"/>
                <a:ea typeface="+mn-ea"/>
                <a:cs typeface="+mn-cs"/>
              </a:rPr>
              <a:t>Inattentional</a:t>
            </a:r>
            <a:r>
              <a:rPr lang="en-US" sz="1200" b="1" kern="1200" dirty="0" smtClean="0">
                <a:solidFill>
                  <a:schemeClr val="tx1"/>
                </a:solidFill>
                <a:effectLst/>
                <a:latin typeface="+mn-lt"/>
                <a:ea typeface="+mn-ea"/>
                <a:cs typeface="+mn-cs"/>
              </a:rPr>
              <a:t> blindness. </a:t>
            </a:r>
            <a:r>
              <a:rPr lang="en-US" sz="1200" kern="1200" dirty="0" smtClean="0">
                <a:solidFill>
                  <a:schemeClr val="tx1"/>
                </a:solidFill>
                <a:effectLst/>
                <a:latin typeface="+mn-lt"/>
                <a:ea typeface="+mn-ea"/>
                <a:cs typeface="+mn-cs"/>
              </a:rPr>
              <a:t>When study participants were asked to observe a video and focus on the number of times the ball was passed among the players, they failed to see the gorilla that walked across the room.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45</a:t>
            </a:fld>
            <a:endParaRPr lang="en-US"/>
          </a:p>
        </p:txBody>
      </p:sp>
    </p:spTree>
    <p:extLst>
      <p:ext uri="{BB962C8B-B14F-4D97-AF65-F5344CB8AC3E}">
        <p14:creationId xmlns:p14="http://schemas.microsoft.com/office/powerpoint/2010/main" val="3809505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46</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Attentional</a:t>
            </a:r>
            <a:r>
              <a:rPr lang="en-US" sz="1200" b="1" kern="1200" dirty="0" smtClean="0">
                <a:solidFill>
                  <a:schemeClr val="tx1"/>
                </a:solidFill>
                <a:effectLst/>
                <a:latin typeface="+mn-lt"/>
                <a:ea typeface="+mn-ea"/>
                <a:cs typeface="+mn-cs"/>
              </a:rPr>
              <a:t> modes in the brain. </a:t>
            </a:r>
            <a:r>
              <a:rPr lang="en-US" sz="1200" kern="1200" dirty="0" smtClean="0">
                <a:solidFill>
                  <a:schemeClr val="tx1"/>
                </a:solidFill>
                <a:effectLst/>
                <a:latin typeface="+mn-lt"/>
                <a:ea typeface="+mn-ea"/>
                <a:cs typeface="+mn-cs"/>
              </a:rPr>
              <a:t>During the three aspects of </a:t>
            </a:r>
            <a:r>
              <a:rPr lang="en-US" sz="1200" kern="1200" dirty="0" err="1" smtClean="0">
                <a:solidFill>
                  <a:schemeClr val="tx1"/>
                </a:solidFill>
                <a:effectLst/>
                <a:latin typeface="+mn-lt"/>
                <a:ea typeface="+mn-ea"/>
                <a:cs typeface="+mn-cs"/>
              </a:rPr>
              <a:t>attentional</a:t>
            </a:r>
            <a:r>
              <a:rPr lang="en-US" sz="1200" kern="1200" dirty="0" smtClean="0">
                <a:solidFill>
                  <a:schemeClr val="tx1"/>
                </a:solidFill>
                <a:effectLst/>
                <a:latin typeface="+mn-lt"/>
                <a:ea typeface="+mn-ea"/>
                <a:cs typeface="+mn-cs"/>
              </a:rPr>
              <a:t> modes including </a:t>
            </a:r>
            <a:r>
              <a:rPr lang="en-US" sz="1200" b="1" kern="1200" dirty="0" smtClean="0">
                <a:solidFill>
                  <a:schemeClr val="tx1"/>
                </a:solidFill>
                <a:effectLst/>
                <a:latin typeface="+mn-lt"/>
                <a:ea typeface="+mn-ea"/>
                <a:cs typeface="+mn-cs"/>
              </a:rPr>
              <a:t>alerting</a:t>
            </a:r>
            <a:r>
              <a:rPr lang="en-US" sz="1200"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orienting, and executive function</a:t>
            </a:r>
            <a:r>
              <a:rPr lang="en-US" sz="1200" kern="1200" dirty="0" smtClean="0">
                <a:solidFill>
                  <a:schemeClr val="tx1"/>
                </a:solidFill>
                <a:effectLst/>
                <a:latin typeface="+mn-lt"/>
                <a:ea typeface="+mn-ea"/>
                <a:cs typeface="+mn-cs"/>
              </a:rPr>
              <a:t>, specific brain areas are engaged to facilitate these responses.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47</a:t>
            </a:fld>
            <a:endParaRPr lang="en-US"/>
          </a:p>
        </p:txBody>
      </p:sp>
    </p:spTree>
    <p:extLst>
      <p:ext uri="{BB962C8B-B14F-4D97-AF65-F5344CB8AC3E}">
        <p14:creationId xmlns:p14="http://schemas.microsoft.com/office/powerpoint/2010/main" val="21630400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mn-lt"/>
                <a:ea typeface="+mn-ea"/>
                <a:cs typeface="+mn-cs"/>
              </a:rPr>
              <a:t>Attentional</a:t>
            </a:r>
            <a:r>
              <a:rPr lang="en-US" sz="1200" b="1" kern="1200" dirty="0" smtClean="0">
                <a:solidFill>
                  <a:schemeClr val="tx1"/>
                </a:solidFill>
                <a:effectLst/>
                <a:latin typeface="+mn-lt"/>
                <a:ea typeface="+mn-ea"/>
                <a:cs typeface="+mn-cs"/>
              </a:rPr>
              <a:t> modes in the brain. </a:t>
            </a:r>
            <a:r>
              <a:rPr lang="en-US" sz="1200" kern="1200" dirty="0" smtClean="0">
                <a:solidFill>
                  <a:schemeClr val="tx1"/>
                </a:solidFill>
                <a:effectLst/>
                <a:latin typeface="+mn-lt"/>
                <a:ea typeface="+mn-ea"/>
                <a:cs typeface="+mn-cs"/>
              </a:rPr>
              <a:t>During the three aspects of </a:t>
            </a:r>
            <a:r>
              <a:rPr lang="en-US" sz="1200" kern="1200" dirty="0" err="1" smtClean="0">
                <a:solidFill>
                  <a:schemeClr val="tx1"/>
                </a:solidFill>
                <a:effectLst/>
                <a:latin typeface="+mn-lt"/>
                <a:ea typeface="+mn-ea"/>
                <a:cs typeface="+mn-cs"/>
              </a:rPr>
              <a:t>attentional</a:t>
            </a:r>
            <a:r>
              <a:rPr lang="en-US" sz="1200" kern="1200" dirty="0" smtClean="0">
                <a:solidFill>
                  <a:schemeClr val="tx1"/>
                </a:solidFill>
                <a:effectLst/>
                <a:latin typeface="+mn-lt"/>
                <a:ea typeface="+mn-ea"/>
                <a:cs typeface="+mn-cs"/>
              </a:rPr>
              <a:t> modes including alerting, </a:t>
            </a:r>
            <a:r>
              <a:rPr lang="en-US" sz="1200" b="1" kern="1200" dirty="0" smtClean="0">
                <a:solidFill>
                  <a:schemeClr val="tx1"/>
                </a:solidFill>
                <a:effectLst/>
                <a:latin typeface="+mn-lt"/>
                <a:ea typeface="+mn-ea"/>
                <a:cs typeface="+mn-cs"/>
              </a:rPr>
              <a:t>orienting</a:t>
            </a:r>
            <a:r>
              <a:rPr lang="en-US" sz="1200" b="0" kern="1200" dirty="0" smtClean="0">
                <a:solidFill>
                  <a:schemeClr val="tx1"/>
                </a:solidFill>
                <a:effectLst/>
                <a:latin typeface="+mn-lt"/>
                <a:ea typeface="+mn-ea"/>
                <a:cs typeface="+mn-cs"/>
              </a:rPr>
              <a:t>, and executive function</a:t>
            </a:r>
            <a:r>
              <a:rPr lang="en-US" sz="1200" kern="1200" dirty="0" smtClean="0">
                <a:solidFill>
                  <a:schemeClr val="tx1"/>
                </a:solidFill>
                <a:effectLst/>
                <a:latin typeface="+mn-lt"/>
                <a:ea typeface="+mn-ea"/>
                <a:cs typeface="+mn-cs"/>
              </a:rPr>
              <a:t>, specific brain areas are engaged to facilitate these responses.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48</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effectLst/>
                <a:latin typeface="+mn-lt"/>
                <a:ea typeface="+mn-ea"/>
                <a:cs typeface="+mn-cs"/>
              </a:rPr>
              <a:t>Attentional</a:t>
            </a:r>
            <a:r>
              <a:rPr lang="en-US" sz="1200" b="1" kern="1200" dirty="0" smtClean="0">
                <a:solidFill>
                  <a:schemeClr val="tx1"/>
                </a:solidFill>
                <a:effectLst/>
                <a:latin typeface="+mn-lt"/>
                <a:ea typeface="+mn-ea"/>
                <a:cs typeface="+mn-cs"/>
              </a:rPr>
              <a:t> modes in the brain. </a:t>
            </a:r>
            <a:r>
              <a:rPr lang="en-US" sz="1200" kern="1200" dirty="0" smtClean="0">
                <a:solidFill>
                  <a:schemeClr val="tx1"/>
                </a:solidFill>
                <a:effectLst/>
                <a:latin typeface="+mn-lt"/>
                <a:ea typeface="+mn-ea"/>
                <a:cs typeface="+mn-cs"/>
              </a:rPr>
              <a:t>During the three aspects of </a:t>
            </a:r>
            <a:r>
              <a:rPr lang="en-US" sz="1200" kern="1200" dirty="0" err="1" smtClean="0">
                <a:solidFill>
                  <a:schemeClr val="tx1"/>
                </a:solidFill>
                <a:effectLst/>
                <a:latin typeface="+mn-lt"/>
                <a:ea typeface="+mn-ea"/>
                <a:cs typeface="+mn-cs"/>
              </a:rPr>
              <a:t>attentional</a:t>
            </a:r>
            <a:r>
              <a:rPr lang="en-US" sz="1200" kern="1200" dirty="0" smtClean="0">
                <a:solidFill>
                  <a:schemeClr val="tx1"/>
                </a:solidFill>
                <a:effectLst/>
                <a:latin typeface="+mn-lt"/>
                <a:ea typeface="+mn-ea"/>
                <a:cs typeface="+mn-cs"/>
              </a:rPr>
              <a:t> modes including alerting, orienting, and </a:t>
            </a:r>
            <a:r>
              <a:rPr lang="en-US" sz="1200" b="1" kern="1200" dirty="0" smtClean="0">
                <a:solidFill>
                  <a:schemeClr val="tx1"/>
                </a:solidFill>
                <a:effectLst/>
                <a:latin typeface="+mn-lt"/>
                <a:ea typeface="+mn-ea"/>
                <a:cs typeface="+mn-cs"/>
              </a:rPr>
              <a:t>executive function</a:t>
            </a:r>
            <a:r>
              <a:rPr lang="en-US" sz="1200" kern="1200" dirty="0" smtClean="0">
                <a:solidFill>
                  <a:schemeClr val="tx1"/>
                </a:solidFill>
                <a:effectLst/>
                <a:latin typeface="+mn-lt"/>
                <a:ea typeface="+mn-ea"/>
                <a:cs typeface="+mn-cs"/>
              </a:rPr>
              <a:t>, specific brain areas are engaged to facilitate these responses.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49</a:t>
            </a:fld>
            <a:endParaRPr lang="en-US"/>
          </a:p>
        </p:txBody>
      </p:sp>
    </p:spTree>
    <p:extLst>
      <p:ext uri="{BB962C8B-B14F-4D97-AF65-F5344CB8AC3E}">
        <p14:creationId xmlns:p14="http://schemas.microsoft.com/office/powerpoint/2010/main" val="4219175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50</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a:t>
            </a:r>
            <a:r>
              <a:rPr lang="en-US" baseline="0" dirty="0" smtClean="0"/>
              <a:t> </a:t>
            </a:r>
            <a:r>
              <a:rPr lang="en-US" sz="1200" kern="1200" dirty="0" smtClean="0">
                <a:solidFill>
                  <a:schemeClr val="tx1"/>
                </a:solidFill>
                <a:effectLst/>
                <a:latin typeface="+mn-lt"/>
                <a:ea typeface="+mn-ea"/>
                <a:cs typeface="+mn-cs"/>
              </a:rPr>
              <a:t>When monkeys are exposed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random dot decision-making task, as they make the decision to respond in a certain way,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 lateral </a:t>
            </a:r>
            <a:r>
              <a:rPr lang="en-US" sz="1200" kern="1200" dirty="0" err="1" smtClean="0">
                <a:solidFill>
                  <a:schemeClr val="tx1"/>
                </a:solidFill>
                <a:effectLst/>
                <a:latin typeface="+mn-lt"/>
                <a:ea typeface="+mn-ea"/>
                <a:cs typeface="+mn-cs"/>
              </a:rPr>
              <a:t>intraparietal</a:t>
            </a:r>
            <a:r>
              <a:rPr lang="en-US" sz="1200" kern="1200" dirty="0" smtClean="0">
                <a:solidFill>
                  <a:schemeClr val="tx1"/>
                </a:solidFill>
                <a:effectLst/>
                <a:latin typeface="+mn-lt"/>
                <a:ea typeface="+mn-ea"/>
                <a:cs typeface="+mn-cs"/>
              </a:rPr>
              <a:t> (LIP) area and (c) the dorsolateral prefrontal cortex (DLPFC) are activated.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52</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everyday tasks such as driving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various categories of uncertainty are encountered including </a:t>
            </a:r>
            <a:r>
              <a:rPr lang="en-US" sz="1200" i="1" kern="1200" dirty="0" smtClean="0">
                <a:solidFill>
                  <a:schemeClr val="tx1"/>
                </a:solidFill>
                <a:effectLst/>
                <a:latin typeface="+mn-lt"/>
                <a:ea typeface="+mn-ea"/>
                <a:cs typeface="+mn-cs"/>
              </a:rPr>
              <a:t>sensory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state</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rule</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prediction</a:t>
            </a:r>
            <a:r>
              <a:rPr lang="en-US" sz="1200" kern="1200" dirty="0" smtClean="0">
                <a:solidFill>
                  <a:schemeClr val="tx1"/>
                </a:solidFill>
                <a:effectLst/>
                <a:latin typeface="+mn-lt"/>
                <a:ea typeface="+mn-ea"/>
                <a:cs typeface="+mn-cs"/>
              </a:rPr>
              <a:t> uncertainty.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54</a:t>
            </a:fld>
            <a:endParaRPr lang="en-US"/>
          </a:p>
        </p:txBody>
      </p:sp>
    </p:spTree>
    <p:extLst>
      <p:ext uri="{BB962C8B-B14F-4D97-AF65-F5344CB8AC3E}">
        <p14:creationId xmlns:p14="http://schemas.microsoft.com/office/powerpoint/2010/main" val="265880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Orbitofrontal cortex and flexible behavior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rats were trained in an odor discrimination task in which one odor predicted a desired sweet fluid and another odor predicted an aversive bitter fluid, animals with lesions were slow to inhibit the previous response– outcome association and adapt by changing their responses to avoid the bitter fluid. </a:t>
            </a:r>
            <a:endParaRPr lang="en-US" dirty="0" smtClean="0"/>
          </a:p>
          <a:p>
            <a:endParaRPr lang="en-US" dirty="0"/>
          </a:p>
        </p:txBody>
      </p:sp>
      <p:sp>
        <p:nvSpPr>
          <p:cNvPr id="4" name="Slide Number Placeholder 3"/>
          <p:cNvSpPr>
            <a:spLocks noGrp="1"/>
          </p:cNvSpPr>
          <p:nvPr>
            <p:ph type="sldNum" sz="quarter" idx="10"/>
          </p:nvPr>
        </p:nvSpPr>
        <p:spPr/>
        <p:txBody>
          <a:bodyPr/>
          <a:lstStyle/>
          <a:p>
            <a:fld id="{0C08FDF4-CD8B-4D75-8FEE-D87CDB4B7861}" type="slidenum">
              <a:rPr lang="en-US" smtClean="0"/>
              <a:t>56</a:t>
            </a:fld>
            <a:endParaRPr lang="en-US"/>
          </a:p>
        </p:txBody>
      </p:sp>
    </p:spTree>
    <p:extLst>
      <p:ext uri="{BB962C8B-B14F-4D97-AF65-F5344CB8AC3E}">
        <p14:creationId xmlns:p14="http://schemas.microsoft.com/office/powerpoint/2010/main" val="2658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1936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8827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15517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5148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4389-400E-D24B-9AD8-BFAB919A92F4}" type="datetimeFigureOut">
              <a:rPr lang="en-US" smtClean="0"/>
              <a:t>4/10/2017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9005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4389-400E-D24B-9AD8-BFAB919A92F4}" type="datetimeFigureOut">
              <a:rPr lang="en-US" smtClean="0"/>
              <a:t>4/10/2017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02154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4389-400E-D24B-9AD8-BFAB919A92F4}" type="datetimeFigureOut">
              <a:rPr lang="en-US" smtClean="0"/>
              <a:t>4/10/2017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92444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58185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4389-400E-D24B-9AD8-BFAB919A92F4}" type="datetimeFigureOut">
              <a:rPr lang="en-US" smtClean="0"/>
              <a:t>4/10/2017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322978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2616307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4389-400E-D24B-9AD8-BFAB919A92F4}" type="datetimeFigureOut">
              <a:rPr lang="en-US" smtClean="0"/>
              <a:t>4/10/2017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7BD70-CE75-464C-B3F8-8D4B54664696}" type="slidenum">
              <a:rPr lang="en-US" smtClean="0"/>
              <a:t>‹#›</a:t>
            </a:fld>
            <a:endParaRPr lang="en-US"/>
          </a:p>
        </p:txBody>
      </p:sp>
    </p:spTree>
    <p:extLst>
      <p:ext uri="{BB962C8B-B14F-4D97-AF65-F5344CB8AC3E}">
        <p14:creationId xmlns:p14="http://schemas.microsoft.com/office/powerpoint/2010/main" val="157181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4389-400E-D24B-9AD8-BFAB919A92F4}" type="datetimeFigureOut">
              <a:rPr lang="en-US" smtClean="0"/>
              <a:t>4/10/2017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BD70-CE75-464C-B3F8-8D4B54664696}" type="slidenum">
              <a:rPr lang="en-US" smtClean="0"/>
              <a:t>‹#›</a:t>
            </a:fld>
            <a:endParaRPr lang="en-US"/>
          </a:p>
        </p:txBody>
      </p:sp>
    </p:spTree>
    <p:extLst>
      <p:ext uri="{BB962C8B-B14F-4D97-AF65-F5344CB8AC3E}">
        <p14:creationId xmlns:p14="http://schemas.microsoft.com/office/powerpoint/2010/main" val="3045993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209653" cy="6907239"/>
          </a:xfrm>
          <a:prstGeom prst="rect">
            <a:avLst/>
          </a:prstGeom>
        </p:spPr>
      </p:pic>
    </p:spTree>
    <p:extLst>
      <p:ext uri="{BB962C8B-B14F-4D97-AF65-F5344CB8AC3E}">
        <p14:creationId xmlns:p14="http://schemas.microsoft.com/office/powerpoint/2010/main" val="1238846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12</a:t>
            </a:r>
            <a:endParaRPr lang="en-US" dirty="0"/>
          </a:p>
        </p:txBody>
      </p:sp>
      <p:sp>
        <p:nvSpPr>
          <p:cNvPr id="3" name="Subtitle 2"/>
          <p:cNvSpPr>
            <a:spLocks noGrp="1"/>
          </p:cNvSpPr>
          <p:nvPr>
            <p:ph type="subTitle" idx="1"/>
          </p:nvPr>
        </p:nvSpPr>
        <p:spPr/>
        <p:txBody>
          <a:bodyPr/>
          <a:lstStyle/>
          <a:p>
            <a:r>
              <a:rPr lang="en-US" dirty="0" smtClean="0"/>
              <a:t>Learning, Memory, and Decision Making</a:t>
            </a:r>
            <a:endParaRPr lang="en-US" dirty="0"/>
          </a:p>
        </p:txBody>
      </p:sp>
    </p:spTree>
    <p:extLst>
      <p:ext uri="{BB962C8B-B14F-4D97-AF65-F5344CB8AC3E}">
        <p14:creationId xmlns:p14="http://schemas.microsoft.com/office/powerpoint/2010/main" val="2489370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Outline</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Neurobiological foundations of learning and memory</a:t>
            </a:r>
          </a:p>
          <a:p>
            <a:r>
              <a:rPr lang="en-US" sz="2800" dirty="0"/>
              <a:t>Modifying memories</a:t>
            </a:r>
          </a:p>
          <a:p>
            <a:r>
              <a:rPr lang="en-US" sz="2800" dirty="0"/>
              <a:t>Attention as a gateway to learning and memory</a:t>
            </a:r>
          </a:p>
          <a:p>
            <a:r>
              <a:rPr lang="en-US" sz="2800" dirty="0"/>
              <a:t>Decision making </a:t>
            </a:r>
          </a:p>
          <a:p>
            <a:endParaRPr lang="en-US" sz="2400" dirty="0" smtClean="0"/>
          </a:p>
          <a:p>
            <a:endParaRPr lang="en-US" sz="2400" dirty="0"/>
          </a:p>
        </p:txBody>
      </p:sp>
    </p:spTree>
    <p:extLst>
      <p:ext uri="{BB962C8B-B14F-4D97-AF65-F5344CB8AC3E}">
        <p14:creationId xmlns:p14="http://schemas.microsoft.com/office/powerpoint/2010/main" val="1635220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Neurobiological foundations of learning and memory</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Behavioral Approaches</a:t>
            </a:r>
          </a:p>
          <a:p>
            <a:r>
              <a:rPr lang="en-US" sz="2800" dirty="0"/>
              <a:t>Cellular Mechanisms</a:t>
            </a:r>
          </a:p>
          <a:p>
            <a:r>
              <a:rPr lang="en-US" sz="2800" dirty="0"/>
              <a:t>Structural Neuroplasticity</a:t>
            </a:r>
          </a:p>
          <a:p>
            <a:r>
              <a:rPr lang="en-US" sz="2800" dirty="0"/>
              <a:t>Integrating Clinical and Laboratory Research</a:t>
            </a:r>
          </a:p>
          <a:p>
            <a:endParaRPr lang="en-US" sz="2400" dirty="0" smtClean="0"/>
          </a:p>
          <a:p>
            <a:endParaRPr lang="en-US" sz="2400" dirty="0"/>
          </a:p>
        </p:txBody>
      </p:sp>
    </p:spTree>
    <p:extLst>
      <p:ext uri="{BB962C8B-B14F-4D97-AF65-F5344CB8AC3E}">
        <p14:creationId xmlns:p14="http://schemas.microsoft.com/office/powerpoint/2010/main" val="3754904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Neurobiological foundations of learning and memory</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dirty="0"/>
              <a:t>Behavioral Approaches</a:t>
            </a:r>
          </a:p>
          <a:p>
            <a:r>
              <a:rPr lang="en-US" sz="2800" dirty="0"/>
              <a:t>Pavlov: Classical conditioning</a:t>
            </a:r>
          </a:p>
          <a:p>
            <a:r>
              <a:rPr lang="en-US" sz="2800" dirty="0"/>
              <a:t>Watson: Trial and error learning</a:t>
            </a:r>
          </a:p>
          <a:p>
            <a:r>
              <a:rPr lang="en-US" sz="2800" dirty="0"/>
              <a:t>Skinner: Operant conditioning</a:t>
            </a:r>
          </a:p>
          <a:p>
            <a:endParaRPr lang="en-US" sz="2400" dirty="0" smtClean="0"/>
          </a:p>
          <a:p>
            <a:endParaRPr lang="en-US" sz="2400" dirty="0"/>
          </a:p>
        </p:txBody>
      </p:sp>
    </p:spTree>
    <p:extLst>
      <p:ext uri="{BB962C8B-B14F-4D97-AF65-F5344CB8AC3E}">
        <p14:creationId xmlns:p14="http://schemas.microsoft.com/office/powerpoint/2010/main" val="1761182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0"/>
            <a:ext cx="7317409" cy="11642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
        <p:nvSpPr>
          <p:cNvPr id="7" name="TextBox 6"/>
          <p:cNvSpPr txBox="1"/>
          <p:nvPr/>
        </p:nvSpPr>
        <p:spPr>
          <a:xfrm>
            <a:off x="457200" y="1600200"/>
            <a:ext cx="4211281" cy="2062103"/>
          </a:xfrm>
          <a:prstGeom prst="rect">
            <a:avLst/>
          </a:prstGeom>
          <a:noFill/>
        </p:spPr>
        <p:txBody>
          <a:bodyPr wrap="none" rtlCol="0">
            <a:spAutoFit/>
          </a:bodyPr>
          <a:lstStyle/>
          <a:p>
            <a:pPr marL="457200" indent="-457200">
              <a:buFont typeface="Arial" charset="0"/>
              <a:buChar char="•"/>
            </a:pPr>
            <a:r>
              <a:rPr lang="en-US" sz="3200" dirty="0" smtClean="0"/>
              <a:t>Classical conditioning</a:t>
            </a:r>
          </a:p>
          <a:p>
            <a:pPr marL="914400" lvl="1" indent="-457200">
              <a:buFont typeface="Arial" charset="0"/>
              <a:buChar char="•"/>
            </a:pPr>
            <a:r>
              <a:rPr lang="en-US" sz="3200" dirty="0" smtClean="0"/>
              <a:t>US:UR</a:t>
            </a:r>
          </a:p>
          <a:p>
            <a:pPr marL="914400" lvl="1" indent="-457200">
              <a:buFont typeface="Arial" charset="0"/>
              <a:buChar char="•"/>
            </a:pPr>
            <a:r>
              <a:rPr lang="en-US" sz="3200" dirty="0" smtClean="0"/>
              <a:t>NS+US:UR</a:t>
            </a:r>
          </a:p>
          <a:p>
            <a:pPr marL="914400" lvl="1" indent="-457200">
              <a:buFont typeface="Arial" charset="0"/>
              <a:buChar char="•"/>
            </a:pPr>
            <a:r>
              <a:rPr lang="en-US" sz="3200" dirty="0" smtClean="0"/>
              <a:t>CS:CR</a:t>
            </a:r>
          </a:p>
        </p:txBody>
      </p:sp>
      <p:pic>
        <p:nvPicPr>
          <p:cNvPr id="9" name="Picture 8" descr="bp1e_figure_12_02.jpg"/>
          <p:cNvPicPr>
            <a:picLocks noChangeAspect="1"/>
          </p:cNvPicPr>
          <p:nvPr/>
        </p:nvPicPr>
        <p:blipFill>
          <a:blip r:embed="rId4"/>
          <a:stretch>
            <a:fillRect/>
          </a:stretch>
        </p:blipFill>
        <p:spPr>
          <a:xfrm>
            <a:off x="4819231" y="2631251"/>
            <a:ext cx="4000918" cy="3515854"/>
          </a:xfrm>
          <a:prstGeom prst="rect">
            <a:avLst/>
          </a:prstGeom>
        </p:spPr>
      </p:pic>
    </p:spTree>
    <p:extLst>
      <p:ext uri="{BB962C8B-B14F-4D97-AF65-F5344CB8AC3E}">
        <p14:creationId xmlns:p14="http://schemas.microsoft.com/office/powerpoint/2010/main" val="3404408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
        <p:nvSpPr>
          <p:cNvPr id="6" name="TextBox 5"/>
          <p:cNvSpPr txBox="1"/>
          <p:nvPr/>
        </p:nvSpPr>
        <p:spPr>
          <a:xfrm>
            <a:off x="457200" y="1755140"/>
            <a:ext cx="6987362" cy="1077218"/>
          </a:xfrm>
          <a:prstGeom prst="rect">
            <a:avLst/>
          </a:prstGeom>
          <a:noFill/>
        </p:spPr>
        <p:txBody>
          <a:bodyPr wrap="none" rtlCol="0">
            <a:spAutoFit/>
          </a:bodyPr>
          <a:lstStyle/>
          <a:p>
            <a:pPr marL="457200" indent="-457200">
              <a:buFont typeface="Arial" charset="0"/>
              <a:buChar char="•"/>
            </a:pPr>
            <a:r>
              <a:rPr lang="en-US" sz="3200" dirty="0" smtClean="0"/>
              <a:t>Law of Effect</a:t>
            </a:r>
          </a:p>
          <a:p>
            <a:pPr marL="457200" indent="-457200">
              <a:buFont typeface="Arial" charset="0"/>
              <a:buChar char="•"/>
            </a:pPr>
            <a:r>
              <a:rPr lang="en-US" sz="3200" dirty="0" smtClean="0"/>
              <a:t>How did Thorndike measure learning?</a:t>
            </a:r>
          </a:p>
        </p:txBody>
      </p:sp>
      <p:pic>
        <p:nvPicPr>
          <p:cNvPr id="7" name="Picture 6" descr="bp1e_figure_12_03.jpg"/>
          <p:cNvPicPr>
            <a:picLocks noChangeAspect="1"/>
          </p:cNvPicPr>
          <p:nvPr/>
        </p:nvPicPr>
        <p:blipFill>
          <a:blip r:embed="rId4"/>
          <a:stretch>
            <a:fillRect/>
          </a:stretch>
        </p:blipFill>
        <p:spPr>
          <a:xfrm>
            <a:off x="1836782" y="2910342"/>
            <a:ext cx="5021218" cy="3453881"/>
          </a:xfrm>
          <a:prstGeom prst="rect">
            <a:avLst/>
          </a:prstGeom>
        </p:spPr>
      </p:pic>
    </p:spTree>
    <p:extLst>
      <p:ext uri="{BB962C8B-B14F-4D97-AF65-F5344CB8AC3E}">
        <p14:creationId xmlns:p14="http://schemas.microsoft.com/office/powerpoint/2010/main" val="3965081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Neurobiological foundations of learning and memory</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Arial" charset="0"/>
              <a:buChar char="•"/>
            </a:pPr>
            <a:r>
              <a:rPr lang="en-US" sz="2800" dirty="0"/>
              <a:t>Operant Conditioning vs. Classical conditioning</a:t>
            </a:r>
          </a:p>
          <a:p>
            <a:endParaRPr lang="en-US" sz="2400" dirty="0" smtClean="0"/>
          </a:p>
          <a:p>
            <a:endParaRPr lang="en-US" sz="2400" dirty="0"/>
          </a:p>
        </p:txBody>
      </p:sp>
    </p:spTree>
    <p:extLst>
      <p:ext uri="{BB962C8B-B14F-4D97-AF65-F5344CB8AC3E}">
        <p14:creationId xmlns:p14="http://schemas.microsoft.com/office/powerpoint/2010/main" val="2842330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71450"/>
            <a:ext cx="7516768" cy="9486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
        <p:nvSpPr>
          <p:cNvPr id="6" name="TextBox 5"/>
          <p:cNvSpPr txBox="1"/>
          <p:nvPr/>
        </p:nvSpPr>
        <p:spPr>
          <a:xfrm>
            <a:off x="457200" y="1755140"/>
            <a:ext cx="2590966" cy="584775"/>
          </a:xfrm>
          <a:prstGeom prst="rect">
            <a:avLst/>
          </a:prstGeom>
          <a:noFill/>
        </p:spPr>
        <p:txBody>
          <a:bodyPr wrap="none" rtlCol="0">
            <a:spAutoFit/>
          </a:bodyPr>
          <a:lstStyle/>
          <a:p>
            <a:pPr marL="457200" indent="-457200">
              <a:buFont typeface="Arial" charset="0"/>
              <a:buChar char="•"/>
            </a:pPr>
            <a:r>
              <a:rPr lang="en-US" sz="3200" dirty="0" smtClean="0"/>
              <a:t>Skinner box</a:t>
            </a:r>
          </a:p>
        </p:txBody>
      </p:sp>
      <p:pic>
        <p:nvPicPr>
          <p:cNvPr id="7" name="Picture 6" descr="bp1e_figure_12_04b.jpg"/>
          <p:cNvPicPr>
            <a:picLocks noChangeAspect="1"/>
          </p:cNvPicPr>
          <p:nvPr/>
        </p:nvPicPr>
        <p:blipFill>
          <a:blip r:embed="rId4"/>
          <a:stretch>
            <a:fillRect/>
          </a:stretch>
        </p:blipFill>
        <p:spPr>
          <a:xfrm>
            <a:off x="2109977" y="2882122"/>
            <a:ext cx="4924045" cy="3719419"/>
          </a:xfrm>
          <a:prstGeom prst="rect">
            <a:avLst/>
          </a:prstGeom>
        </p:spPr>
      </p:pic>
    </p:spTree>
    <p:extLst>
      <p:ext uri="{BB962C8B-B14F-4D97-AF65-F5344CB8AC3E}">
        <p14:creationId xmlns:p14="http://schemas.microsoft.com/office/powerpoint/2010/main" val="3376617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Role of contingency in behavior</a:t>
            </a:r>
          </a:p>
          <a:p>
            <a:r>
              <a:rPr lang="en-US" sz="2800" dirty="0"/>
              <a:t>Is there a danger in only measuring lever presses?</a:t>
            </a:r>
          </a:p>
          <a:p>
            <a:endParaRPr lang="en-US" sz="2400" dirty="0" smtClean="0"/>
          </a:p>
          <a:p>
            <a:endParaRPr lang="en-US" sz="2400" dirty="0"/>
          </a:p>
        </p:txBody>
      </p:sp>
      <p:sp>
        <p:nvSpPr>
          <p:cNvPr id="6"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34593801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dirty="0"/>
              <a:t>Cellular mechanisms</a:t>
            </a:r>
          </a:p>
          <a:p>
            <a:r>
              <a:rPr lang="en-US" sz="2800" dirty="0" err="1"/>
              <a:t>Hebbian</a:t>
            </a:r>
            <a:r>
              <a:rPr lang="en-US" sz="2800" dirty="0"/>
              <a:t> learning: neurons the fire together, wire together</a:t>
            </a:r>
          </a:p>
          <a:p>
            <a:r>
              <a:rPr lang="en-US" sz="2800" dirty="0"/>
              <a:t>What happens chemically to allow a neuron to change its response to a stimulus?</a:t>
            </a:r>
          </a:p>
          <a:p>
            <a:endParaRPr lang="en-US" sz="2400" dirty="0" smtClean="0"/>
          </a:p>
          <a:p>
            <a:endParaRPr lang="en-US" sz="2400" dirty="0"/>
          </a:p>
        </p:txBody>
      </p:sp>
      <p:sp>
        <p:nvSpPr>
          <p:cNvPr id="5"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960831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457200" y="1896515"/>
            <a:ext cx="5550366" cy="584775"/>
          </a:xfrm>
          <a:prstGeom prst="rect">
            <a:avLst/>
          </a:prstGeom>
          <a:noFill/>
        </p:spPr>
        <p:txBody>
          <a:bodyPr wrap="none" rtlCol="0">
            <a:spAutoFit/>
          </a:bodyPr>
          <a:lstStyle/>
          <a:p>
            <a:pPr marL="457200" indent="-457200">
              <a:buFont typeface="Arial" charset="0"/>
              <a:buChar char="•"/>
            </a:pPr>
            <a:r>
              <a:rPr lang="en-US" sz="3200" dirty="0" smtClean="0"/>
              <a:t>Sensitization and Habituation</a:t>
            </a:r>
            <a:endParaRPr lang="en-US" sz="3200" dirty="0"/>
          </a:p>
        </p:txBody>
      </p:sp>
      <p:sp>
        <p:nvSpPr>
          <p:cNvPr id="9"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10" name="Picture 9" descr="bp1e_figure_12_05.jpg"/>
          <p:cNvPicPr>
            <a:picLocks noChangeAspect="1"/>
          </p:cNvPicPr>
          <p:nvPr/>
        </p:nvPicPr>
        <p:blipFill>
          <a:blip r:embed="rId4"/>
          <a:stretch>
            <a:fillRect/>
          </a:stretch>
        </p:blipFill>
        <p:spPr>
          <a:xfrm>
            <a:off x="2315337" y="2751967"/>
            <a:ext cx="4218813" cy="3877362"/>
          </a:xfrm>
          <a:prstGeom prst="rect">
            <a:avLst/>
          </a:prstGeom>
        </p:spPr>
      </p:pic>
    </p:spTree>
    <p:extLst>
      <p:ext uri="{BB962C8B-B14F-4D97-AF65-F5344CB8AC3E}">
        <p14:creationId xmlns:p14="http://schemas.microsoft.com/office/powerpoint/2010/main" val="2757662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Content Placeholder 5"/>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Some cells help us learn specific kinds of information</a:t>
            </a:r>
          </a:p>
          <a:p>
            <a:pPr lvl="1"/>
            <a:r>
              <a:rPr lang="en-US" smtClean="0"/>
              <a:t>Place cells</a:t>
            </a:r>
          </a:p>
          <a:p>
            <a:pPr lvl="1"/>
            <a:r>
              <a:rPr lang="en-US" smtClean="0"/>
              <a:t>Grid cells</a:t>
            </a:r>
          </a:p>
          <a:p>
            <a:pPr lvl="1"/>
            <a:r>
              <a:rPr lang="en-US" smtClean="0"/>
              <a:t>Direction cells</a:t>
            </a:r>
          </a:p>
          <a:p>
            <a:r>
              <a:rPr lang="en-US" smtClean="0"/>
              <a:t>Rats need to navigate from early on in development</a:t>
            </a:r>
            <a:endParaRPr lang="en-US" dirty="0"/>
          </a:p>
        </p:txBody>
      </p:sp>
      <p:sp>
        <p:nvSpPr>
          <p:cNvPr id="5"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446209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bp1e_figure_12_06.jpg"/>
          <p:cNvPicPr>
            <a:picLocks noChangeAspect="1"/>
          </p:cNvPicPr>
          <p:nvPr/>
        </p:nvPicPr>
        <p:blipFill>
          <a:blip r:embed="rId4"/>
          <a:stretch>
            <a:fillRect/>
          </a:stretch>
        </p:blipFill>
        <p:spPr>
          <a:xfrm>
            <a:off x="1839467" y="1650915"/>
            <a:ext cx="5189983" cy="4893139"/>
          </a:xfrm>
          <a:prstGeom prst="rect">
            <a:avLst/>
          </a:prstGeom>
        </p:spPr>
      </p:pic>
      <p:sp>
        <p:nvSpPr>
          <p:cNvPr id="7"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661605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457200" y="1929071"/>
            <a:ext cx="8023158" cy="523220"/>
          </a:xfrm>
          <a:prstGeom prst="rect">
            <a:avLst/>
          </a:prstGeom>
          <a:noFill/>
        </p:spPr>
        <p:txBody>
          <a:bodyPr wrap="none" rtlCol="0">
            <a:spAutoFit/>
          </a:bodyPr>
          <a:lstStyle/>
          <a:p>
            <a:pPr marL="457200" indent="-457200">
              <a:buFont typeface="Arial" charset="0"/>
              <a:buChar char="•"/>
            </a:pPr>
            <a:r>
              <a:rPr lang="en-US" sz="2800" dirty="0" smtClean="0"/>
              <a:t>Long-term potentiation as a candidate for memory</a:t>
            </a:r>
            <a:endParaRPr lang="en-US" sz="2800" dirty="0"/>
          </a:p>
        </p:txBody>
      </p:sp>
      <p:pic>
        <p:nvPicPr>
          <p:cNvPr id="8" name="Picture 7" descr="bp1e_figure_12_07.jpg"/>
          <p:cNvPicPr>
            <a:picLocks noChangeAspect="1"/>
          </p:cNvPicPr>
          <p:nvPr/>
        </p:nvPicPr>
        <p:blipFill>
          <a:blip r:embed="rId4"/>
          <a:stretch>
            <a:fillRect/>
          </a:stretch>
        </p:blipFill>
        <p:spPr>
          <a:xfrm>
            <a:off x="2832735" y="2840869"/>
            <a:ext cx="3478530" cy="3703185"/>
          </a:xfrm>
          <a:prstGeom prst="rect">
            <a:avLst/>
          </a:prstGeom>
        </p:spPr>
      </p:pic>
      <p:sp>
        <p:nvSpPr>
          <p:cNvPr id="9"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3099879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What happens structurally during learning?</a:t>
            </a:r>
          </a:p>
          <a:p>
            <a:pPr lvl="1"/>
            <a:r>
              <a:rPr lang="en-US" dirty="0"/>
              <a:t>Restructuring of dendrites</a:t>
            </a:r>
          </a:p>
          <a:p>
            <a:pPr lvl="1"/>
            <a:r>
              <a:rPr lang="en-US" dirty="0"/>
              <a:t>Growing new neurons</a:t>
            </a:r>
          </a:p>
          <a:p>
            <a:r>
              <a:rPr lang="en-US" dirty="0"/>
              <a:t>Problems with always growing new neurons?</a:t>
            </a:r>
          </a:p>
          <a:p>
            <a:pPr lvl="1"/>
            <a:r>
              <a:rPr lang="en-US" dirty="0"/>
              <a:t>Slow</a:t>
            </a:r>
          </a:p>
          <a:p>
            <a:pPr lvl="1"/>
            <a:r>
              <a:rPr lang="en-US" dirty="0"/>
              <a:t>Space limitations</a:t>
            </a:r>
          </a:p>
          <a:p>
            <a:pPr lvl="1"/>
            <a:r>
              <a:rPr lang="en-US" dirty="0"/>
              <a:t>Energy cost</a:t>
            </a:r>
          </a:p>
          <a:p>
            <a:endParaRPr lang="en-US" sz="2400" dirty="0" smtClean="0"/>
          </a:p>
          <a:p>
            <a:endParaRPr lang="en-US" sz="2400" dirty="0"/>
          </a:p>
        </p:txBody>
      </p:sp>
      <p:sp>
        <p:nvSpPr>
          <p:cNvPr id="6"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113232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7" name="Picture 6" descr="bp1e_figure_12_08.jpg"/>
          <p:cNvPicPr>
            <a:picLocks noChangeAspect="1"/>
          </p:cNvPicPr>
          <p:nvPr/>
        </p:nvPicPr>
        <p:blipFill>
          <a:blip r:embed="rId4"/>
          <a:stretch>
            <a:fillRect/>
          </a:stretch>
        </p:blipFill>
        <p:spPr>
          <a:xfrm>
            <a:off x="1816607" y="2057401"/>
            <a:ext cx="5724655" cy="4486654"/>
          </a:xfrm>
          <a:prstGeom prst="rect">
            <a:avLst/>
          </a:prstGeom>
        </p:spPr>
      </p:pic>
    </p:spTree>
    <p:extLst>
      <p:ext uri="{BB962C8B-B14F-4D97-AF65-F5344CB8AC3E}">
        <p14:creationId xmlns:p14="http://schemas.microsoft.com/office/powerpoint/2010/main" val="29851078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7" name="Picture 6" descr="bp1e_figure_12_10.jpg"/>
          <p:cNvPicPr>
            <a:picLocks noChangeAspect="1"/>
          </p:cNvPicPr>
          <p:nvPr/>
        </p:nvPicPr>
        <p:blipFill>
          <a:blip r:embed="rId4"/>
          <a:stretch>
            <a:fillRect/>
          </a:stretch>
        </p:blipFill>
        <p:spPr>
          <a:xfrm>
            <a:off x="2212848" y="1758309"/>
            <a:ext cx="4092702" cy="4785745"/>
          </a:xfrm>
          <a:prstGeom prst="rect">
            <a:avLst/>
          </a:prstGeom>
        </p:spPr>
      </p:pic>
    </p:spTree>
    <p:extLst>
      <p:ext uri="{BB962C8B-B14F-4D97-AF65-F5344CB8AC3E}">
        <p14:creationId xmlns:p14="http://schemas.microsoft.com/office/powerpoint/2010/main" val="684601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We can learn about brain function by studying patients with brain damage</a:t>
            </a:r>
          </a:p>
          <a:p>
            <a:endParaRPr lang="en-US" sz="2400" dirty="0" smtClean="0"/>
          </a:p>
          <a:p>
            <a:endParaRPr lang="en-US" sz="2400" dirty="0"/>
          </a:p>
        </p:txBody>
      </p:sp>
      <p:sp>
        <p:nvSpPr>
          <p:cNvPr id="6"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64553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dirty="0" smtClean="0"/>
              <a:t>HM</a:t>
            </a:r>
            <a:endParaRPr lang="en-US" sz="2800" dirty="0"/>
          </a:p>
          <a:p>
            <a:r>
              <a:rPr lang="en-US" sz="2800" dirty="0"/>
              <a:t>Bilateral MTL lesions</a:t>
            </a:r>
          </a:p>
          <a:p>
            <a:r>
              <a:rPr lang="en-US" sz="2800" dirty="0"/>
              <a:t>Anterograde amnesia</a:t>
            </a:r>
          </a:p>
          <a:p>
            <a:r>
              <a:rPr lang="en-US" sz="2800" dirty="0"/>
              <a:t>Procedural vs. declarative memory</a:t>
            </a:r>
          </a:p>
          <a:p>
            <a:endParaRPr lang="en-US" sz="2400" dirty="0" smtClean="0"/>
          </a:p>
          <a:p>
            <a:endParaRPr lang="en-US" sz="2400" dirty="0"/>
          </a:p>
        </p:txBody>
      </p:sp>
      <p:sp>
        <p:nvSpPr>
          <p:cNvPr id="6" name="Title 1"/>
          <p:cNvSpPr txBox="1">
            <a:spLocks/>
          </p:cNvSpPr>
          <p:nvPr/>
        </p:nvSpPr>
        <p:spPr>
          <a:xfrm>
            <a:off x="1170032" y="198576"/>
            <a:ext cx="7516768" cy="103967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a:t>
            </a:r>
            <a:r>
              <a:rPr lang="en-US" sz="3200" dirty="0" smtClean="0"/>
              <a:t>foundations of </a:t>
            </a:r>
            <a:r>
              <a:rPr lang="en-US" sz="3200" dirty="0"/>
              <a:t>learning and memory</a:t>
            </a:r>
            <a:endParaRPr lang="en-US" sz="3200" dirty="0">
              <a:solidFill>
                <a:schemeClr val="bg1"/>
              </a:solidFill>
            </a:endParaRPr>
          </a:p>
        </p:txBody>
      </p:sp>
    </p:spTree>
    <p:extLst>
      <p:ext uri="{BB962C8B-B14F-4D97-AF65-F5344CB8AC3E}">
        <p14:creationId xmlns:p14="http://schemas.microsoft.com/office/powerpoint/2010/main" val="2641379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90500"/>
            <a:ext cx="7516768" cy="92958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6" name="Picture 5" descr="bp1e_figure_12_12.jpg"/>
          <p:cNvPicPr>
            <a:picLocks noChangeAspect="1"/>
          </p:cNvPicPr>
          <p:nvPr/>
        </p:nvPicPr>
        <p:blipFill>
          <a:blip r:embed="rId4"/>
          <a:stretch>
            <a:fillRect/>
          </a:stretch>
        </p:blipFill>
        <p:spPr>
          <a:xfrm>
            <a:off x="304800" y="1746504"/>
            <a:ext cx="8534400" cy="3364992"/>
          </a:xfrm>
          <a:prstGeom prst="rect">
            <a:avLst/>
          </a:prstGeom>
        </p:spPr>
      </p:pic>
    </p:spTree>
    <p:extLst>
      <p:ext uri="{BB962C8B-B14F-4D97-AF65-F5344CB8AC3E}">
        <p14:creationId xmlns:p14="http://schemas.microsoft.com/office/powerpoint/2010/main" val="3247109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Memory engram</a:t>
            </a:r>
          </a:p>
          <a:p>
            <a:r>
              <a:rPr lang="en-US" sz="2800" dirty="0"/>
              <a:t>Theory of </a:t>
            </a:r>
            <a:r>
              <a:rPr lang="en-US" sz="2800" dirty="0" err="1"/>
              <a:t>equipotentiality</a:t>
            </a:r>
            <a:endParaRPr lang="en-US" sz="2800" dirty="0"/>
          </a:p>
          <a:p>
            <a:endParaRPr lang="en-US" sz="2400" dirty="0" smtClean="0"/>
          </a:p>
          <a:p>
            <a:endParaRPr lang="en-US" sz="2400" dirty="0"/>
          </a:p>
        </p:txBody>
      </p:sp>
    </p:spTree>
    <p:extLst>
      <p:ext uri="{BB962C8B-B14F-4D97-AF65-F5344CB8AC3E}">
        <p14:creationId xmlns:p14="http://schemas.microsoft.com/office/powerpoint/2010/main" val="531546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33350"/>
            <a:ext cx="7516768" cy="9867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t>Neurobiological foundations of learning and memory</a:t>
            </a:r>
            <a:endParaRPr lang="en-US" sz="3200" dirty="0">
              <a:solidFill>
                <a:schemeClr val="bg1"/>
              </a:solidFill>
            </a:endParaRPr>
          </a:p>
        </p:txBody>
      </p:sp>
      <p:pic>
        <p:nvPicPr>
          <p:cNvPr id="6" name="Picture 5" descr="bp1e_figure_12_13.jpg"/>
          <p:cNvPicPr>
            <a:picLocks noChangeAspect="1"/>
          </p:cNvPicPr>
          <p:nvPr/>
        </p:nvPicPr>
        <p:blipFill>
          <a:blip r:embed="rId4"/>
          <a:stretch>
            <a:fillRect/>
          </a:stretch>
        </p:blipFill>
        <p:spPr>
          <a:xfrm>
            <a:off x="1840992" y="1647230"/>
            <a:ext cx="4293108" cy="4896826"/>
          </a:xfrm>
          <a:prstGeom prst="rect">
            <a:avLst/>
          </a:prstGeom>
        </p:spPr>
      </p:pic>
    </p:spTree>
    <p:extLst>
      <p:ext uri="{BB962C8B-B14F-4D97-AF65-F5344CB8AC3E}">
        <p14:creationId xmlns:p14="http://schemas.microsoft.com/office/powerpoint/2010/main" val="1172070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To study memory in animals, we need procedures with well defined parameters</a:t>
            </a:r>
          </a:p>
          <a:p>
            <a:r>
              <a:rPr lang="en-US" sz="2800" dirty="0"/>
              <a:t>Different tasks allow study of different </a:t>
            </a:r>
            <a:r>
              <a:rPr lang="en-US" sz="2800" i="1" dirty="0"/>
              <a:t>kinds </a:t>
            </a:r>
            <a:r>
              <a:rPr lang="en-US" sz="2800" dirty="0"/>
              <a:t>of memory</a:t>
            </a:r>
          </a:p>
          <a:p>
            <a:endParaRPr lang="en-US" sz="2400" dirty="0" smtClean="0"/>
          </a:p>
          <a:p>
            <a:endParaRPr lang="en-US" sz="2400" dirty="0"/>
          </a:p>
        </p:txBody>
      </p:sp>
      <p:sp>
        <p:nvSpPr>
          <p:cNvPr id="6" name="Title 1"/>
          <p:cNvSpPr txBox="1">
            <a:spLocks/>
          </p:cNvSpPr>
          <p:nvPr/>
        </p:nvSpPr>
        <p:spPr>
          <a:xfrm>
            <a:off x="1170032" y="133350"/>
            <a:ext cx="7516768" cy="9867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3615289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Delayed (non)match to sample</a:t>
            </a:r>
          </a:p>
          <a:p>
            <a:r>
              <a:rPr lang="en-US" sz="2800" dirty="0"/>
              <a:t>Morris water maze</a:t>
            </a:r>
          </a:p>
          <a:p>
            <a:r>
              <a:rPr lang="en-US" sz="2800" dirty="0"/>
              <a:t>Radial arm maze</a:t>
            </a:r>
          </a:p>
          <a:p>
            <a:r>
              <a:rPr lang="en-US" sz="2800" dirty="0"/>
              <a:t>Eye-blink condition</a:t>
            </a:r>
          </a:p>
          <a:p>
            <a:r>
              <a:rPr lang="en-US" sz="2800" dirty="0"/>
              <a:t>Rodent obstacle courses</a:t>
            </a:r>
          </a:p>
          <a:p>
            <a:endParaRPr lang="en-US" sz="2400" dirty="0" smtClean="0"/>
          </a:p>
          <a:p>
            <a:endParaRPr lang="en-US" sz="2400" dirty="0"/>
          </a:p>
        </p:txBody>
      </p:sp>
      <p:sp>
        <p:nvSpPr>
          <p:cNvPr id="5" name="Title 1"/>
          <p:cNvSpPr txBox="1">
            <a:spLocks/>
          </p:cNvSpPr>
          <p:nvPr/>
        </p:nvSpPr>
        <p:spPr>
          <a:xfrm>
            <a:off x="1170032" y="133350"/>
            <a:ext cx="7516768" cy="9867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6861497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133350"/>
            <a:ext cx="7317409" cy="103090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5" name="Picture 4" descr="bp1e_figure_12_14.jpg"/>
          <p:cNvPicPr>
            <a:picLocks noChangeAspect="1"/>
          </p:cNvPicPr>
          <p:nvPr/>
        </p:nvPicPr>
        <p:blipFill>
          <a:blip r:embed="rId4"/>
          <a:stretch>
            <a:fillRect/>
          </a:stretch>
        </p:blipFill>
        <p:spPr>
          <a:xfrm>
            <a:off x="1996439" y="2050326"/>
            <a:ext cx="4594861" cy="4493730"/>
          </a:xfrm>
          <a:prstGeom prst="rect">
            <a:avLst/>
          </a:prstGeom>
        </p:spPr>
      </p:pic>
    </p:spTree>
    <p:extLst>
      <p:ext uri="{BB962C8B-B14F-4D97-AF65-F5344CB8AC3E}">
        <p14:creationId xmlns:p14="http://schemas.microsoft.com/office/powerpoint/2010/main" val="39986644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33350"/>
            <a:ext cx="7516768" cy="9867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6" name="Picture 5" descr="bp1e_figure_12_15.jpg"/>
          <p:cNvPicPr>
            <a:picLocks noChangeAspect="1"/>
          </p:cNvPicPr>
          <p:nvPr/>
        </p:nvPicPr>
        <p:blipFill>
          <a:blip r:embed="rId4"/>
          <a:stretch>
            <a:fillRect/>
          </a:stretch>
        </p:blipFill>
        <p:spPr>
          <a:xfrm>
            <a:off x="304800" y="2105405"/>
            <a:ext cx="8534400" cy="3980688"/>
          </a:xfrm>
          <a:prstGeom prst="rect">
            <a:avLst/>
          </a:prstGeom>
        </p:spPr>
      </p:pic>
    </p:spTree>
    <p:extLst>
      <p:ext uri="{BB962C8B-B14F-4D97-AF65-F5344CB8AC3E}">
        <p14:creationId xmlns:p14="http://schemas.microsoft.com/office/powerpoint/2010/main" val="7725048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0"/>
            <a:ext cx="7317409" cy="11642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5" name="Picture 4" descr="bp1e_figure_12_16.jpg"/>
          <p:cNvPicPr>
            <a:picLocks noChangeAspect="1"/>
          </p:cNvPicPr>
          <p:nvPr/>
        </p:nvPicPr>
        <p:blipFill>
          <a:blip r:embed="rId4"/>
          <a:stretch>
            <a:fillRect/>
          </a:stretch>
        </p:blipFill>
        <p:spPr>
          <a:xfrm>
            <a:off x="971549" y="1833751"/>
            <a:ext cx="7200901" cy="4804029"/>
          </a:xfrm>
          <a:prstGeom prst="rect">
            <a:avLst/>
          </a:prstGeom>
        </p:spPr>
      </p:pic>
    </p:spTree>
    <p:extLst>
      <p:ext uri="{BB962C8B-B14F-4D97-AF65-F5344CB8AC3E}">
        <p14:creationId xmlns:p14="http://schemas.microsoft.com/office/powerpoint/2010/main" val="39540289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190500"/>
            <a:ext cx="7516768" cy="92958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6" name="Picture 5" descr="bp1e_figure_12_17.jpg"/>
          <p:cNvPicPr>
            <a:picLocks noChangeAspect="1"/>
          </p:cNvPicPr>
          <p:nvPr/>
        </p:nvPicPr>
        <p:blipFill>
          <a:blip r:embed="rId4"/>
          <a:stretch>
            <a:fillRect/>
          </a:stretch>
        </p:blipFill>
        <p:spPr>
          <a:xfrm>
            <a:off x="1463040" y="2452688"/>
            <a:ext cx="5585460" cy="4089354"/>
          </a:xfrm>
          <a:prstGeom prst="rect">
            <a:avLst/>
          </a:prstGeom>
        </p:spPr>
      </p:pic>
    </p:spTree>
    <p:extLst>
      <p:ext uri="{BB962C8B-B14F-4D97-AF65-F5344CB8AC3E}">
        <p14:creationId xmlns:p14="http://schemas.microsoft.com/office/powerpoint/2010/main" val="9850185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5" name="Picture 4" descr="bp1e_figure_12_18.jpg"/>
          <p:cNvPicPr>
            <a:picLocks noChangeAspect="1"/>
          </p:cNvPicPr>
          <p:nvPr/>
        </p:nvPicPr>
        <p:blipFill>
          <a:blip r:embed="rId4"/>
          <a:stretch>
            <a:fillRect/>
          </a:stretch>
        </p:blipFill>
        <p:spPr>
          <a:xfrm>
            <a:off x="1808988" y="1982183"/>
            <a:ext cx="5526024" cy="4561871"/>
          </a:xfrm>
          <a:prstGeom prst="rect">
            <a:avLst/>
          </a:prstGeom>
        </p:spPr>
      </p:pic>
    </p:spTree>
    <p:extLst>
      <p:ext uri="{BB962C8B-B14F-4D97-AF65-F5344CB8AC3E}">
        <p14:creationId xmlns:p14="http://schemas.microsoft.com/office/powerpoint/2010/main" val="40483879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In humans, fMRI and PET can be used to find regions active while subjects perform different memory tasks</a:t>
            </a:r>
          </a:p>
          <a:p>
            <a:r>
              <a:rPr lang="en-US" smtClean="0"/>
              <a:t>Drawbacks to fMRI vs. single cell recording?</a:t>
            </a:r>
            <a:endParaRPr lang="en-US" dirty="0"/>
          </a:p>
        </p:txBody>
      </p:sp>
      <p:sp>
        <p:nvSpPr>
          <p:cNvPr id="7"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8" name="Picture 7" descr="bp1e_figure_12_19a_unl.jpg"/>
          <p:cNvPicPr>
            <a:picLocks noChangeAspect="1"/>
          </p:cNvPicPr>
          <p:nvPr/>
        </p:nvPicPr>
        <p:blipFill>
          <a:blip r:embed="rId4"/>
          <a:stretch>
            <a:fillRect/>
          </a:stretch>
        </p:blipFill>
        <p:spPr>
          <a:xfrm>
            <a:off x="457200" y="3661040"/>
            <a:ext cx="8191500" cy="2943089"/>
          </a:xfrm>
          <a:prstGeom prst="rect">
            <a:avLst/>
          </a:prstGeom>
        </p:spPr>
      </p:pic>
    </p:spTree>
    <p:extLst>
      <p:ext uri="{BB962C8B-B14F-4D97-AF65-F5344CB8AC3E}">
        <p14:creationId xmlns:p14="http://schemas.microsoft.com/office/powerpoint/2010/main" val="16624618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Systematizing memory</a:t>
            </a:r>
          </a:p>
          <a:p>
            <a:r>
              <a:rPr lang="en-US" sz="2800" dirty="0"/>
              <a:t>Structural organization</a:t>
            </a:r>
          </a:p>
          <a:p>
            <a:r>
              <a:rPr lang="en-US" sz="2800" dirty="0"/>
              <a:t>Functional organization</a:t>
            </a:r>
          </a:p>
          <a:p>
            <a:r>
              <a:rPr lang="en-US" sz="2800" dirty="0"/>
              <a:t>Process-based organization</a:t>
            </a:r>
          </a:p>
          <a:p>
            <a:endParaRPr lang="en-US" sz="2400" dirty="0" smtClean="0"/>
          </a:p>
          <a:p>
            <a:endParaRPr lang="en-US" sz="2400" dirty="0"/>
          </a:p>
        </p:txBody>
      </p:sp>
      <p:sp>
        <p:nvSpPr>
          <p:cNvPr id="6"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1256787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1283535" y="1765670"/>
            <a:ext cx="6576929" cy="584775"/>
          </a:xfrm>
          <a:prstGeom prst="rect">
            <a:avLst/>
          </a:prstGeom>
        </p:spPr>
        <p:txBody>
          <a:bodyPr wrap="none">
            <a:spAutoFit/>
          </a:bodyPr>
          <a:lstStyle/>
          <a:p>
            <a:r>
              <a:rPr lang="en-US" sz="3200" dirty="0"/>
              <a:t>Cortical–hippocampal memory system</a:t>
            </a:r>
          </a:p>
        </p:txBody>
      </p:sp>
      <p:sp>
        <p:nvSpPr>
          <p:cNvPr id="7"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8" name="Picture 7" descr="bp1e_figure_12_20.jpg"/>
          <p:cNvPicPr>
            <a:picLocks noChangeAspect="1"/>
          </p:cNvPicPr>
          <p:nvPr/>
        </p:nvPicPr>
        <p:blipFill>
          <a:blip r:embed="rId4"/>
          <a:stretch>
            <a:fillRect/>
          </a:stretch>
        </p:blipFill>
        <p:spPr>
          <a:xfrm>
            <a:off x="1776411" y="2787873"/>
            <a:ext cx="5591176" cy="3710145"/>
          </a:xfrm>
          <a:prstGeom prst="rect">
            <a:avLst/>
          </a:prstGeom>
        </p:spPr>
      </p:pic>
    </p:spTree>
    <p:extLst>
      <p:ext uri="{BB962C8B-B14F-4D97-AF65-F5344CB8AC3E}">
        <p14:creationId xmlns:p14="http://schemas.microsoft.com/office/powerpoint/2010/main" val="27169194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Processing-based memory system</a:t>
            </a:r>
          </a:p>
          <a:p>
            <a:pPr lvl="1"/>
            <a:r>
              <a:rPr lang="en-US" dirty="0"/>
              <a:t>Fast vs. slow encoding </a:t>
            </a:r>
          </a:p>
          <a:p>
            <a:pPr lvl="1"/>
            <a:r>
              <a:rPr lang="en-US" dirty="0"/>
              <a:t>Single-item vs. associative encoding</a:t>
            </a:r>
          </a:p>
          <a:p>
            <a:pPr lvl="1"/>
            <a:r>
              <a:rPr lang="en-US" dirty="0"/>
              <a:t>Flexible vs. rigid representation</a:t>
            </a:r>
          </a:p>
          <a:p>
            <a:endParaRPr lang="en-US" sz="2400" dirty="0" smtClean="0"/>
          </a:p>
          <a:p>
            <a:endParaRPr lang="en-US" sz="2400" dirty="0"/>
          </a:p>
        </p:txBody>
      </p:sp>
      <p:sp>
        <p:nvSpPr>
          <p:cNvPr id="6"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Tree>
    <p:extLst>
      <p:ext uri="{BB962C8B-B14F-4D97-AF65-F5344CB8AC3E}">
        <p14:creationId xmlns:p14="http://schemas.microsoft.com/office/powerpoint/2010/main" val="986671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369390" y="190500"/>
            <a:ext cx="7317409" cy="9737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pic>
        <p:nvPicPr>
          <p:cNvPr id="7" name="Picture 6" descr="bp1e_figure_12_21.jpg"/>
          <p:cNvPicPr>
            <a:picLocks noChangeAspect="1"/>
          </p:cNvPicPr>
          <p:nvPr/>
        </p:nvPicPr>
        <p:blipFill>
          <a:blip r:embed="rId4"/>
          <a:stretch>
            <a:fillRect/>
          </a:stretch>
        </p:blipFill>
        <p:spPr>
          <a:xfrm>
            <a:off x="800100" y="1775786"/>
            <a:ext cx="7543800" cy="4720263"/>
          </a:xfrm>
          <a:prstGeom prst="rect">
            <a:avLst/>
          </a:prstGeom>
        </p:spPr>
      </p:pic>
    </p:spTree>
    <p:extLst>
      <p:ext uri="{BB962C8B-B14F-4D97-AF65-F5344CB8AC3E}">
        <p14:creationId xmlns:p14="http://schemas.microsoft.com/office/powerpoint/2010/main" val="33249359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Neurobiological foundations of learning and memory</a:t>
            </a:r>
            <a:endParaRPr lang="en-US" sz="3200" dirty="0">
              <a:solidFill>
                <a:schemeClr val="bg1"/>
              </a:solidFill>
            </a:endParaRPr>
          </a:p>
        </p:txBody>
      </p:sp>
      <p:sp>
        <p:nvSpPr>
          <p:cNvPr id="7" name="Rectangle 6"/>
          <p:cNvSpPr/>
          <p:nvPr/>
        </p:nvSpPr>
        <p:spPr>
          <a:xfrm>
            <a:off x="472027" y="1824455"/>
            <a:ext cx="7646004" cy="461665"/>
          </a:xfrm>
          <a:prstGeom prst="rect">
            <a:avLst/>
          </a:prstGeom>
        </p:spPr>
        <p:txBody>
          <a:bodyPr wrap="none">
            <a:spAutoFit/>
          </a:bodyPr>
          <a:lstStyle/>
          <a:p>
            <a:r>
              <a:rPr lang="en-US" sz="2400" dirty="0" smtClean="0"/>
              <a:t>Hippocampus implicated in complex memory across species</a:t>
            </a:r>
            <a:endParaRPr lang="en-US" sz="2400" dirty="0"/>
          </a:p>
        </p:txBody>
      </p:sp>
      <p:pic>
        <p:nvPicPr>
          <p:cNvPr id="9" name="Picture 8" descr="bp1e_figure_12_22.jpg"/>
          <p:cNvPicPr>
            <a:picLocks noChangeAspect="1"/>
          </p:cNvPicPr>
          <p:nvPr/>
        </p:nvPicPr>
        <p:blipFill>
          <a:blip r:embed="rId4"/>
          <a:stretch>
            <a:fillRect/>
          </a:stretch>
        </p:blipFill>
        <p:spPr>
          <a:xfrm>
            <a:off x="2185431" y="2244936"/>
            <a:ext cx="4219195" cy="4299120"/>
          </a:xfrm>
          <a:prstGeom prst="rect">
            <a:avLst/>
          </a:prstGeom>
        </p:spPr>
      </p:pic>
    </p:spTree>
    <p:extLst>
      <p:ext uri="{BB962C8B-B14F-4D97-AF65-F5344CB8AC3E}">
        <p14:creationId xmlns:p14="http://schemas.microsoft.com/office/powerpoint/2010/main" val="24585678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reliable is memory under normal conditions?</a:t>
            </a:r>
          </a:p>
          <a:p>
            <a:r>
              <a:rPr lang="en-US" dirty="0"/>
              <a:t>What about stressful situations?</a:t>
            </a:r>
          </a:p>
          <a:p>
            <a:r>
              <a:rPr lang="en-US" dirty="0"/>
              <a:t>Key ideas</a:t>
            </a:r>
          </a:p>
          <a:p>
            <a:pPr lvl="1"/>
            <a:r>
              <a:rPr lang="en-US" dirty="0"/>
              <a:t>Reconsolidation</a:t>
            </a:r>
          </a:p>
          <a:p>
            <a:pPr lvl="1"/>
            <a:r>
              <a:rPr lang="en-US" dirty="0"/>
              <a:t>Post-retrieval </a:t>
            </a:r>
            <a:r>
              <a:rPr lang="en-US" dirty="0" err="1"/>
              <a:t>lability</a:t>
            </a:r>
            <a:endParaRPr lang="en-US" dirty="0"/>
          </a:p>
          <a:p>
            <a:pPr lvl="1"/>
            <a:r>
              <a:rPr lang="en-US" dirty="0"/>
              <a:t>Confabulation</a:t>
            </a:r>
          </a:p>
          <a:p>
            <a:endParaRPr lang="en-US" sz="2400" dirty="0" smtClean="0"/>
          </a:p>
          <a:p>
            <a:endParaRPr lang="en-US" sz="2400" dirty="0"/>
          </a:p>
        </p:txBody>
      </p:sp>
    </p:spTree>
    <p:extLst>
      <p:ext uri="{BB962C8B-B14F-4D97-AF65-F5344CB8AC3E}">
        <p14:creationId xmlns:p14="http://schemas.microsoft.com/office/powerpoint/2010/main" val="5208767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pic>
        <p:nvPicPr>
          <p:cNvPr id="5" name="Picture 4" descr="bp1e_figure_12_24.jpg"/>
          <p:cNvPicPr>
            <a:picLocks noChangeAspect="1"/>
          </p:cNvPicPr>
          <p:nvPr/>
        </p:nvPicPr>
        <p:blipFill>
          <a:blip r:embed="rId4"/>
          <a:stretch>
            <a:fillRect/>
          </a:stretch>
        </p:blipFill>
        <p:spPr>
          <a:xfrm>
            <a:off x="2105405" y="2020758"/>
            <a:ext cx="4200145" cy="4504248"/>
          </a:xfrm>
          <a:prstGeom prst="rect">
            <a:avLst/>
          </a:prstGeom>
        </p:spPr>
      </p:pic>
    </p:spTree>
    <p:extLst>
      <p:ext uri="{BB962C8B-B14F-4D97-AF65-F5344CB8AC3E}">
        <p14:creationId xmlns:p14="http://schemas.microsoft.com/office/powerpoint/2010/main" val="25018477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Knowing that stress impairs memory, how can we help people who experience stress (all of us, at one point or another)?</a:t>
            </a:r>
          </a:p>
          <a:p>
            <a:r>
              <a:rPr lang="en-US" sz="2800" dirty="0"/>
              <a:t>What about severe acute stress, or chronic stress?</a:t>
            </a:r>
          </a:p>
          <a:p>
            <a:endParaRPr lang="en-US" sz="2400" dirty="0" smtClean="0"/>
          </a:p>
          <a:p>
            <a:endParaRPr lang="en-US" sz="2400" dirty="0"/>
          </a:p>
        </p:txBody>
      </p:sp>
    </p:spTree>
    <p:extLst>
      <p:ext uri="{BB962C8B-B14F-4D97-AF65-F5344CB8AC3E}">
        <p14:creationId xmlns:p14="http://schemas.microsoft.com/office/powerpoint/2010/main" val="42808326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sp>
        <p:nvSpPr>
          <p:cNvPr id="7" name="Rectangle 6"/>
          <p:cNvSpPr/>
          <p:nvPr/>
        </p:nvSpPr>
        <p:spPr>
          <a:xfrm>
            <a:off x="1251284" y="1791952"/>
            <a:ext cx="1128707" cy="584775"/>
          </a:xfrm>
          <a:prstGeom prst="rect">
            <a:avLst/>
          </a:prstGeom>
        </p:spPr>
        <p:txBody>
          <a:bodyPr wrap="none">
            <a:spAutoFit/>
          </a:bodyPr>
          <a:lstStyle/>
          <a:p>
            <a:r>
              <a:rPr lang="en-US" sz="3200" dirty="0"/>
              <a:t>PTSD </a:t>
            </a:r>
          </a:p>
        </p:txBody>
      </p:sp>
      <p:pic>
        <p:nvPicPr>
          <p:cNvPr id="8" name="Picture 7" descr="bp1e_figure_12_25.jpg"/>
          <p:cNvPicPr>
            <a:picLocks noChangeAspect="1"/>
          </p:cNvPicPr>
          <p:nvPr/>
        </p:nvPicPr>
        <p:blipFill>
          <a:blip r:embed="rId4"/>
          <a:stretch>
            <a:fillRect/>
          </a:stretch>
        </p:blipFill>
        <p:spPr>
          <a:xfrm>
            <a:off x="152399" y="2376727"/>
            <a:ext cx="8534400" cy="4084320"/>
          </a:xfrm>
          <a:prstGeom prst="rect">
            <a:avLst/>
          </a:prstGeom>
        </p:spPr>
      </p:pic>
    </p:spTree>
    <p:extLst>
      <p:ext uri="{BB962C8B-B14F-4D97-AF65-F5344CB8AC3E}">
        <p14:creationId xmlns:p14="http://schemas.microsoft.com/office/powerpoint/2010/main" val="35739348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sp>
        <p:nvSpPr>
          <p:cNvPr id="5" name="Content Placeholder 2"/>
          <p:cNvSpPr txBox="1">
            <a:spLocks/>
          </p:cNvSpPr>
          <p:nvPr/>
        </p:nvSpPr>
        <p:spPr>
          <a:xfrm>
            <a:off x="457200" y="1600200"/>
            <a:ext cx="8229600" cy="102446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Effect of stress can be cumulative</a:t>
            </a:r>
            <a:endParaRPr lang="en-US" dirty="0"/>
          </a:p>
        </p:txBody>
      </p:sp>
      <p:pic>
        <p:nvPicPr>
          <p:cNvPr id="7" name="Picture 6" descr="bp1e_figure_12_26.jpg"/>
          <p:cNvPicPr>
            <a:picLocks noChangeAspect="1"/>
          </p:cNvPicPr>
          <p:nvPr/>
        </p:nvPicPr>
        <p:blipFill>
          <a:blip r:embed="rId4"/>
          <a:stretch>
            <a:fillRect/>
          </a:stretch>
        </p:blipFill>
        <p:spPr>
          <a:xfrm>
            <a:off x="304800" y="2624667"/>
            <a:ext cx="8534400" cy="3645408"/>
          </a:xfrm>
          <a:prstGeom prst="rect">
            <a:avLst/>
          </a:prstGeom>
        </p:spPr>
      </p:pic>
    </p:spTree>
    <p:extLst>
      <p:ext uri="{BB962C8B-B14F-4D97-AF65-F5344CB8AC3E}">
        <p14:creationId xmlns:p14="http://schemas.microsoft.com/office/powerpoint/2010/main" val="16809177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Are some people more susceptible to stress-impaired memory?</a:t>
            </a:r>
          </a:p>
          <a:p>
            <a:r>
              <a:rPr lang="en-US" sz="2800" dirty="0"/>
              <a:t>How would you test this idea?</a:t>
            </a:r>
          </a:p>
          <a:p>
            <a:endParaRPr lang="en-US" sz="2400" dirty="0" smtClean="0"/>
          </a:p>
          <a:p>
            <a:endParaRPr lang="en-US" sz="2400" dirty="0" smtClean="0"/>
          </a:p>
          <a:p>
            <a:endParaRPr lang="en-US" sz="2400" dirty="0"/>
          </a:p>
        </p:txBody>
      </p:sp>
    </p:spTree>
    <p:extLst>
      <p:ext uri="{BB962C8B-B14F-4D97-AF65-F5344CB8AC3E}">
        <p14:creationId xmlns:p14="http://schemas.microsoft.com/office/powerpoint/2010/main" val="14572746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Modifying Memories</a:t>
            </a:r>
            <a:endParaRPr lang="en-US" sz="3000" dirty="0">
              <a:solidFill>
                <a:schemeClr val="bg1"/>
              </a:solidFill>
            </a:endParaRPr>
          </a:p>
        </p:txBody>
      </p:sp>
      <p:pic>
        <p:nvPicPr>
          <p:cNvPr id="6" name="Picture 5" descr="bp1e_cm_12_01.jpg"/>
          <p:cNvPicPr>
            <a:picLocks noChangeAspect="1"/>
          </p:cNvPicPr>
          <p:nvPr/>
        </p:nvPicPr>
        <p:blipFill>
          <a:blip r:embed="rId4"/>
          <a:stretch>
            <a:fillRect/>
          </a:stretch>
        </p:blipFill>
        <p:spPr>
          <a:xfrm>
            <a:off x="2783140" y="1672589"/>
            <a:ext cx="3404508" cy="4766311"/>
          </a:xfrm>
          <a:prstGeom prst="rect">
            <a:avLst/>
          </a:prstGeom>
        </p:spPr>
      </p:pic>
    </p:spTree>
    <p:extLst>
      <p:ext uri="{BB962C8B-B14F-4D97-AF65-F5344CB8AC3E}">
        <p14:creationId xmlns:p14="http://schemas.microsoft.com/office/powerpoint/2010/main" val="31898158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Attention as the gatekeeper</a:t>
            </a:r>
            <a:endParaRPr lang="en-US" sz="3000" dirty="0">
              <a:solidFill>
                <a:schemeClr val="bg1"/>
              </a:solidFill>
            </a:endParaRPr>
          </a:p>
        </p:txBody>
      </p:sp>
      <p:sp>
        <p:nvSpPr>
          <p:cNvPr id="7"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In order to remember, we must first attend</a:t>
            </a:r>
          </a:p>
          <a:p>
            <a:r>
              <a:rPr lang="en-US" smtClean="0"/>
              <a:t>Inattentional blindness</a:t>
            </a:r>
            <a:endParaRPr lang="en-US" dirty="0"/>
          </a:p>
        </p:txBody>
      </p:sp>
    </p:spTree>
    <p:extLst>
      <p:ext uri="{BB962C8B-B14F-4D97-AF65-F5344CB8AC3E}">
        <p14:creationId xmlns:p14="http://schemas.microsoft.com/office/powerpoint/2010/main" val="5867655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Attention as the gatekeeper</a:t>
            </a:r>
            <a:endParaRPr lang="en-US" sz="3000" dirty="0">
              <a:solidFill>
                <a:schemeClr val="bg1"/>
              </a:solidFill>
            </a:endParaRPr>
          </a:p>
        </p:txBody>
      </p:sp>
      <p:pic>
        <p:nvPicPr>
          <p:cNvPr id="6" name="Picture 5" descr="bp1e_figure_12_28.jpg"/>
          <p:cNvPicPr>
            <a:picLocks noChangeAspect="1"/>
          </p:cNvPicPr>
          <p:nvPr/>
        </p:nvPicPr>
        <p:blipFill>
          <a:blip r:embed="rId4"/>
          <a:stretch>
            <a:fillRect/>
          </a:stretch>
        </p:blipFill>
        <p:spPr>
          <a:xfrm>
            <a:off x="304800" y="1806701"/>
            <a:ext cx="8534400" cy="4730496"/>
          </a:xfrm>
          <a:prstGeom prst="rect">
            <a:avLst/>
          </a:prstGeom>
        </p:spPr>
      </p:pic>
    </p:spTree>
    <p:extLst>
      <p:ext uri="{BB962C8B-B14F-4D97-AF65-F5344CB8AC3E}">
        <p14:creationId xmlns:p14="http://schemas.microsoft.com/office/powerpoint/2010/main" val="22200016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Attention as the gatekeeper</a:t>
            </a:r>
            <a:endParaRPr lang="en-US" sz="3000" dirty="0">
              <a:solidFill>
                <a:schemeClr val="bg1"/>
              </a:solidFill>
            </a:endParaRPr>
          </a:p>
        </p:txBody>
      </p:sp>
      <p:sp>
        <p:nvSpPr>
          <p:cNvPr id="7"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mtClean="0"/>
              <a:t>Parts of attending</a:t>
            </a:r>
          </a:p>
          <a:p>
            <a:pPr lvl="1"/>
            <a:r>
              <a:rPr lang="en-US" smtClean="0"/>
              <a:t>Alerting</a:t>
            </a:r>
          </a:p>
          <a:p>
            <a:pPr lvl="1"/>
            <a:r>
              <a:rPr lang="en-US" smtClean="0"/>
              <a:t>Orienting</a:t>
            </a:r>
          </a:p>
          <a:p>
            <a:pPr lvl="1"/>
            <a:r>
              <a:rPr lang="en-US" smtClean="0"/>
              <a:t>Executive attention</a:t>
            </a:r>
            <a:endParaRPr lang="en-US" dirty="0" smtClean="0"/>
          </a:p>
        </p:txBody>
      </p:sp>
    </p:spTree>
    <p:extLst>
      <p:ext uri="{BB962C8B-B14F-4D97-AF65-F5344CB8AC3E}">
        <p14:creationId xmlns:p14="http://schemas.microsoft.com/office/powerpoint/2010/main" val="1275973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Attention as the gatekeeper</a:t>
            </a:r>
            <a:endParaRPr lang="en-US" sz="3000" dirty="0">
              <a:solidFill>
                <a:schemeClr val="bg1"/>
              </a:solidFill>
            </a:endParaRPr>
          </a:p>
        </p:txBody>
      </p:sp>
      <p:pic>
        <p:nvPicPr>
          <p:cNvPr id="8" name="Picture 7" descr="bp1e_figure_12_29a.jpg"/>
          <p:cNvPicPr>
            <a:picLocks noChangeAspect="1"/>
          </p:cNvPicPr>
          <p:nvPr/>
        </p:nvPicPr>
        <p:blipFill>
          <a:blip r:embed="rId4"/>
          <a:stretch>
            <a:fillRect/>
          </a:stretch>
        </p:blipFill>
        <p:spPr>
          <a:xfrm>
            <a:off x="304800" y="1597151"/>
            <a:ext cx="8534400" cy="3663696"/>
          </a:xfrm>
          <a:prstGeom prst="rect">
            <a:avLst/>
          </a:prstGeom>
        </p:spPr>
      </p:pic>
    </p:spTree>
    <p:extLst>
      <p:ext uri="{BB962C8B-B14F-4D97-AF65-F5344CB8AC3E}">
        <p14:creationId xmlns:p14="http://schemas.microsoft.com/office/powerpoint/2010/main" val="18952388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Attention as the gatekeeper</a:t>
            </a:r>
            <a:endParaRPr lang="en-US" sz="3000" dirty="0">
              <a:solidFill>
                <a:schemeClr val="bg1"/>
              </a:solidFill>
            </a:endParaRPr>
          </a:p>
        </p:txBody>
      </p:sp>
      <p:pic>
        <p:nvPicPr>
          <p:cNvPr id="9" name="Picture 8" descr="bp1e_figure_12_29b.jpg"/>
          <p:cNvPicPr>
            <a:picLocks noChangeAspect="1"/>
          </p:cNvPicPr>
          <p:nvPr/>
        </p:nvPicPr>
        <p:blipFill>
          <a:blip r:embed="rId4"/>
          <a:stretch>
            <a:fillRect/>
          </a:stretch>
        </p:blipFill>
        <p:spPr>
          <a:xfrm>
            <a:off x="304800" y="1466088"/>
            <a:ext cx="8534400" cy="3925824"/>
          </a:xfrm>
          <a:prstGeom prst="rect">
            <a:avLst/>
          </a:prstGeom>
        </p:spPr>
      </p:pic>
    </p:spTree>
    <p:extLst>
      <p:ext uri="{BB962C8B-B14F-4D97-AF65-F5344CB8AC3E}">
        <p14:creationId xmlns:p14="http://schemas.microsoft.com/office/powerpoint/2010/main" val="953814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Attention as the gatekeeper</a:t>
            </a:r>
            <a:endParaRPr lang="en-US" sz="3000" dirty="0">
              <a:solidFill>
                <a:schemeClr val="bg1"/>
              </a:solidFill>
            </a:endParaRPr>
          </a:p>
        </p:txBody>
      </p:sp>
      <p:pic>
        <p:nvPicPr>
          <p:cNvPr id="6" name="Picture 5" descr="bp1e_figure_12_29c.jpg"/>
          <p:cNvPicPr>
            <a:picLocks noChangeAspect="1"/>
          </p:cNvPicPr>
          <p:nvPr/>
        </p:nvPicPr>
        <p:blipFill>
          <a:blip r:embed="rId4"/>
          <a:stretch>
            <a:fillRect/>
          </a:stretch>
        </p:blipFill>
        <p:spPr>
          <a:xfrm>
            <a:off x="304800" y="1399032"/>
            <a:ext cx="8534400" cy="4059936"/>
          </a:xfrm>
          <a:prstGeom prst="rect">
            <a:avLst/>
          </a:prstGeom>
        </p:spPr>
      </p:pic>
    </p:spTree>
    <p:extLst>
      <p:ext uri="{BB962C8B-B14F-4D97-AF65-F5344CB8AC3E}">
        <p14:creationId xmlns:p14="http://schemas.microsoft.com/office/powerpoint/2010/main" val="39438689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Attention as the gatekeeper</a:t>
            </a:r>
            <a:endParaRPr lang="en-US" sz="3000" dirty="0">
              <a:solidFill>
                <a:schemeClr val="bg1"/>
              </a:solidFill>
            </a:endParaRPr>
          </a:p>
        </p:txBody>
      </p:sp>
      <p:sp>
        <p:nvSpPr>
          <p:cNvPr id="5"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Because attention necessarily affects memory, what can we do about attention disorders</a:t>
            </a:r>
          </a:p>
          <a:p>
            <a:r>
              <a:rPr lang="en-US" sz="2800" dirty="0"/>
              <a:t>How do we decide when to give brain-altering drugs to children?</a:t>
            </a:r>
          </a:p>
          <a:p>
            <a:endParaRPr lang="en-US" sz="2400" dirty="0" smtClean="0"/>
          </a:p>
          <a:p>
            <a:endParaRPr lang="en-US" sz="2400" dirty="0"/>
          </a:p>
        </p:txBody>
      </p:sp>
    </p:spTree>
    <p:extLst>
      <p:ext uri="{BB962C8B-B14F-4D97-AF65-F5344CB8AC3E}">
        <p14:creationId xmlns:p14="http://schemas.microsoft.com/office/powerpoint/2010/main" val="15360698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3200" dirty="0"/>
              <a:t>Decision making</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Decisions require integrating current sensory information and memory</a:t>
            </a:r>
          </a:p>
          <a:p>
            <a:r>
              <a:rPr lang="en-US" sz="2800" dirty="0"/>
              <a:t>How many kinds of memory are required to verbally understand and correctly answer a simple arithmetic question?</a:t>
            </a:r>
          </a:p>
          <a:p>
            <a:r>
              <a:rPr lang="en-US" sz="2800" dirty="0"/>
              <a:t>To study decision making, we start with simple tasks</a:t>
            </a:r>
          </a:p>
          <a:p>
            <a:endParaRPr lang="en-US" sz="2400" dirty="0" smtClean="0"/>
          </a:p>
          <a:p>
            <a:endParaRPr lang="en-US" sz="2400" dirty="0"/>
          </a:p>
        </p:txBody>
      </p:sp>
    </p:spTree>
    <p:extLst>
      <p:ext uri="{BB962C8B-B14F-4D97-AF65-F5344CB8AC3E}">
        <p14:creationId xmlns:p14="http://schemas.microsoft.com/office/powerpoint/2010/main" val="7461334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Decision making</a:t>
            </a:r>
            <a:endParaRPr lang="en-US" sz="3000" dirty="0">
              <a:solidFill>
                <a:schemeClr val="bg1"/>
              </a:solidFill>
            </a:endParaRPr>
          </a:p>
        </p:txBody>
      </p:sp>
      <p:pic>
        <p:nvPicPr>
          <p:cNvPr id="5" name="Picture 4" descr="bp1e_figure_12_30.jpg"/>
          <p:cNvPicPr>
            <a:picLocks noChangeAspect="1"/>
          </p:cNvPicPr>
          <p:nvPr/>
        </p:nvPicPr>
        <p:blipFill>
          <a:blip r:embed="rId4"/>
          <a:stretch>
            <a:fillRect/>
          </a:stretch>
        </p:blipFill>
        <p:spPr>
          <a:xfrm>
            <a:off x="1648967" y="1951898"/>
            <a:ext cx="5475733" cy="4535007"/>
          </a:xfrm>
          <a:prstGeom prst="rect">
            <a:avLst/>
          </a:prstGeom>
        </p:spPr>
      </p:pic>
    </p:spTree>
    <p:extLst>
      <p:ext uri="{BB962C8B-B14F-4D97-AF65-F5344CB8AC3E}">
        <p14:creationId xmlns:p14="http://schemas.microsoft.com/office/powerpoint/2010/main" val="7536519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Decision making</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Appreciating uncertainty is a necessary part of (rational) decision making</a:t>
            </a:r>
          </a:p>
          <a:p>
            <a:r>
              <a:rPr lang="en-US" sz="2800" dirty="0"/>
              <a:t>Even a decision at a traffic light could be fraught with uncertainty</a:t>
            </a:r>
          </a:p>
          <a:p>
            <a:endParaRPr lang="en-US" sz="2400" dirty="0" smtClean="0"/>
          </a:p>
          <a:p>
            <a:endParaRPr lang="en-US" sz="2400" dirty="0"/>
          </a:p>
        </p:txBody>
      </p:sp>
    </p:spTree>
    <p:extLst>
      <p:ext uri="{BB962C8B-B14F-4D97-AF65-F5344CB8AC3E}">
        <p14:creationId xmlns:p14="http://schemas.microsoft.com/office/powerpoint/2010/main" val="3953448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Decision making</a:t>
            </a:r>
            <a:endParaRPr lang="en-US" sz="3000" dirty="0">
              <a:solidFill>
                <a:schemeClr val="bg1"/>
              </a:solidFill>
            </a:endParaRPr>
          </a:p>
        </p:txBody>
      </p:sp>
      <p:pic>
        <p:nvPicPr>
          <p:cNvPr id="5" name="Picture 4" descr="bp1e_figure_12_31.jpg"/>
          <p:cNvPicPr>
            <a:picLocks noChangeAspect="1"/>
          </p:cNvPicPr>
          <p:nvPr/>
        </p:nvPicPr>
        <p:blipFill>
          <a:blip r:embed="rId4"/>
          <a:stretch>
            <a:fillRect/>
          </a:stretch>
        </p:blipFill>
        <p:spPr>
          <a:xfrm>
            <a:off x="983741" y="1922794"/>
            <a:ext cx="6312409" cy="4621262"/>
          </a:xfrm>
          <a:prstGeom prst="rect">
            <a:avLst/>
          </a:prstGeom>
        </p:spPr>
      </p:pic>
    </p:spTree>
    <p:extLst>
      <p:ext uri="{BB962C8B-B14F-4D97-AF65-F5344CB8AC3E}">
        <p14:creationId xmlns:p14="http://schemas.microsoft.com/office/powerpoint/2010/main" val="5759890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Decision making</a:t>
            </a:r>
            <a:endParaRPr lang="en-US" sz="3000" dirty="0">
              <a:solidFill>
                <a:schemeClr val="bg1"/>
              </a:solidFill>
            </a:endParaRPr>
          </a:p>
        </p:txBody>
      </p:sp>
      <p:sp>
        <p:nvSpPr>
          <p:cNvPr id="4" name="Content Placeholder 3"/>
          <p:cNvSpPr txBox="1">
            <a:spLocks/>
          </p:cNvSpPr>
          <p:nvPr/>
        </p:nvSpPr>
        <p:spPr>
          <a:xfrm>
            <a:off x="457200" y="1890138"/>
            <a:ext cx="8229600" cy="423602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We can not always learn a single stimulus-response rule</a:t>
            </a:r>
          </a:p>
          <a:p>
            <a:r>
              <a:rPr lang="en-US" sz="2800" dirty="0"/>
              <a:t>In everyday environments, the rules change from time to time</a:t>
            </a:r>
          </a:p>
          <a:p>
            <a:endParaRPr lang="en-US" sz="2400" dirty="0" smtClean="0"/>
          </a:p>
          <a:p>
            <a:endParaRPr lang="en-US" sz="2400" dirty="0"/>
          </a:p>
        </p:txBody>
      </p:sp>
    </p:spTree>
    <p:extLst>
      <p:ext uri="{BB962C8B-B14F-4D97-AF65-F5344CB8AC3E}">
        <p14:creationId xmlns:p14="http://schemas.microsoft.com/office/powerpoint/2010/main" val="12886646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txBox="1">
            <a:spLocks/>
          </p:cNvSpPr>
          <p:nvPr/>
        </p:nvSpPr>
        <p:spPr>
          <a:xfrm>
            <a:off x="1369390" y="414198"/>
            <a:ext cx="7317409"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Decision making</a:t>
            </a:r>
            <a:endParaRPr lang="en-US" sz="3000" dirty="0">
              <a:solidFill>
                <a:schemeClr val="bg1"/>
              </a:solidFill>
            </a:endParaRPr>
          </a:p>
        </p:txBody>
      </p:sp>
      <p:pic>
        <p:nvPicPr>
          <p:cNvPr id="5" name="Picture 4" descr="bp1e_figure_12_32.jpg"/>
          <p:cNvPicPr>
            <a:picLocks noChangeAspect="1"/>
          </p:cNvPicPr>
          <p:nvPr/>
        </p:nvPicPr>
        <p:blipFill>
          <a:blip r:embed="rId4"/>
          <a:stretch>
            <a:fillRect/>
          </a:stretch>
        </p:blipFill>
        <p:spPr>
          <a:xfrm>
            <a:off x="1047750" y="1991674"/>
            <a:ext cx="6267450" cy="4503611"/>
          </a:xfrm>
          <a:prstGeom prst="rect">
            <a:avLst/>
          </a:prstGeom>
        </p:spPr>
      </p:pic>
    </p:spTree>
    <p:extLst>
      <p:ext uri="{BB962C8B-B14F-4D97-AF65-F5344CB8AC3E}">
        <p14:creationId xmlns:p14="http://schemas.microsoft.com/office/powerpoint/2010/main" val="817045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2160</Words>
  <Application>Microsoft Office PowerPoint</Application>
  <PresentationFormat>On-screen Show (4:3)</PresentationFormat>
  <Paragraphs>232</Paragraphs>
  <Slides>56</Slides>
  <Notes>47</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Chapter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OUP</dc:creator>
  <cp:lastModifiedBy>ALBRIGHT, Larissa</cp:lastModifiedBy>
  <cp:revision>30</cp:revision>
  <dcterms:created xsi:type="dcterms:W3CDTF">2015-07-30T18:55:32Z</dcterms:created>
  <dcterms:modified xsi:type="dcterms:W3CDTF">2017-04-10T14:54:41Z</dcterms:modified>
</cp:coreProperties>
</file>