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7" r:id="rId2"/>
    <p:sldId id="301"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9" r:id="rId34"/>
    <p:sldId id="288"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78601" autoAdjust="0"/>
  </p:normalViewPr>
  <p:slideViewPr>
    <p:cSldViewPr snapToGrid="0" snapToObjects="1">
      <p:cViewPr>
        <p:scale>
          <a:sx n="65" d="100"/>
          <a:sy n="65" d="100"/>
        </p:scale>
        <p:origin x="-462" y="-6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B29287-A931-4640-9213-E69F0D1898BB}" type="datetimeFigureOut">
              <a:rPr lang="en-US" smtClean="0"/>
              <a:t>4/10/2017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08FDF4-CD8B-4D75-8FEE-D87CDB4B7861}" type="slidenum">
              <a:rPr lang="en-US" smtClean="0"/>
              <a:t>‹#›</a:t>
            </a:fld>
            <a:endParaRPr lang="en-US"/>
          </a:p>
        </p:txBody>
      </p:sp>
    </p:spTree>
    <p:extLst>
      <p:ext uri="{BB962C8B-B14F-4D97-AF65-F5344CB8AC3E}">
        <p14:creationId xmlns:p14="http://schemas.microsoft.com/office/powerpoint/2010/main" val="2079412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a:t>
            </a:fld>
            <a:endParaRPr lang="en-US" dirty="0"/>
          </a:p>
        </p:txBody>
      </p:sp>
    </p:spTree>
    <p:extLst>
      <p:ext uri="{BB962C8B-B14F-4D97-AF65-F5344CB8AC3E}">
        <p14:creationId xmlns:p14="http://schemas.microsoft.com/office/powerpoint/2010/main" val="66770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endocrine system consists of several endocrine glands located throughout the body.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Early </a:t>
            </a:r>
            <a:r>
              <a:rPr lang="en-US" sz="1200" kern="1200" dirty="0" err="1" smtClean="0">
                <a:solidFill>
                  <a:schemeClr val="tx1"/>
                </a:solidFill>
                <a:effectLst/>
                <a:latin typeface="+mn-lt"/>
                <a:ea typeface="+mn-ea"/>
                <a:cs typeface="+mn-cs"/>
              </a:rPr>
              <a:t>endocrinological</a:t>
            </a:r>
            <a:r>
              <a:rPr lang="en-US" sz="1200" kern="1200" dirty="0" smtClean="0">
                <a:solidFill>
                  <a:schemeClr val="tx1"/>
                </a:solidFill>
                <a:effectLst/>
                <a:latin typeface="+mn-lt"/>
                <a:ea typeface="+mn-ea"/>
                <a:cs typeface="+mn-cs"/>
              </a:rPr>
              <a:t> investigations revealed that the removal of gonads impacted the sexual maturation of roosters; however, replacement of hormones via gonad replacement recovered typical sexual maturation in these animals.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Steroid hormones are able to travel across the cell membrane before attaching to a receptor protein to activate protein production by the nucleus. (b) However, </a:t>
            </a:r>
            <a:r>
              <a:rPr lang="en-US" sz="1200" kern="1200" dirty="0" err="1" smtClean="0">
                <a:solidFill>
                  <a:schemeClr val="tx1"/>
                </a:solidFill>
                <a:effectLst/>
                <a:latin typeface="+mn-lt"/>
                <a:ea typeface="+mn-ea"/>
                <a:cs typeface="+mn-cs"/>
              </a:rPr>
              <a:t>nonsteroid</a:t>
            </a:r>
            <a:r>
              <a:rPr lang="en-US" sz="1200" kern="1200" dirty="0" smtClean="0">
                <a:solidFill>
                  <a:schemeClr val="tx1"/>
                </a:solidFill>
                <a:effectLst/>
                <a:latin typeface="+mn-lt"/>
                <a:ea typeface="+mn-ea"/>
                <a:cs typeface="+mn-cs"/>
              </a:rPr>
              <a:t> hormones are dependent on the presence of receptors in the membrane that activate a G-protein and subsequent second messenger system to activate protein production.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The hypothalamic-pituitary system. </a:t>
            </a:r>
            <a:r>
              <a:rPr lang="en-US" sz="1200" b="0" kern="1200" dirty="0" smtClean="0">
                <a:solidFill>
                  <a:schemeClr val="tx1"/>
                </a:solidFill>
                <a:effectLst/>
                <a:latin typeface="+mn-lt"/>
                <a:ea typeface="+mn-ea"/>
                <a:cs typeface="+mn-cs"/>
              </a:rPr>
              <a:t>The</a:t>
            </a:r>
            <a:r>
              <a:rPr lang="en-US" sz="1200" kern="1200" dirty="0" smtClean="0">
                <a:solidFill>
                  <a:schemeClr val="tx1"/>
                </a:solidFill>
                <a:effectLst/>
                <a:latin typeface="+mn-lt"/>
                <a:ea typeface="+mn-ea"/>
                <a:cs typeface="+mn-cs"/>
              </a:rPr>
              <a:t> hypothalamus influences the release of pituitary hormones in different ways. Specifically, hypothalamic releasing hormones travel through the pituitary blood vessels to stimulate the release of anterior pituitary hormones, whereas axons from the hypothalamus extend to the posterior pituitary, where they release the posterior pituitary hormones.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9</a:t>
            </a:fld>
            <a:endParaRPr lang="en-US"/>
          </a:p>
        </p:txBody>
      </p:sp>
    </p:spTree>
    <p:extLst>
      <p:ext uri="{BB962C8B-B14F-4D97-AF65-F5344CB8AC3E}">
        <p14:creationId xmlns:p14="http://schemas.microsoft.com/office/powerpoint/2010/main" val="2036547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Sex differences and microglia. </a:t>
            </a:r>
            <a:r>
              <a:rPr lang="en-US" sz="1200" kern="1200" dirty="0" smtClean="0">
                <a:solidFill>
                  <a:schemeClr val="tx1"/>
                </a:solidFill>
                <a:effectLst/>
                <a:latin typeface="+mn-lt"/>
                <a:ea typeface="+mn-ea"/>
                <a:cs typeface="+mn-cs"/>
              </a:rPr>
              <a:t>On postnatal day 2, the glial cell morphology is different in male and female rat pups, with females having more of the elongated diffuse cells than males.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11</a:t>
            </a:fld>
            <a:endParaRPr lang="en-US"/>
          </a:p>
        </p:txBody>
      </p:sp>
    </p:spTree>
    <p:extLst>
      <p:ext uri="{BB962C8B-B14F-4D97-AF65-F5344CB8AC3E}">
        <p14:creationId xmlns:p14="http://schemas.microsoft.com/office/powerpoint/2010/main" val="2283569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Sexual differentiation. </a:t>
            </a:r>
            <a:r>
              <a:rPr lang="en-US" sz="1200" kern="1200" dirty="0" smtClean="0">
                <a:solidFill>
                  <a:schemeClr val="tx1"/>
                </a:solidFill>
                <a:effectLst/>
                <a:latin typeface="+mn-lt"/>
                <a:ea typeface="+mn-ea"/>
                <a:cs typeface="+mn-cs"/>
              </a:rPr>
              <a:t>Development and differentiation of reproductive organs and genitalia in males and females.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Social monogamy and social neuropeptides. Oxytocin and vasopressin receptors are distributed differently in the monogamous prairie vole and non-monogamous </a:t>
            </a:r>
            <a:r>
              <a:rPr lang="en-US" sz="1200" b="0" kern="1200" dirty="0" err="1" smtClean="0">
                <a:solidFill>
                  <a:schemeClr val="tx1"/>
                </a:solidFill>
                <a:effectLst/>
                <a:latin typeface="+mn-lt"/>
                <a:ea typeface="+mn-ea"/>
                <a:cs typeface="+mn-cs"/>
              </a:rPr>
              <a:t>montane</a:t>
            </a:r>
            <a:r>
              <a:rPr lang="en-US" sz="1200" b="0" kern="1200" dirty="0" smtClean="0">
                <a:solidFill>
                  <a:schemeClr val="tx1"/>
                </a:solidFill>
                <a:effectLst/>
                <a:latin typeface="+mn-lt"/>
                <a:ea typeface="+mn-ea"/>
                <a:cs typeface="+mn-cs"/>
              </a:rPr>
              <a:t> vole. The darkest areas depict higher densities of receptors. </a:t>
            </a:r>
            <a:endParaRPr lang="en-US" sz="12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C08FDF4-CD8B-4D75-8FEE-D87CDB4B7861}" type="slidenum">
              <a:rPr lang="en-US" smtClean="0"/>
              <a:t>15</a:t>
            </a:fld>
            <a:endParaRPr lang="en-US"/>
          </a:p>
        </p:txBody>
      </p:sp>
    </p:spTree>
    <p:extLst>
      <p:ext uri="{BB962C8B-B14F-4D97-AF65-F5344CB8AC3E}">
        <p14:creationId xmlns:p14="http://schemas.microsoft.com/office/powerpoint/2010/main" val="1257459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Pair-bonding. </a:t>
            </a:r>
            <a:r>
              <a:rPr lang="en-US" sz="1200" kern="1200" dirty="0" smtClean="0">
                <a:solidFill>
                  <a:schemeClr val="tx1"/>
                </a:solidFill>
                <a:effectLst/>
                <a:latin typeface="+mn-lt"/>
                <a:ea typeface="+mn-ea"/>
                <a:cs typeface="+mn-cs"/>
              </a:rPr>
              <a:t>Following a sexual encounter, male voles were given the choice of spending time in proximity with the familiar female or an unfamiliar female; whereas prairie vole males spent more time with the familiar female exhibiting evidence of an established social bond, </a:t>
            </a:r>
            <a:r>
              <a:rPr lang="en-US" sz="1200" kern="1200" dirty="0" err="1" smtClean="0">
                <a:solidFill>
                  <a:schemeClr val="tx1"/>
                </a:solidFill>
                <a:effectLst/>
                <a:latin typeface="+mn-lt"/>
                <a:ea typeface="+mn-ea"/>
                <a:cs typeface="+mn-cs"/>
              </a:rPr>
              <a:t>montane</a:t>
            </a:r>
            <a:r>
              <a:rPr lang="en-US" sz="1200" kern="1200" dirty="0" smtClean="0">
                <a:solidFill>
                  <a:schemeClr val="tx1"/>
                </a:solidFill>
                <a:effectLst/>
                <a:latin typeface="+mn-lt"/>
                <a:ea typeface="+mn-ea"/>
                <a:cs typeface="+mn-cs"/>
              </a:rPr>
              <a:t> voles did not exhibit this preference.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Dopamine and social bonding. (a) During an initial social contact, more D2 receptors are activated in the nucleus </a:t>
            </a:r>
            <a:r>
              <a:rPr lang="en-US" sz="1200" b="0" kern="1200" dirty="0" err="1" smtClean="0">
                <a:solidFill>
                  <a:schemeClr val="tx1"/>
                </a:solidFill>
                <a:effectLst/>
                <a:latin typeface="+mn-lt"/>
                <a:ea typeface="+mn-ea"/>
                <a:cs typeface="+mn-cs"/>
              </a:rPr>
              <a:t>accumbens</a:t>
            </a:r>
            <a:r>
              <a:rPr lang="en-US" sz="1200" b="0" kern="1200" dirty="0" smtClean="0">
                <a:solidFill>
                  <a:schemeClr val="tx1"/>
                </a:solidFill>
                <a:effectLst/>
                <a:latin typeface="+mn-lt"/>
                <a:ea typeface="+mn-ea"/>
                <a:cs typeface="+mn-cs"/>
              </a:rPr>
              <a:t> of the male vole, (b) whereas following social bonding, increased D1 receptors are apparent in the male nucleus </a:t>
            </a:r>
            <a:r>
              <a:rPr lang="en-US" sz="1200" b="0" kern="1200" dirty="0" err="1" smtClean="0">
                <a:solidFill>
                  <a:schemeClr val="tx1"/>
                </a:solidFill>
                <a:effectLst/>
                <a:latin typeface="+mn-lt"/>
                <a:ea typeface="+mn-ea"/>
                <a:cs typeface="+mn-cs"/>
              </a:rPr>
              <a:t>accumbens</a:t>
            </a:r>
            <a:r>
              <a:rPr lang="en-US" sz="1200" b="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17</a:t>
            </a:fld>
            <a:endParaRPr lang="en-US"/>
          </a:p>
        </p:txBody>
      </p:sp>
    </p:spTree>
    <p:extLst>
      <p:ext uri="{BB962C8B-B14F-4D97-AF65-F5344CB8AC3E}">
        <p14:creationId xmlns:p14="http://schemas.microsoft.com/office/powerpoint/2010/main" val="600419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Oxytocin and trust.</a:t>
            </a:r>
            <a:br>
              <a:rPr lang="en-US" sz="1200" b="0" kern="1200" dirty="0" smtClean="0">
                <a:solidFill>
                  <a:schemeClr val="tx1"/>
                </a:solidFill>
                <a:effectLst/>
                <a:latin typeface="+mn-lt"/>
                <a:ea typeface="+mn-ea"/>
                <a:cs typeface="+mn-cs"/>
              </a:rPr>
            </a:br>
            <a:r>
              <a:rPr lang="en-US" sz="1200" b="0" kern="1200" dirty="0" smtClean="0">
                <a:solidFill>
                  <a:schemeClr val="tx1"/>
                </a:solidFill>
                <a:effectLst/>
                <a:latin typeface="+mn-lt"/>
                <a:ea typeface="+mn-ea"/>
                <a:cs typeface="+mn-cs"/>
              </a:rPr>
              <a:t>Paul Zak’s research indicated that the administration of oxytocin nasal spray increased trustworthiness in the trust game. </a:t>
            </a:r>
            <a:endParaRPr lang="en-US" b="0"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19</a:t>
            </a:fld>
            <a:endParaRPr lang="en-US"/>
          </a:p>
        </p:txBody>
      </p:sp>
    </p:spTree>
    <p:extLst>
      <p:ext uri="{BB962C8B-B14F-4D97-AF65-F5344CB8AC3E}">
        <p14:creationId xmlns:p14="http://schemas.microsoft.com/office/powerpoint/2010/main" val="2555708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Human–pet</a:t>
            </a:r>
            <a:r>
              <a:rPr lang="en-US" sz="1200" b="1" kern="1200" baseline="0" dirty="0" smtClean="0">
                <a:solidFill>
                  <a:schemeClr val="tx1"/>
                </a:solidFill>
                <a:effectLst/>
                <a:latin typeface="+mn-lt"/>
                <a:ea typeface="+mn-ea"/>
                <a:cs typeface="+mn-cs"/>
              </a:rPr>
              <a:t> i</a:t>
            </a:r>
            <a:r>
              <a:rPr lang="en-US" sz="1200" b="1" kern="1200" dirty="0" smtClean="0">
                <a:solidFill>
                  <a:schemeClr val="tx1"/>
                </a:solidFill>
                <a:effectLst/>
                <a:latin typeface="+mn-lt"/>
                <a:ea typeface="+mn-ea"/>
                <a:cs typeface="+mn-cs"/>
              </a:rPr>
              <a:t>nteractions. </a:t>
            </a:r>
            <a:r>
              <a:rPr lang="en-US" sz="1200" kern="1200" dirty="0" smtClean="0">
                <a:solidFill>
                  <a:schemeClr val="tx1"/>
                </a:solidFill>
                <a:effectLst/>
                <a:latin typeface="+mn-lt"/>
                <a:ea typeface="+mn-ea"/>
                <a:cs typeface="+mn-cs"/>
              </a:rPr>
              <a:t>Social bonds between pets and humans alter oxytocin levels in a manner similar to that observed between humans with established social bonds.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21</a:t>
            </a:fld>
            <a:endParaRPr lang="en-US"/>
          </a:p>
        </p:txBody>
      </p:sp>
    </p:spTree>
    <p:extLst>
      <p:ext uri="{BB962C8B-B14F-4D97-AF65-F5344CB8AC3E}">
        <p14:creationId xmlns:p14="http://schemas.microsoft.com/office/powerpoint/2010/main" val="2389876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The estrous cycle.(a) e rodent estrous cycle occurs over a 4-day period. (b) The human menstrual cycle extends over a 28-day period. Although the durations differ, both species experience systematic fluctuations in estrogen, progesterone, luteinizing hormone, and follicle-stimulating hormone.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The estrous cycle.(a) The rodent estrous cycle occurs over a 4-day period. (b) The human menstrual cycle extends over a 28-day period. Although the durations differ, both species experience systematic fluctuations in estrogen, progesterone, luteinizing hormone, and follicle-stimulating hormone.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23</a:t>
            </a:fld>
            <a:endParaRPr lang="en-US"/>
          </a:p>
        </p:txBody>
      </p:sp>
    </p:spTree>
    <p:extLst>
      <p:ext uri="{BB962C8B-B14F-4D97-AF65-F5344CB8AC3E}">
        <p14:creationId xmlns:p14="http://schemas.microsoft.com/office/powerpoint/2010/main" val="2561890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Response strategies in female rats during estrus cycle stages. </a:t>
            </a:r>
            <a:r>
              <a:rPr lang="en-US" sz="1200" kern="1200" dirty="0" smtClean="0">
                <a:solidFill>
                  <a:schemeClr val="tx1"/>
                </a:solidFill>
                <a:effectLst/>
                <a:latin typeface="+mn-lt"/>
                <a:ea typeface="+mn-ea"/>
                <a:cs typeface="+mn-cs"/>
              </a:rPr>
              <a:t>(a) After being trained to find food at a particular spot, rats were placed into the mirror image of the same maze. Sometimes they went to the spot where the food had been, and at other times, they followed the “directions” (e.g., turn right) that had led to the food in the training. (b) The response strategy changed depending on the stage</a:t>
            </a:r>
            <a:r>
              <a:rPr lang="en-US" sz="1200" kern="1200" baseline="0" dirty="0" smtClean="0">
                <a:solidFill>
                  <a:schemeClr val="tx1"/>
                </a:solidFill>
                <a:effectLst/>
                <a:latin typeface="+mn-lt"/>
                <a:ea typeface="+mn-ea"/>
                <a:cs typeface="+mn-cs"/>
              </a:rPr>
              <a:t> of the estrus cycle.</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During copulation, male and female brain activation patterns consist of both similar and different neural areas.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25</a:t>
            </a:fld>
            <a:endParaRPr lang="en-US"/>
          </a:p>
        </p:txBody>
      </p:sp>
    </p:spTree>
    <p:extLst>
      <p:ext uri="{BB962C8B-B14F-4D97-AF65-F5344CB8AC3E}">
        <p14:creationId xmlns:p14="http://schemas.microsoft.com/office/powerpoint/2010/main" val="3788352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During copulation, male and female brain activation patterns consist of both similar and different neural areas.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During copulation, male and female brain activation patterns consist of both similar and different neural areas.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27</a:t>
            </a:fld>
            <a:endParaRPr lang="en-US"/>
          </a:p>
        </p:txBody>
      </p:sp>
    </p:spTree>
    <p:extLst>
      <p:ext uri="{BB962C8B-B14F-4D97-AF65-F5344CB8AC3E}">
        <p14:creationId xmlns:p14="http://schemas.microsoft.com/office/powerpoint/2010/main" val="1201569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e bright colors in these positron emission tomography scans depict higher rates of serotonin synthesis in males than in females. </a:t>
            </a:r>
            <a:endParaRPr lang="en-US" dirty="0" smtClean="0"/>
          </a:p>
        </p:txBody>
      </p:sp>
      <p:sp>
        <p:nvSpPr>
          <p:cNvPr id="4" name="Slide Number Placeholder 3"/>
          <p:cNvSpPr>
            <a:spLocks noGrp="1"/>
          </p:cNvSpPr>
          <p:nvPr>
            <p:ph type="sldNum" sz="quarter" idx="10"/>
          </p:nvPr>
        </p:nvSpPr>
        <p:spPr/>
        <p:txBody>
          <a:bodyPr/>
          <a:lstStyle/>
          <a:p>
            <a:fld id="{0C08FDF4-CD8B-4D75-8FEE-D87CDB4B7861}" type="slidenum">
              <a:rPr lang="en-US" smtClean="0"/>
              <a:t>28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e bright colors in these positron emission tomography scans depict higher rates of serotonin synthesis in males than in females.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29</a:t>
            </a:fld>
            <a:endParaRPr lang="en-US"/>
          </a:p>
        </p:txBody>
      </p:sp>
    </p:spTree>
    <p:extLst>
      <p:ext uri="{BB962C8B-B14F-4D97-AF65-F5344CB8AC3E}">
        <p14:creationId xmlns:p14="http://schemas.microsoft.com/office/powerpoint/2010/main" val="1486821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e bright colors in these positron emission tomography scans depict higher rates of serotonin synthesis in males than in females.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Brain involvement in transsexuals. </a:t>
            </a:r>
            <a:r>
              <a:rPr lang="en-US" sz="1200" kern="1200" dirty="0" smtClean="0">
                <a:solidFill>
                  <a:schemeClr val="tx1"/>
                </a:solidFill>
                <a:effectLst/>
                <a:latin typeface="+mn-lt"/>
                <a:ea typeface="+mn-ea"/>
                <a:cs typeface="+mn-cs"/>
              </a:rPr>
              <a:t>(a) White matter structures in female-to-male transsexuals are more similar to those in heterosexual male brains than those in female brains in several brain areas, including the (b) superior longitudinal fasciculus, forceps minor, and </a:t>
            </a:r>
            <a:r>
              <a:rPr lang="en-US" sz="1200" kern="1200" dirty="0" err="1" smtClean="0">
                <a:solidFill>
                  <a:schemeClr val="tx1"/>
                </a:solidFill>
                <a:effectLst/>
                <a:latin typeface="+mn-lt"/>
                <a:ea typeface="+mn-ea"/>
                <a:cs typeface="+mn-cs"/>
              </a:rPr>
              <a:t>corticospinal</a:t>
            </a:r>
            <a:r>
              <a:rPr lang="en-US" sz="1200" kern="1200" dirty="0" smtClean="0">
                <a:solidFill>
                  <a:schemeClr val="tx1"/>
                </a:solidFill>
                <a:effectLst/>
                <a:latin typeface="+mn-lt"/>
                <a:ea typeface="+mn-ea"/>
                <a:cs typeface="+mn-cs"/>
              </a:rPr>
              <a:t> tract.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31</a:t>
            </a:fld>
            <a:endParaRPr lang="en-US"/>
          </a:p>
        </p:txBody>
      </p:sp>
    </p:spTree>
    <p:extLst>
      <p:ext uri="{BB962C8B-B14F-4D97-AF65-F5344CB8AC3E}">
        <p14:creationId xmlns:p14="http://schemas.microsoft.com/office/powerpoint/2010/main" val="29904098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Maternal behavior and foraging. </a:t>
            </a:r>
            <a:r>
              <a:rPr lang="en-US" sz="1200" kern="1200" dirty="0" smtClean="0">
                <a:solidFill>
                  <a:schemeClr val="tx1"/>
                </a:solidFill>
                <a:effectLst/>
                <a:latin typeface="+mn-lt"/>
                <a:ea typeface="+mn-ea"/>
                <a:cs typeface="+mn-cs"/>
              </a:rPr>
              <a:t>(a) After being trained to locate food (top row), rats began from different starting positions (bottom row). Maternal rats consistently found the food faster than non-mothers did. (b) A mother rat grooms her pups.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Maternal behavior and foraging. </a:t>
            </a:r>
            <a:r>
              <a:rPr lang="en-US" sz="1200" kern="1200" dirty="0" smtClean="0">
                <a:solidFill>
                  <a:schemeClr val="tx1"/>
                </a:solidFill>
                <a:effectLst/>
                <a:latin typeface="+mn-lt"/>
                <a:ea typeface="+mn-ea"/>
                <a:cs typeface="+mn-cs"/>
              </a:rPr>
              <a:t>(a) After being trained to locate food (top row), rats began from different starting positions (bottom row). Maternal rats consistently found the food faster than non-mothers did. (b) A mother rat grooms her pups.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Gray matter volume increased from two to four weeks to three to four months following delivery. (b) The mothers who reported a more positive perception of their babies at the earliest testing period experienced enhanced volume increases in several midbrain areas, including the hypothalamus, </a:t>
            </a:r>
            <a:r>
              <a:rPr lang="en-US" sz="1200" kern="1200" dirty="0" err="1" smtClean="0">
                <a:solidFill>
                  <a:schemeClr val="tx1"/>
                </a:solidFill>
                <a:effectLst/>
                <a:latin typeface="+mn-lt"/>
                <a:ea typeface="+mn-ea"/>
                <a:cs typeface="+mn-cs"/>
              </a:rPr>
              <a:t>substantia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nigra</a:t>
            </a:r>
            <a:r>
              <a:rPr lang="en-US" sz="1200" kern="1200" dirty="0" smtClean="0">
                <a:solidFill>
                  <a:schemeClr val="tx1"/>
                </a:solidFill>
                <a:effectLst/>
                <a:latin typeface="+mn-lt"/>
                <a:ea typeface="+mn-ea"/>
                <a:cs typeface="+mn-cs"/>
              </a:rPr>
              <a:t>, and amygdala.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35</a:t>
            </a:fld>
            <a:endParaRPr lang="en-US"/>
          </a:p>
        </p:txBody>
      </p:sp>
    </p:spTree>
    <p:extLst>
      <p:ext uri="{BB962C8B-B14F-4D97-AF65-F5344CB8AC3E}">
        <p14:creationId xmlns:p14="http://schemas.microsoft.com/office/powerpoint/2010/main" val="16334871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maternal brain requires activation of multiple brain areas to respond to and care for the offspring.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Parenting involvement and the orbitofrontal cortex. </a:t>
            </a:r>
            <a:r>
              <a:rPr lang="en-US" sz="1200" kern="1200" dirty="0" smtClean="0">
                <a:solidFill>
                  <a:schemeClr val="tx1"/>
                </a:solidFill>
                <a:effectLst/>
                <a:latin typeface="+mn-lt"/>
                <a:ea typeface="+mn-ea"/>
                <a:cs typeface="+mn-cs"/>
              </a:rPr>
              <a:t>Focusing on the effects of both parents in </a:t>
            </a:r>
            <a:r>
              <a:rPr lang="en-US" sz="1200" kern="1200" dirty="0" err="1" smtClean="0">
                <a:solidFill>
                  <a:schemeClr val="tx1"/>
                </a:solidFill>
                <a:effectLst/>
                <a:latin typeface="+mn-lt"/>
                <a:ea typeface="+mn-ea"/>
                <a:cs typeface="+mn-cs"/>
              </a:rPr>
              <a:t>degu</a:t>
            </a:r>
            <a:r>
              <a:rPr lang="en-US" sz="1200" kern="1200" dirty="0" smtClean="0">
                <a:solidFill>
                  <a:schemeClr val="tx1"/>
                </a:solidFill>
                <a:effectLst/>
                <a:latin typeface="+mn-lt"/>
                <a:ea typeface="+mn-ea"/>
                <a:cs typeface="+mn-cs"/>
              </a:rPr>
              <a:t> offspring, the orbitofrontal cortex exhibits dramatic effects of having both parents; for example, not having father around leads</a:t>
            </a:r>
            <a:r>
              <a:rPr lang="en-US" sz="1200" kern="1200" baseline="0" dirty="0" smtClean="0">
                <a:solidFill>
                  <a:schemeClr val="tx1"/>
                </a:solidFill>
                <a:effectLst/>
                <a:latin typeface="+mn-lt"/>
                <a:ea typeface="+mn-ea"/>
                <a:cs typeface="+mn-cs"/>
              </a:rPr>
              <a:t> to </a:t>
            </a:r>
            <a:r>
              <a:rPr lang="en-US" sz="1200" kern="1200" dirty="0" smtClean="0">
                <a:solidFill>
                  <a:schemeClr val="tx1"/>
                </a:solidFill>
                <a:effectLst/>
                <a:latin typeface="+mn-lt"/>
                <a:ea typeface="+mn-ea"/>
                <a:cs typeface="+mn-cs"/>
              </a:rPr>
              <a:t>apical dendrite spines diminished at both postnatal days 21 and 90.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39</a:t>
            </a:fld>
            <a:endParaRPr lang="en-US"/>
          </a:p>
        </p:txBody>
      </p:sp>
    </p:spTree>
    <p:extLst>
      <p:ext uri="{BB962C8B-B14F-4D97-AF65-F5344CB8AC3E}">
        <p14:creationId xmlns:p14="http://schemas.microsoft.com/office/powerpoint/2010/main" val="926900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Aka males exhibit high rates of paternal contact.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Aka males exhibit high rates of paternal contact.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41</a:t>
            </a:fld>
            <a:endParaRPr lang="en-US"/>
          </a:p>
        </p:txBody>
      </p:sp>
    </p:spTree>
    <p:extLst>
      <p:ext uri="{BB962C8B-B14F-4D97-AF65-F5344CB8AC3E}">
        <p14:creationId xmlns:p14="http://schemas.microsoft.com/office/powerpoint/2010/main" val="24883307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Meerkats</a:t>
            </a:r>
            <a:r>
              <a:rPr lang="en-US" sz="1200" kern="1200" dirty="0" smtClean="0">
                <a:solidFill>
                  <a:schemeClr val="tx1"/>
                </a:solidFill>
                <a:effectLst/>
                <a:latin typeface="+mn-lt"/>
                <a:ea typeface="+mn-ea"/>
                <a:cs typeface="+mn-cs"/>
              </a:rPr>
              <a:t> use the </a:t>
            </a:r>
            <a:r>
              <a:rPr lang="en-US" sz="1200" kern="1200" dirty="0" err="1" smtClean="0">
                <a:solidFill>
                  <a:schemeClr val="tx1"/>
                </a:solidFill>
                <a:effectLst/>
                <a:latin typeface="+mn-lt"/>
                <a:ea typeface="+mn-ea"/>
                <a:cs typeface="+mn-cs"/>
              </a:rPr>
              <a:t>alloparenting</a:t>
            </a:r>
            <a:r>
              <a:rPr lang="en-US" sz="1200" kern="1200" dirty="0" smtClean="0">
                <a:solidFill>
                  <a:schemeClr val="tx1"/>
                </a:solidFill>
                <a:effectLst/>
                <a:latin typeface="+mn-lt"/>
                <a:ea typeface="+mn-ea"/>
                <a:cs typeface="+mn-cs"/>
              </a:rPr>
              <a:t> strategy to maximize care for offspring.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P</a:t>
            </a:r>
            <a:r>
              <a:rPr lang="en-US" sz="1200" b="0" kern="1200" dirty="0" smtClean="0">
                <a:solidFill>
                  <a:schemeClr val="tx1"/>
                </a:solidFill>
                <a:effectLst/>
                <a:latin typeface="+mn-lt"/>
                <a:ea typeface="+mn-ea"/>
                <a:cs typeface="+mn-cs"/>
              </a:rPr>
              <a:t>arental investment in blue-footed booby birds. (a) After old and young males received an injection that made them feel ill, (b) their paternal behavior was </a:t>
            </a:r>
            <a:r>
              <a:rPr lang="en-US" sz="1200" kern="1200" dirty="0" smtClean="0">
                <a:solidFill>
                  <a:schemeClr val="tx1"/>
                </a:solidFill>
                <a:effectLst/>
                <a:latin typeface="+mn-lt"/>
                <a:ea typeface="+mn-ea"/>
                <a:cs typeface="+mn-cs"/>
              </a:rPr>
              <a:t>observed. (c) During the sickness, young birds delivered less care to their offspring, whereas old birds increased their care.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44</a:t>
            </a:fld>
            <a:endParaRPr lang="en-US"/>
          </a:p>
        </p:txBody>
      </p:sp>
    </p:spTree>
    <p:extLst>
      <p:ext uri="{BB962C8B-B14F-4D97-AF65-F5344CB8AC3E}">
        <p14:creationId xmlns:p14="http://schemas.microsoft.com/office/powerpoint/2010/main" val="26588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819367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88277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3155175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1D4389-400E-D24B-9AD8-BFAB919A92F4}"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551489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1D4389-400E-D24B-9AD8-BFAB919A92F4}"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9005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1D4389-400E-D24B-9AD8-BFAB919A92F4}" type="datetimeFigureOut">
              <a:rPr lang="en-US" smtClean="0"/>
              <a:t>4/10/2017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021548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1D4389-400E-D24B-9AD8-BFAB919A92F4}" type="datetimeFigureOut">
              <a:rPr lang="en-US" smtClean="0"/>
              <a:t>4/10/2017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92444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4389-400E-D24B-9AD8-BFAB919A92F4}"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581855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4389-400E-D24B-9AD8-BFAB919A92F4}"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3229784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616307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571817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D4389-400E-D24B-9AD8-BFAB919A92F4}" type="datetimeFigureOut">
              <a:rPr lang="en-US" smtClean="0"/>
              <a:t>4/10/2017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7BD70-CE75-464C-B3F8-8D4B54664696}" type="slidenum">
              <a:rPr lang="en-US" smtClean="0"/>
              <a:t>‹#›</a:t>
            </a:fld>
            <a:endParaRPr lang="en-US"/>
          </a:p>
        </p:txBody>
      </p:sp>
    </p:spTree>
    <p:extLst>
      <p:ext uri="{BB962C8B-B14F-4D97-AF65-F5344CB8AC3E}">
        <p14:creationId xmlns:p14="http://schemas.microsoft.com/office/powerpoint/2010/main" val="3045993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209653" cy="6907239"/>
          </a:xfrm>
          <a:prstGeom prst="rect">
            <a:avLst/>
          </a:prstGeom>
        </p:spPr>
      </p:pic>
    </p:spTree>
    <p:extLst>
      <p:ext uri="{BB962C8B-B14F-4D97-AF65-F5344CB8AC3E}">
        <p14:creationId xmlns:p14="http://schemas.microsoft.com/office/powerpoint/2010/main" val="12388465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11</a:t>
            </a:r>
            <a:endParaRPr lang="en-US" dirty="0"/>
          </a:p>
        </p:txBody>
      </p:sp>
      <p:sp>
        <p:nvSpPr>
          <p:cNvPr id="3" name="Subtitle 2"/>
          <p:cNvSpPr>
            <a:spLocks noGrp="1"/>
          </p:cNvSpPr>
          <p:nvPr>
            <p:ph type="subTitle" idx="1"/>
          </p:nvPr>
        </p:nvSpPr>
        <p:spPr/>
        <p:txBody>
          <a:bodyPr/>
          <a:lstStyle/>
          <a:p>
            <a:r>
              <a:rPr lang="en-US" dirty="0" smtClean="0"/>
              <a:t>Affiliative and Reproductive Strategies</a:t>
            </a:r>
            <a:endParaRPr lang="en-US" dirty="0"/>
          </a:p>
        </p:txBody>
      </p:sp>
    </p:spTree>
    <p:extLst>
      <p:ext uri="{BB962C8B-B14F-4D97-AF65-F5344CB8AC3E}">
        <p14:creationId xmlns:p14="http://schemas.microsoft.com/office/powerpoint/2010/main" val="37277618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Outline</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Hormones and behavior</a:t>
            </a:r>
          </a:p>
          <a:p>
            <a:r>
              <a:rPr lang="en-US" sz="2800" dirty="0"/>
              <a:t>The neurobiology of relationships</a:t>
            </a:r>
          </a:p>
          <a:p>
            <a:r>
              <a:rPr lang="en-US" sz="2800" dirty="0"/>
              <a:t>Sexual behavior and characteristics</a:t>
            </a:r>
          </a:p>
          <a:p>
            <a:r>
              <a:rPr lang="en-US" sz="2800" dirty="0"/>
              <a:t>The neurobiology of parental behavior</a:t>
            </a:r>
          </a:p>
          <a:p>
            <a:endParaRPr lang="en-US" sz="2400" dirty="0" smtClean="0"/>
          </a:p>
          <a:p>
            <a:endParaRPr lang="en-US" sz="2400" dirty="0"/>
          </a:p>
        </p:txBody>
      </p:sp>
    </p:spTree>
    <p:extLst>
      <p:ext uri="{BB962C8B-B14F-4D97-AF65-F5344CB8AC3E}">
        <p14:creationId xmlns:p14="http://schemas.microsoft.com/office/powerpoint/2010/main" val="1635220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Hormones and behavior: Endocrine system</a:t>
            </a:r>
            <a:endParaRPr lang="en-US" sz="3000" dirty="0">
              <a:solidFill>
                <a:schemeClr val="bg1"/>
              </a:solidFill>
            </a:endParaRPr>
          </a:p>
        </p:txBody>
      </p:sp>
      <p:pic>
        <p:nvPicPr>
          <p:cNvPr id="5" name="Picture 4" descr="bp1e_figure_11_04.jpg"/>
          <p:cNvPicPr>
            <a:picLocks noChangeAspect="1"/>
          </p:cNvPicPr>
          <p:nvPr/>
        </p:nvPicPr>
        <p:blipFill>
          <a:blip r:embed="rId4"/>
          <a:stretch>
            <a:fillRect/>
          </a:stretch>
        </p:blipFill>
        <p:spPr>
          <a:xfrm>
            <a:off x="3069729" y="2197749"/>
            <a:ext cx="3227833" cy="4346305"/>
          </a:xfrm>
          <a:prstGeom prst="rect">
            <a:avLst/>
          </a:prstGeom>
        </p:spPr>
      </p:pic>
    </p:spTree>
    <p:extLst>
      <p:ext uri="{BB962C8B-B14F-4D97-AF65-F5344CB8AC3E}">
        <p14:creationId xmlns:p14="http://schemas.microsoft.com/office/powerpoint/2010/main" val="3754904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Hormones and behavior</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What is the role of hormones during development?</a:t>
            </a:r>
          </a:p>
          <a:p>
            <a:r>
              <a:rPr lang="en-US" sz="2800" dirty="0"/>
              <a:t>How could you test the role of specific hormones?</a:t>
            </a:r>
          </a:p>
          <a:p>
            <a:endParaRPr lang="en-US" sz="2400" dirty="0" smtClean="0"/>
          </a:p>
          <a:p>
            <a:endParaRPr lang="en-US" sz="2400" dirty="0"/>
          </a:p>
        </p:txBody>
      </p:sp>
    </p:spTree>
    <p:extLst>
      <p:ext uri="{BB962C8B-B14F-4D97-AF65-F5344CB8AC3E}">
        <p14:creationId xmlns:p14="http://schemas.microsoft.com/office/powerpoint/2010/main" val="1761182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Hormones and behavior</a:t>
            </a:r>
            <a:endParaRPr lang="en-US" sz="3000" dirty="0">
              <a:solidFill>
                <a:schemeClr val="bg1"/>
              </a:solidFill>
            </a:endParaRPr>
          </a:p>
        </p:txBody>
      </p:sp>
      <p:pic>
        <p:nvPicPr>
          <p:cNvPr id="5" name="Picture 4" descr="bp1e_figure_11_02.jpg"/>
          <p:cNvPicPr>
            <a:picLocks noChangeAspect="1"/>
          </p:cNvPicPr>
          <p:nvPr/>
        </p:nvPicPr>
        <p:blipFill>
          <a:blip r:embed="rId4"/>
          <a:stretch>
            <a:fillRect/>
          </a:stretch>
        </p:blipFill>
        <p:spPr>
          <a:xfrm>
            <a:off x="1938921" y="1466686"/>
            <a:ext cx="5266157" cy="5077370"/>
          </a:xfrm>
          <a:prstGeom prst="rect">
            <a:avLst/>
          </a:prstGeom>
        </p:spPr>
      </p:pic>
    </p:spTree>
    <p:extLst>
      <p:ext uri="{BB962C8B-B14F-4D97-AF65-F5344CB8AC3E}">
        <p14:creationId xmlns:p14="http://schemas.microsoft.com/office/powerpoint/2010/main" val="3404408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Hormones and behavior</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We classify hormones by their structure</a:t>
            </a:r>
          </a:p>
          <a:p>
            <a:pPr lvl="1"/>
            <a:r>
              <a:rPr lang="en-US" dirty="0"/>
              <a:t>Steroid</a:t>
            </a:r>
          </a:p>
          <a:p>
            <a:pPr lvl="1"/>
            <a:r>
              <a:rPr lang="en-US" dirty="0"/>
              <a:t>Amine</a:t>
            </a:r>
          </a:p>
          <a:p>
            <a:pPr lvl="1"/>
            <a:r>
              <a:rPr lang="en-US" dirty="0"/>
              <a:t>Peptide</a:t>
            </a:r>
          </a:p>
          <a:p>
            <a:pPr lvl="1"/>
            <a:r>
              <a:rPr lang="en-US" dirty="0"/>
              <a:t>Protein</a:t>
            </a:r>
          </a:p>
          <a:p>
            <a:r>
              <a:rPr lang="en-US" dirty="0"/>
              <a:t>Vasopressin and oxytocin are released by neurons</a:t>
            </a:r>
          </a:p>
          <a:p>
            <a:endParaRPr lang="en-US" sz="2400" dirty="0" smtClean="0"/>
          </a:p>
          <a:p>
            <a:endParaRPr lang="en-US" sz="2400" dirty="0"/>
          </a:p>
        </p:txBody>
      </p:sp>
    </p:spTree>
    <p:extLst>
      <p:ext uri="{BB962C8B-B14F-4D97-AF65-F5344CB8AC3E}">
        <p14:creationId xmlns:p14="http://schemas.microsoft.com/office/powerpoint/2010/main" val="13393801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Hormones and behavior</a:t>
            </a:r>
            <a:endParaRPr lang="en-US" sz="3000" dirty="0">
              <a:solidFill>
                <a:schemeClr val="bg1"/>
              </a:solidFill>
            </a:endParaRPr>
          </a:p>
        </p:txBody>
      </p:sp>
      <p:sp>
        <p:nvSpPr>
          <p:cNvPr id="7" name="TextBox 6"/>
          <p:cNvSpPr txBox="1"/>
          <p:nvPr/>
        </p:nvSpPr>
        <p:spPr>
          <a:xfrm>
            <a:off x="789708" y="1490375"/>
            <a:ext cx="4530437" cy="4524315"/>
          </a:xfrm>
          <a:prstGeom prst="rect">
            <a:avLst/>
          </a:prstGeom>
          <a:noFill/>
        </p:spPr>
        <p:txBody>
          <a:bodyPr wrap="square" rtlCol="0">
            <a:spAutoFit/>
          </a:bodyPr>
          <a:lstStyle/>
          <a:p>
            <a:pPr marL="457200" indent="-457200">
              <a:buFont typeface="Arial" charset="0"/>
              <a:buChar char="•"/>
            </a:pPr>
            <a:r>
              <a:rPr lang="en-US" sz="3200" dirty="0" smtClean="0"/>
              <a:t>How do hormones affect neurons?</a:t>
            </a:r>
          </a:p>
          <a:p>
            <a:pPr marL="457200" indent="-457200">
              <a:buFont typeface="Arial" charset="0"/>
              <a:buChar char="•"/>
            </a:pPr>
            <a:r>
              <a:rPr lang="en-US" sz="3200" dirty="0" smtClean="0"/>
              <a:t>Steroid </a:t>
            </a:r>
            <a:r>
              <a:rPr lang="en-US" sz="3200" dirty="0"/>
              <a:t>hormones easily cross cell </a:t>
            </a:r>
            <a:r>
              <a:rPr lang="en-US" sz="3200" dirty="0" smtClean="0"/>
              <a:t>membranes</a:t>
            </a:r>
          </a:p>
          <a:p>
            <a:pPr marL="457200" indent="-457200">
              <a:buFont typeface="Arial" charset="0"/>
              <a:buChar char="•"/>
            </a:pPr>
            <a:r>
              <a:rPr lang="en-US" sz="3200" dirty="0" smtClean="0"/>
              <a:t>Other </a:t>
            </a:r>
            <a:r>
              <a:rPr lang="en-US" sz="3200" dirty="0"/>
              <a:t>hormones require specific </a:t>
            </a:r>
            <a:r>
              <a:rPr lang="en-US" sz="3200" dirty="0" smtClean="0"/>
              <a:t>receptors</a:t>
            </a:r>
            <a:endParaRPr lang="en-US" sz="3200" dirty="0"/>
          </a:p>
          <a:p>
            <a:pPr marL="457200" indent="-457200">
              <a:buFont typeface="Arial" charset="0"/>
              <a:buChar char="•"/>
            </a:pPr>
            <a:endParaRPr lang="en-US" sz="3200" dirty="0"/>
          </a:p>
        </p:txBody>
      </p:sp>
      <p:pic>
        <p:nvPicPr>
          <p:cNvPr id="8" name="Picture 7" descr="bp1e_figure_11_05.jpg"/>
          <p:cNvPicPr>
            <a:picLocks noChangeAspect="1"/>
          </p:cNvPicPr>
          <p:nvPr/>
        </p:nvPicPr>
        <p:blipFill>
          <a:blip r:embed="rId4"/>
          <a:stretch>
            <a:fillRect/>
          </a:stretch>
        </p:blipFill>
        <p:spPr>
          <a:xfrm>
            <a:off x="4846024" y="1490375"/>
            <a:ext cx="3560557" cy="5033042"/>
          </a:xfrm>
          <a:prstGeom prst="rect">
            <a:avLst/>
          </a:prstGeom>
        </p:spPr>
      </p:pic>
    </p:spTree>
    <p:extLst>
      <p:ext uri="{BB962C8B-B14F-4D97-AF65-F5344CB8AC3E}">
        <p14:creationId xmlns:p14="http://schemas.microsoft.com/office/powerpoint/2010/main" val="7141843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Hormones and behavior</a:t>
            </a:r>
            <a:endParaRPr lang="en-US" sz="3000" dirty="0">
              <a:solidFill>
                <a:schemeClr val="bg1"/>
              </a:solidFill>
            </a:endParaRPr>
          </a:p>
        </p:txBody>
      </p:sp>
      <p:pic>
        <p:nvPicPr>
          <p:cNvPr id="6" name="Picture 5" descr="bp1e_figure_11_06.jpg"/>
          <p:cNvPicPr>
            <a:picLocks noChangeAspect="1"/>
          </p:cNvPicPr>
          <p:nvPr/>
        </p:nvPicPr>
        <p:blipFill>
          <a:blip r:embed="rId4"/>
          <a:stretch>
            <a:fillRect/>
          </a:stretch>
        </p:blipFill>
        <p:spPr>
          <a:xfrm>
            <a:off x="1711401" y="1365954"/>
            <a:ext cx="5441566" cy="5178101"/>
          </a:xfrm>
          <a:prstGeom prst="rect">
            <a:avLst/>
          </a:prstGeom>
        </p:spPr>
      </p:pic>
    </p:spTree>
    <p:extLst>
      <p:ext uri="{BB962C8B-B14F-4D97-AF65-F5344CB8AC3E}">
        <p14:creationId xmlns:p14="http://schemas.microsoft.com/office/powerpoint/2010/main" val="37296455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Hormones and behavior</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Timing of hormone release impacts their effect</a:t>
            </a:r>
          </a:p>
          <a:p>
            <a:r>
              <a:rPr lang="en-US" sz="2800" dirty="0"/>
              <a:t>Prenatal delivery: brain </a:t>
            </a:r>
            <a:r>
              <a:rPr lang="en-US" sz="2800" i="1" dirty="0"/>
              <a:t>organization</a:t>
            </a:r>
            <a:endParaRPr lang="en-US" sz="2800" dirty="0"/>
          </a:p>
          <a:p>
            <a:r>
              <a:rPr lang="en-US" sz="2800" dirty="0"/>
              <a:t>After maturation: brain </a:t>
            </a:r>
            <a:r>
              <a:rPr lang="en-US" sz="2800" i="1" dirty="0"/>
              <a:t>activation</a:t>
            </a:r>
            <a:endParaRPr lang="en-US" sz="2800" dirty="0"/>
          </a:p>
          <a:p>
            <a:endParaRPr lang="en-US" sz="2400" dirty="0" smtClean="0"/>
          </a:p>
          <a:p>
            <a:endParaRPr lang="en-US" sz="2400" dirty="0"/>
          </a:p>
        </p:txBody>
      </p:sp>
    </p:spTree>
    <p:extLst>
      <p:ext uri="{BB962C8B-B14F-4D97-AF65-F5344CB8AC3E}">
        <p14:creationId xmlns:p14="http://schemas.microsoft.com/office/powerpoint/2010/main" val="31146233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Hormones and behavior</a:t>
            </a:r>
            <a:endParaRPr lang="en-US" sz="3000" dirty="0">
              <a:solidFill>
                <a:schemeClr val="bg1"/>
              </a:solidFill>
            </a:endParaRPr>
          </a:p>
        </p:txBody>
      </p:sp>
      <p:pic>
        <p:nvPicPr>
          <p:cNvPr id="5" name="Content Placeholder 4"/>
          <p:cNvPicPr>
            <a:picLocks noChangeAspect="1"/>
          </p:cNvPicPr>
          <p:nvPr/>
        </p:nvPicPr>
        <p:blipFill rotWithShape="1">
          <a:blip r:embed="rId4">
            <a:extLst>
              <a:ext uri="{28A0092B-C50C-407E-A947-70E740481C1C}">
                <a14:useLocalDpi xmlns:a14="http://schemas.microsoft.com/office/drawing/2010/main" val="0"/>
              </a:ext>
            </a:extLst>
          </a:blip>
          <a:srcRect t="50758"/>
          <a:stretch/>
        </p:blipFill>
        <p:spPr>
          <a:xfrm>
            <a:off x="4897426" y="2491167"/>
            <a:ext cx="4246574" cy="4026070"/>
          </a:xfrm>
          <a:prstGeom prst="rect">
            <a:avLst/>
          </a:prstGeom>
        </p:spPr>
      </p:pic>
      <p:pic>
        <p:nvPicPr>
          <p:cNvPr id="6" name="Content Placeholder 4"/>
          <p:cNvPicPr>
            <a:picLocks noChangeAspect="1"/>
          </p:cNvPicPr>
          <p:nvPr/>
        </p:nvPicPr>
        <p:blipFill rotWithShape="1">
          <a:blip r:embed="rId4">
            <a:extLst>
              <a:ext uri="{28A0092B-C50C-407E-A947-70E740481C1C}">
                <a14:useLocalDpi xmlns:a14="http://schemas.microsoft.com/office/drawing/2010/main" val="0"/>
              </a:ext>
            </a:extLst>
          </a:blip>
          <a:srcRect b="49878"/>
          <a:stretch/>
        </p:blipFill>
        <p:spPr>
          <a:xfrm>
            <a:off x="0" y="2491167"/>
            <a:ext cx="4246574" cy="4097997"/>
          </a:xfrm>
          <a:prstGeom prst="rect">
            <a:avLst/>
          </a:prstGeom>
        </p:spPr>
      </p:pic>
      <p:sp>
        <p:nvSpPr>
          <p:cNvPr id="7" name="TextBox 6"/>
          <p:cNvSpPr txBox="1"/>
          <p:nvPr/>
        </p:nvSpPr>
        <p:spPr>
          <a:xfrm>
            <a:off x="2198510" y="1448280"/>
            <a:ext cx="4479303" cy="584775"/>
          </a:xfrm>
          <a:prstGeom prst="rect">
            <a:avLst/>
          </a:prstGeom>
          <a:noFill/>
        </p:spPr>
        <p:txBody>
          <a:bodyPr wrap="none" rtlCol="0">
            <a:spAutoFit/>
          </a:bodyPr>
          <a:lstStyle/>
          <a:p>
            <a:r>
              <a:rPr lang="en-US" sz="3200" dirty="0" smtClean="0"/>
              <a:t>Microglia, postnatal </a:t>
            </a:r>
            <a:r>
              <a:rPr lang="en-US" sz="3200" dirty="0"/>
              <a:t>day 2</a:t>
            </a:r>
          </a:p>
        </p:txBody>
      </p:sp>
    </p:spTree>
    <p:extLst>
      <p:ext uri="{BB962C8B-B14F-4D97-AF65-F5344CB8AC3E}">
        <p14:creationId xmlns:p14="http://schemas.microsoft.com/office/powerpoint/2010/main" val="8973815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Hormones and behavior</a:t>
            </a:r>
            <a:endParaRPr lang="en-US" sz="3000" b="1" dirty="0">
              <a:solidFill>
                <a:schemeClr val="bg1"/>
              </a:solidFill>
            </a:endParaRPr>
          </a:p>
        </p:txBody>
      </p:sp>
      <p:pic>
        <p:nvPicPr>
          <p:cNvPr id="5" name="Picture 4" descr="bp1e_figure_11_08.jpg"/>
          <p:cNvPicPr>
            <a:picLocks noChangeAspect="1"/>
          </p:cNvPicPr>
          <p:nvPr/>
        </p:nvPicPr>
        <p:blipFill>
          <a:blip r:embed="rId4"/>
          <a:stretch>
            <a:fillRect/>
          </a:stretch>
        </p:blipFill>
        <p:spPr>
          <a:xfrm>
            <a:off x="1369390" y="1616896"/>
            <a:ext cx="6055295" cy="4927159"/>
          </a:xfrm>
          <a:prstGeom prst="rect">
            <a:avLst/>
          </a:prstGeom>
        </p:spPr>
      </p:pic>
    </p:spTree>
    <p:extLst>
      <p:ext uri="{BB962C8B-B14F-4D97-AF65-F5344CB8AC3E}">
        <p14:creationId xmlns:p14="http://schemas.microsoft.com/office/powerpoint/2010/main" val="17526760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Hormones and behavior</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What if things go wrong?</a:t>
            </a:r>
          </a:p>
          <a:p>
            <a:pPr lvl="1"/>
            <a:r>
              <a:rPr lang="en-US" dirty="0"/>
              <a:t>Hormone replacement therapy</a:t>
            </a:r>
          </a:p>
          <a:p>
            <a:pPr lvl="1"/>
            <a:r>
              <a:rPr lang="en-US" dirty="0"/>
              <a:t>Surgery</a:t>
            </a:r>
          </a:p>
          <a:p>
            <a:endParaRPr lang="en-US" sz="2400" dirty="0" smtClean="0"/>
          </a:p>
          <a:p>
            <a:endParaRPr lang="en-US" sz="2400" dirty="0"/>
          </a:p>
        </p:txBody>
      </p:sp>
    </p:spTree>
    <p:extLst>
      <p:ext uri="{BB962C8B-B14F-4D97-AF65-F5344CB8AC3E}">
        <p14:creationId xmlns:p14="http://schemas.microsoft.com/office/powerpoint/2010/main" val="36286411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relationships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Oxytocin and vasopressin</a:t>
            </a:r>
          </a:p>
          <a:p>
            <a:r>
              <a:rPr lang="en-US" dirty="0"/>
              <a:t>Difficult to study experimentally (genetic engineering)</a:t>
            </a:r>
          </a:p>
          <a:p>
            <a:r>
              <a:rPr lang="en-US" dirty="0"/>
              <a:t>Use “natural” experiments</a:t>
            </a:r>
          </a:p>
          <a:p>
            <a:pPr lvl="1"/>
            <a:r>
              <a:rPr lang="en-US" dirty="0"/>
              <a:t>Animals with similar environments</a:t>
            </a:r>
          </a:p>
          <a:p>
            <a:pPr lvl="1"/>
            <a:r>
              <a:rPr lang="en-US" dirty="0"/>
              <a:t>Different prevalence of oxytocin and vasopressin</a:t>
            </a:r>
          </a:p>
          <a:p>
            <a:endParaRPr lang="en-US" sz="2400" dirty="0" smtClean="0"/>
          </a:p>
          <a:p>
            <a:endParaRPr lang="en-US" sz="2400" dirty="0"/>
          </a:p>
        </p:txBody>
      </p:sp>
    </p:spTree>
    <p:extLst>
      <p:ext uri="{BB962C8B-B14F-4D97-AF65-F5344CB8AC3E}">
        <p14:creationId xmlns:p14="http://schemas.microsoft.com/office/powerpoint/2010/main" val="35538438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relationships</a:t>
            </a:r>
            <a:endParaRPr lang="en-US" sz="3000" dirty="0">
              <a:solidFill>
                <a:schemeClr val="bg1"/>
              </a:solidFill>
            </a:endParaRPr>
          </a:p>
        </p:txBody>
      </p:sp>
      <p:pic>
        <p:nvPicPr>
          <p:cNvPr id="6" name="Picture 5" descr="bp1e_figure_11_12.jpg"/>
          <p:cNvPicPr>
            <a:picLocks noChangeAspect="1"/>
          </p:cNvPicPr>
          <p:nvPr/>
        </p:nvPicPr>
        <p:blipFill>
          <a:blip r:embed="rId4"/>
          <a:stretch>
            <a:fillRect/>
          </a:stretch>
        </p:blipFill>
        <p:spPr>
          <a:xfrm>
            <a:off x="1170032" y="1559501"/>
            <a:ext cx="6336897" cy="5139928"/>
          </a:xfrm>
          <a:prstGeom prst="rect">
            <a:avLst/>
          </a:prstGeom>
        </p:spPr>
      </p:pic>
    </p:spTree>
    <p:extLst>
      <p:ext uri="{BB962C8B-B14F-4D97-AF65-F5344CB8AC3E}">
        <p14:creationId xmlns:p14="http://schemas.microsoft.com/office/powerpoint/2010/main" val="37237451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relationships</a:t>
            </a:r>
            <a:endParaRPr lang="en-US" sz="3000" dirty="0">
              <a:solidFill>
                <a:schemeClr val="bg1"/>
              </a:solidFill>
            </a:endParaRPr>
          </a:p>
        </p:txBody>
      </p:sp>
      <p:pic>
        <p:nvPicPr>
          <p:cNvPr id="5" name="Picture 4" descr="bp1e_figure_11_11.jpg"/>
          <p:cNvPicPr>
            <a:picLocks noChangeAspect="1"/>
          </p:cNvPicPr>
          <p:nvPr/>
        </p:nvPicPr>
        <p:blipFill>
          <a:blip r:embed="rId4"/>
          <a:stretch>
            <a:fillRect/>
          </a:stretch>
        </p:blipFill>
        <p:spPr>
          <a:xfrm>
            <a:off x="152399" y="2181679"/>
            <a:ext cx="8534400" cy="3998976"/>
          </a:xfrm>
          <a:prstGeom prst="rect">
            <a:avLst/>
          </a:prstGeom>
        </p:spPr>
      </p:pic>
    </p:spTree>
    <p:extLst>
      <p:ext uri="{BB962C8B-B14F-4D97-AF65-F5344CB8AC3E}">
        <p14:creationId xmlns:p14="http://schemas.microsoft.com/office/powerpoint/2010/main" val="1105809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relationships</a:t>
            </a:r>
            <a:endParaRPr lang="en-US" sz="3000" dirty="0">
              <a:solidFill>
                <a:schemeClr val="bg1"/>
              </a:solidFill>
            </a:endParaRPr>
          </a:p>
        </p:txBody>
      </p:sp>
      <p:sp>
        <p:nvSpPr>
          <p:cNvPr id="6" name="Content Placeholder 2"/>
          <p:cNvSpPr txBox="1">
            <a:spLocks/>
          </p:cNvSpPr>
          <p:nvPr/>
        </p:nvSpPr>
        <p:spPr>
          <a:xfrm>
            <a:off x="457200" y="1600200"/>
            <a:ext cx="4592782"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Role of dopamine</a:t>
            </a:r>
          </a:p>
          <a:p>
            <a:r>
              <a:rPr lang="en-US" dirty="0" smtClean="0"/>
              <a:t>Compare bachelors to bonded voles</a:t>
            </a:r>
          </a:p>
          <a:p>
            <a:r>
              <a:rPr lang="en-US" dirty="0" smtClean="0"/>
              <a:t>Why nucleus accumbens?</a:t>
            </a:r>
          </a:p>
        </p:txBody>
      </p:sp>
      <p:pic>
        <p:nvPicPr>
          <p:cNvPr id="7" name="Picture 6" descr="bp1e_figure_11_13.jpg"/>
          <p:cNvPicPr>
            <a:picLocks noChangeAspect="1"/>
          </p:cNvPicPr>
          <p:nvPr/>
        </p:nvPicPr>
        <p:blipFill>
          <a:blip r:embed="rId4"/>
          <a:stretch>
            <a:fillRect/>
          </a:stretch>
        </p:blipFill>
        <p:spPr>
          <a:xfrm>
            <a:off x="5323161" y="1600200"/>
            <a:ext cx="2950937" cy="5226790"/>
          </a:xfrm>
          <a:prstGeom prst="rect">
            <a:avLst/>
          </a:prstGeom>
        </p:spPr>
      </p:pic>
    </p:spTree>
    <p:extLst>
      <p:ext uri="{BB962C8B-B14F-4D97-AF65-F5344CB8AC3E}">
        <p14:creationId xmlns:p14="http://schemas.microsoft.com/office/powerpoint/2010/main" val="7736309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relationships: Trust</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err="1"/>
              <a:t>Prosocial</a:t>
            </a:r>
            <a:r>
              <a:rPr lang="en-US" sz="2800" dirty="0"/>
              <a:t> behavior</a:t>
            </a:r>
          </a:p>
          <a:p>
            <a:r>
              <a:rPr lang="en-US" sz="2800" dirty="0"/>
              <a:t>Can we experimentally manipulate trust?</a:t>
            </a:r>
          </a:p>
          <a:p>
            <a:endParaRPr lang="en-US" sz="2400" dirty="0" smtClean="0"/>
          </a:p>
          <a:p>
            <a:endParaRPr lang="en-US" sz="2400" dirty="0"/>
          </a:p>
        </p:txBody>
      </p:sp>
    </p:spTree>
    <p:extLst>
      <p:ext uri="{BB962C8B-B14F-4D97-AF65-F5344CB8AC3E}">
        <p14:creationId xmlns:p14="http://schemas.microsoft.com/office/powerpoint/2010/main" val="24004527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Neurobiology of relationships</a:t>
            </a:r>
            <a:endParaRPr lang="en-US" sz="3000" dirty="0">
              <a:solidFill>
                <a:schemeClr val="bg1"/>
              </a:solidFill>
            </a:endParaRPr>
          </a:p>
        </p:txBody>
      </p:sp>
      <p:pic>
        <p:nvPicPr>
          <p:cNvPr id="6" name="Picture 5" descr="bp1e_figure_11_14.jpg"/>
          <p:cNvPicPr>
            <a:picLocks noChangeAspect="1"/>
          </p:cNvPicPr>
          <p:nvPr/>
        </p:nvPicPr>
        <p:blipFill>
          <a:blip r:embed="rId4"/>
          <a:stretch>
            <a:fillRect/>
          </a:stretch>
        </p:blipFill>
        <p:spPr>
          <a:xfrm>
            <a:off x="1170032" y="1566874"/>
            <a:ext cx="7103807" cy="4921924"/>
          </a:xfrm>
          <a:prstGeom prst="rect">
            <a:avLst/>
          </a:prstGeom>
        </p:spPr>
      </p:pic>
    </p:spTree>
    <p:extLst>
      <p:ext uri="{BB962C8B-B14F-4D97-AF65-F5344CB8AC3E}">
        <p14:creationId xmlns:p14="http://schemas.microsoft.com/office/powerpoint/2010/main" val="3458636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Neurobiology of relationships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Should we be worried about mass oxytocin administration?</a:t>
            </a:r>
          </a:p>
          <a:p>
            <a:r>
              <a:rPr lang="en-US" sz="2800" dirty="0"/>
              <a:t>What are the ethics of developing and selling oxytocin?</a:t>
            </a:r>
          </a:p>
          <a:p>
            <a:r>
              <a:rPr lang="en-US" sz="2800" dirty="0"/>
              <a:t>Can doctors force “patients” to take a drug?</a:t>
            </a:r>
          </a:p>
          <a:p>
            <a:endParaRPr lang="en-US" sz="2400" dirty="0" smtClean="0"/>
          </a:p>
          <a:p>
            <a:endParaRPr lang="en-US" sz="2400" dirty="0"/>
          </a:p>
        </p:txBody>
      </p:sp>
    </p:spTree>
    <p:extLst>
      <p:ext uri="{BB962C8B-B14F-4D97-AF65-F5344CB8AC3E}">
        <p14:creationId xmlns:p14="http://schemas.microsoft.com/office/powerpoint/2010/main" val="15091278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Neurobiology of relationships</a:t>
            </a:r>
            <a:endParaRPr lang="en-US" sz="3000" dirty="0">
              <a:solidFill>
                <a:schemeClr val="bg1"/>
              </a:solidFill>
            </a:endParaRPr>
          </a:p>
        </p:txBody>
      </p:sp>
      <p:pic>
        <p:nvPicPr>
          <p:cNvPr id="5"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4352" y="2545773"/>
            <a:ext cx="4609648" cy="3049460"/>
          </a:xfrm>
          <a:prstGeom prst="rect">
            <a:avLst/>
          </a:prstGeom>
        </p:spPr>
      </p:pic>
      <p:sp>
        <p:nvSpPr>
          <p:cNvPr id="6" name="TextBox 5"/>
          <p:cNvSpPr txBox="1"/>
          <p:nvPr/>
        </p:nvSpPr>
        <p:spPr>
          <a:xfrm>
            <a:off x="623454" y="1859974"/>
            <a:ext cx="3775815" cy="584775"/>
          </a:xfrm>
          <a:prstGeom prst="rect">
            <a:avLst/>
          </a:prstGeom>
          <a:noFill/>
        </p:spPr>
        <p:txBody>
          <a:bodyPr wrap="square" rtlCol="0">
            <a:spAutoFit/>
          </a:bodyPr>
          <a:lstStyle/>
          <a:p>
            <a:pPr marL="457200" indent="-457200">
              <a:buFont typeface="Arial" charset="0"/>
              <a:buChar char="•"/>
            </a:pPr>
            <a:r>
              <a:rPr lang="en-US" sz="3200" dirty="0" smtClean="0"/>
              <a:t>Human-pet bonds</a:t>
            </a:r>
            <a:endParaRPr lang="en-US" sz="3200" dirty="0"/>
          </a:p>
        </p:txBody>
      </p:sp>
    </p:spTree>
    <p:extLst>
      <p:ext uri="{BB962C8B-B14F-4D97-AF65-F5344CB8AC3E}">
        <p14:creationId xmlns:p14="http://schemas.microsoft.com/office/powerpoint/2010/main" val="9062804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Sexual behavior and characteristics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Changes in rodent sexual behavior are accompanied by reliable changes in hormones</a:t>
            </a:r>
          </a:p>
          <a:p>
            <a:r>
              <a:rPr lang="en-US" sz="2800" dirty="0"/>
              <a:t>Human females show a comparable hormonal cycle</a:t>
            </a:r>
          </a:p>
          <a:p>
            <a:endParaRPr lang="en-US" sz="2400" dirty="0" smtClean="0"/>
          </a:p>
          <a:p>
            <a:endParaRPr lang="en-US" sz="2400" dirty="0"/>
          </a:p>
        </p:txBody>
      </p:sp>
    </p:spTree>
    <p:extLst>
      <p:ext uri="{BB962C8B-B14F-4D97-AF65-F5344CB8AC3E}">
        <p14:creationId xmlns:p14="http://schemas.microsoft.com/office/powerpoint/2010/main" val="18499328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Sexual behavior and characteristics</a:t>
            </a:r>
            <a:endParaRPr lang="en-US" sz="3000" dirty="0">
              <a:solidFill>
                <a:schemeClr val="bg1"/>
              </a:solidFill>
            </a:endParaRPr>
          </a:p>
        </p:txBody>
      </p:sp>
      <p:pic>
        <p:nvPicPr>
          <p:cNvPr id="6" name="Picture 5" descr="bp1e_figure_11_16.jpg"/>
          <p:cNvPicPr>
            <a:picLocks noChangeAspect="1"/>
          </p:cNvPicPr>
          <p:nvPr/>
        </p:nvPicPr>
        <p:blipFill>
          <a:blip r:embed="rId4"/>
          <a:stretch>
            <a:fillRect/>
          </a:stretch>
        </p:blipFill>
        <p:spPr>
          <a:xfrm>
            <a:off x="629264" y="1569523"/>
            <a:ext cx="7570839" cy="4802074"/>
          </a:xfrm>
          <a:prstGeom prst="rect">
            <a:avLst/>
          </a:prstGeom>
        </p:spPr>
      </p:pic>
    </p:spTree>
    <p:extLst>
      <p:ext uri="{BB962C8B-B14F-4D97-AF65-F5344CB8AC3E}">
        <p14:creationId xmlns:p14="http://schemas.microsoft.com/office/powerpoint/2010/main" val="29097969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Sexual behavior and characteristics</a:t>
            </a:r>
            <a:endParaRPr lang="en-US" sz="3000" dirty="0">
              <a:solidFill>
                <a:schemeClr val="bg1"/>
              </a:solidFill>
            </a:endParaRPr>
          </a:p>
        </p:txBody>
      </p:sp>
      <p:sp>
        <p:nvSpPr>
          <p:cNvPr id="7" name="TextBox 6"/>
          <p:cNvSpPr txBox="1"/>
          <p:nvPr/>
        </p:nvSpPr>
        <p:spPr>
          <a:xfrm>
            <a:off x="457200" y="1560442"/>
            <a:ext cx="4623955" cy="4678204"/>
          </a:xfrm>
          <a:prstGeom prst="rect">
            <a:avLst/>
          </a:prstGeom>
          <a:noFill/>
        </p:spPr>
        <p:txBody>
          <a:bodyPr wrap="square" rtlCol="0">
            <a:spAutoFit/>
          </a:bodyPr>
          <a:lstStyle/>
          <a:p>
            <a:pPr marL="285750" indent="-285750">
              <a:spcAft>
                <a:spcPts val="600"/>
              </a:spcAft>
              <a:buFont typeface="Arial" charset="0"/>
              <a:buChar char="•"/>
            </a:pPr>
            <a:r>
              <a:rPr lang="en-US" sz="3200" dirty="0" smtClean="0"/>
              <a:t>Hormone levels affect behavior in rats</a:t>
            </a:r>
          </a:p>
          <a:p>
            <a:pPr marL="285750" indent="-285750">
              <a:spcAft>
                <a:spcPts val="600"/>
              </a:spcAft>
              <a:buFont typeface="Arial" charset="0"/>
              <a:buChar char="•"/>
            </a:pPr>
            <a:r>
              <a:rPr lang="en-US" sz="3200" dirty="0" smtClean="0"/>
              <a:t>Do </a:t>
            </a:r>
            <a:r>
              <a:rPr lang="en-US" sz="3200" dirty="0"/>
              <a:t>we need to worry about applying </a:t>
            </a:r>
            <a:r>
              <a:rPr lang="en-US" sz="3200" dirty="0" smtClean="0"/>
              <a:t>these results to humans?</a:t>
            </a:r>
            <a:endParaRPr lang="en-US" sz="3200" dirty="0"/>
          </a:p>
          <a:p>
            <a:pPr marL="285750" indent="-285750">
              <a:spcAft>
                <a:spcPts val="600"/>
              </a:spcAft>
              <a:buFont typeface="Arial" charset="0"/>
              <a:buChar char="•"/>
            </a:pPr>
            <a:r>
              <a:rPr lang="en-US" sz="3200" dirty="0" smtClean="0"/>
              <a:t>What is the risk of exaggerating the impact of hormones on female decision making?</a:t>
            </a:r>
          </a:p>
        </p:txBody>
      </p:sp>
      <p:pic>
        <p:nvPicPr>
          <p:cNvPr id="8" name="Picture 7" descr="bp1e_figure_11_17.jpg"/>
          <p:cNvPicPr>
            <a:picLocks noChangeAspect="1"/>
          </p:cNvPicPr>
          <p:nvPr/>
        </p:nvPicPr>
        <p:blipFill>
          <a:blip r:embed="rId4"/>
          <a:stretch>
            <a:fillRect/>
          </a:stretch>
        </p:blipFill>
        <p:spPr>
          <a:xfrm>
            <a:off x="5416886" y="1560442"/>
            <a:ext cx="3019191" cy="4769109"/>
          </a:xfrm>
          <a:prstGeom prst="rect">
            <a:avLst/>
          </a:prstGeom>
        </p:spPr>
      </p:pic>
    </p:spTree>
    <p:extLst>
      <p:ext uri="{BB962C8B-B14F-4D97-AF65-F5344CB8AC3E}">
        <p14:creationId xmlns:p14="http://schemas.microsoft.com/office/powerpoint/2010/main" val="22582055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Sexual behavior and characteristics</a:t>
            </a:r>
            <a:endParaRPr lang="en-US" sz="3000" dirty="0">
              <a:solidFill>
                <a:schemeClr val="bg1"/>
              </a:solidFill>
            </a:endParaRPr>
          </a:p>
        </p:txBody>
      </p:sp>
      <p:sp>
        <p:nvSpPr>
          <p:cNvPr id="6" name="TextBox 5"/>
          <p:cNvSpPr txBox="1"/>
          <p:nvPr/>
        </p:nvSpPr>
        <p:spPr>
          <a:xfrm>
            <a:off x="457200" y="1737500"/>
            <a:ext cx="3480955" cy="1569660"/>
          </a:xfrm>
          <a:prstGeom prst="rect">
            <a:avLst/>
          </a:prstGeom>
          <a:noFill/>
        </p:spPr>
        <p:txBody>
          <a:bodyPr wrap="square" rtlCol="0">
            <a:spAutoFit/>
          </a:bodyPr>
          <a:lstStyle/>
          <a:p>
            <a:pPr marL="285750" indent="-285750">
              <a:spcAft>
                <a:spcPts val="600"/>
              </a:spcAft>
              <a:buFont typeface="Arial" charset="0"/>
              <a:buChar char="•"/>
            </a:pPr>
            <a:r>
              <a:rPr lang="en-US" sz="3200" dirty="0" smtClean="0"/>
              <a:t>Brain activation during copulation in rats</a:t>
            </a:r>
          </a:p>
        </p:txBody>
      </p:sp>
      <p:pic>
        <p:nvPicPr>
          <p:cNvPr id="7" name="Picture 6" descr="bp1e_figure_11_18.jpg"/>
          <p:cNvPicPr>
            <a:picLocks noChangeAspect="1"/>
          </p:cNvPicPr>
          <p:nvPr/>
        </p:nvPicPr>
        <p:blipFill>
          <a:blip r:embed="rId4"/>
          <a:stretch>
            <a:fillRect/>
          </a:stretch>
        </p:blipFill>
        <p:spPr>
          <a:xfrm>
            <a:off x="3950960" y="1917290"/>
            <a:ext cx="4558859" cy="4626766"/>
          </a:xfrm>
          <a:prstGeom prst="rect">
            <a:avLst/>
          </a:prstGeom>
        </p:spPr>
      </p:pic>
    </p:spTree>
    <p:extLst>
      <p:ext uri="{BB962C8B-B14F-4D97-AF65-F5344CB8AC3E}">
        <p14:creationId xmlns:p14="http://schemas.microsoft.com/office/powerpoint/2010/main" val="42857442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Sexual behavior and characteristics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Coolidge effect</a:t>
            </a:r>
          </a:p>
          <a:p>
            <a:r>
              <a:rPr lang="en-US" sz="2800" dirty="0"/>
              <a:t>Male </a:t>
            </a:r>
            <a:r>
              <a:rPr lang="en-US" sz="2800" i="1" dirty="0"/>
              <a:t>vs</a:t>
            </a:r>
            <a:r>
              <a:rPr lang="en-US" sz="2800" dirty="0"/>
              <a:t>. female mate selectivity</a:t>
            </a:r>
          </a:p>
          <a:p>
            <a:endParaRPr lang="en-US" sz="2400" dirty="0" smtClean="0"/>
          </a:p>
          <a:p>
            <a:endParaRPr lang="en-US" sz="2400" dirty="0"/>
          </a:p>
        </p:txBody>
      </p:sp>
    </p:spTree>
    <p:extLst>
      <p:ext uri="{BB962C8B-B14F-4D97-AF65-F5344CB8AC3E}">
        <p14:creationId xmlns:p14="http://schemas.microsoft.com/office/powerpoint/2010/main" val="31546524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Sexual behavior and characteristics</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dirty="0"/>
              <a:t>Brain differences Male </a:t>
            </a:r>
            <a:r>
              <a:rPr lang="en-US" sz="2800" i="1" dirty="0"/>
              <a:t>vs</a:t>
            </a:r>
            <a:r>
              <a:rPr lang="en-US" sz="2800" dirty="0"/>
              <a:t>. female</a:t>
            </a:r>
          </a:p>
          <a:p>
            <a:r>
              <a:rPr lang="en-US" sz="2800" dirty="0"/>
              <a:t>Response to stress</a:t>
            </a:r>
          </a:p>
          <a:p>
            <a:r>
              <a:rPr lang="en-US" sz="2800" dirty="0"/>
              <a:t>Amygdala size</a:t>
            </a:r>
          </a:p>
          <a:p>
            <a:r>
              <a:rPr lang="en-US" sz="2800" dirty="0"/>
              <a:t>Amygdala laterality</a:t>
            </a:r>
          </a:p>
          <a:p>
            <a:endParaRPr lang="en-US" sz="2400" dirty="0" smtClean="0"/>
          </a:p>
          <a:p>
            <a:endParaRPr lang="en-US" sz="2400" dirty="0"/>
          </a:p>
        </p:txBody>
      </p:sp>
    </p:spTree>
    <p:extLst>
      <p:ext uri="{BB962C8B-B14F-4D97-AF65-F5344CB8AC3E}">
        <p14:creationId xmlns:p14="http://schemas.microsoft.com/office/powerpoint/2010/main" val="36734130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Sexual behavior and characteristics</a:t>
            </a:r>
            <a:endParaRPr lang="en-US" sz="3000" dirty="0">
              <a:solidFill>
                <a:schemeClr val="bg1"/>
              </a:solidFill>
            </a:endParaRPr>
          </a:p>
        </p:txBody>
      </p:sp>
      <p:pic>
        <p:nvPicPr>
          <p:cNvPr id="6"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0042" y="1912844"/>
            <a:ext cx="6063916" cy="4383705"/>
          </a:xfrm>
          <a:prstGeom prst="rect">
            <a:avLst/>
          </a:prstGeom>
        </p:spPr>
      </p:pic>
    </p:spTree>
    <p:extLst>
      <p:ext uri="{BB962C8B-B14F-4D97-AF65-F5344CB8AC3E}">
        <p14:creationId xmlns:p14="http://schemas.microsoft.com/office/powerpoint/2010/main" val="10926921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Sexual behavior and characteristics</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Neurobiology of sexual orientation and </a:t>
            </a:r>
            <a:r>
              <a:rPr lang="en-US" sz="2800" dirty="0" err="1"/>
              <a:t>transsexualism</a:t>
            </a:r>
            <a:endParaRPr lang="en-US" sz="2800" dirty="0"/>
          </a:p>
          <a:p>
            <a:r>
              <a:rPr lang="en-US" sz="2800" dirty="0"/>
              <a:t>Controversial both biologically and philosophically</a:t>
            </a:r>
          </a:p>
          <a:p>
            <a:r>
              <a:rPr lang="en-US" sz="2800" dirty="0"/>
              <a:t>Current work in humans is correlational</a:t>
            </a:r>
          </a:p>
          <a:p>
            <a:r>
              <a:rPr lang="en-US" sz="2800" dirty="0"/>
              <a:t>Animal models rely on modification of the prenatal environment</a:t>
            </a:r>
          </a:p>
          <a:p>
            <a:endParaRPr lang="en-US" sz="2400" dirty="0" smtClean="0"/>
          </a:p>
          <a:p>
            <a:endParaRPr lang="en-US" sz="2400" dirty="0"/>
          </a:p>
        </p:txBody>
      </p:sp>
    </p:spTree>
    <p:extLst>
      <p:ext uri="{BB962C8B-B14F-4D97-AF65-F5344CB8AC3E}">
        <p14:creationId xmlns:p14="http://schemas.microsoft.com/office/powerpoint/2010/main" val="31831456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Sexual behavior and characteristics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Role of serotonin in heterosexual interest</a:t>
            </a:r>
          </a:p>
          <a:p>
            <a:r>
              <a:rPr lang="en-US" sz="2800" dirty="0"/>
              <a:t>Individual differences in anatomy</a:t>
            </a:r>
          </a:p>
          <a:p>
            <a:r>
              <a:rPr lang="en-US" sz="2800" dirty="0"/>
              <a:t>individual differences in behavior</a:t>
            </a:r>
          </a:p>
          <a:p>
            <a:endParaRPr lang="en-US" sz="2400" dirty="0" smtClean="0"/>
          </a:p>
          <a:p>
            <a:endParaRPr lang="en-US" sz="2400" dirty="0"/>
          </a:p>
        </p:txBody>
      </p:sp>
    </p:spTree>
    <p:extLst>
      <p:ext uri="{BB962C8B-B14F-4D97-AF65-F5344CB8AC3E}">
        <p14:creationId xmlns:p14="http://schemas.microsoft.com/office/powerpoint/2010/main" val="2144376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Sexual behavior and characteristics</a:t>
            </a:r>
            <a:endParaRPr lang="en-US" sz="3000" dirty="0">
              <a:solidFill>
                <a:schemeClr val="bg1"/>
              </a:solidFill>
            </a:endParaRPr>
          </a:p>
        </p:txBody>
      </p:sp>
      <p:pic>
        <p:nvPicPr>
          <p:cNvPr id="6" name="Picture 5" descr="bp1e_figure_11_22.jpg"/>
          <p:cNvPicPr>
            <a:picLocks noChangeAspect="1"/>
          </p:cNvPicPr>
          <p:nvPr/>
        </p:nvPicPr>
        <p:blipFill>
          <a:blip r:embed="rId4"/>
          <a:stretch>
            <a:fillRect/>
          </a:stretch>
        </p:blipFill>
        <p:spPr>
          <a:xfrm>
            <a:off x="304800" y="1946393"/>
            <a:ext cx="8534400" cy="4322064"/>
          </a:xfrm>
          <a:prstGeom prst="rect">
            <a:avLst/>
          </a:prstGeom>
        </p:spPr>
      </p:pic>
    </p:spTree>
    <p:extLst>
      <p:ext uri="{BB962C8B-B14F-4D97-AF65-F5344CB8AC3E}">
        <p14:creationId xmlns:p14="http://schemas.microsoft.com/office/powerpoint/2010/main" val="36439399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The neurobiology of parental behavior</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The maternal brain</a:t>
            </a:r>
          </a:p>
          <a:p>
            <a:r>
              <a:rPr lang="en-US" sz="2800" dirty="0"/>
              <a:t>The paternal brain</a:t>
            </a:r>
          </a:p>
          <a:p>
            <a:r>
              <a:rPr lang="en-US" sz="2800" dirty="0" err="1"/>
              <a:t>Alloparenting</a:t>
            </a:r>
            <a:endParaRPr lang="en-US" sz="2800" dirty="0"/>
          </a:p>
          <a:p>
            <a:endParaRPr lang="en-US" sz="2400" dirty="0" smtClean="0"/>
          </a:p>
          <a:p>
            <a:endParaRPr lang="en-US" sz="2400" dirty="0"/>
          </a:p>
        </p:txBody>
      </p:sp>
    </p:spTree>
    <p:extLst>
      <p:ext uri="{BB962C8B-B14F-4D97-AF65-F5344CB8AC3E}">
        <p14:creationId xmlns:p14="http://schemas.microsoft.com/office/powerpoint/2010/main" val="39242401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The neurobiology of parental behavior</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The maternal brain</a:t>
            </a:r>
          </a:p>
          <a:p>
            <a:r>
              <a:rPr lang="en-US" dirty="0"/>
              <a:t>Critical hormones </a:t>
            </a:r>
          </a:p>
          <a:p>
            <a:pPr lvl="1"/>
            <a:r>
              <a:rPr lang="en-US" dirty="0"/>
              <a:t>Estrogen</a:t>
            </a:r>
          </a:p>
          <a:p>
            <a:pPr lvl="1"/>
            <a:r>
              <a:rPr lang="en-US" dirty="0"/>
              <a:t>Progesterone</a:t>
            </a:r>
          </a:p>
          <a:p>
            <a:pPr lvl="1"/>
            <a:r>
              <a:rPr lang="en-US" dirty="0"/>
              <a:t>Prolactin</a:t>
            </a:r>
          </a:p>
          <a:p>
            <a:pPr lvl="1"/>
            <a:r>
              <a:rPr lang="en-US" dirty="0"/>
              <a:t>Oxytocin</a:t>
            </a:r>
          </a:p>
          <a:p>
            <a:pPr lvl="1"/>
            <a:r>
              <a:rPr lang="en-US" dirty="0"/>
              <a:t>Endorphins</a:t>
            </a:r>
          </a:p>
          <a:p>
            <a:r>
              <a:rPr lang="en-US" dirty="0"/>
              <a:t>Don’t forget about individual differences</a:t>
            </a:r>
          </a:p>
          <a:p>
            <a:endParaRPr lang="en-US" sz="2400" dirty="0" smtClean="0"/>
          </a:p>
          <a:p>
            <a:endParaRPr lang="en-US" sz="2400" dirty="0"/>
          </a:p>
        </p:txBody>
      </p:sp>
    </p:spTree>
    <p:extLst>
      <p:ext uri="{BB962C8B-B14F-4D97-AF65-F5344CB8AC3E}">
        <p14:creationId xmlns:p14="http://schemas.microsoft.com/office/powerpoint/2010/main" val="34657662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The neurobiology of parental behavior</a:t>
            </a:r>
            <a:endParaRPr lang="en-US" sz="3000" dirty="0">
              <a:solidFill>
                <a:schemeClr val="bg1"/>
              </a:solidFill>
            </a:endParaRPr>
          </a:p>
        </p:txBody>
      </p:sp>
      <p:sp>
        <p:nvSpPr>
          <p:cNvPr id="6" name="Content Placeholder 5"/>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Font typeface="Arial" charset="0"/>
              <a:buChar char="•"/>
            </a:pPr>
            <a:r>
              <a:rPr lang="en-US" smtClean="0"/>
              <a:t>Maternal brains are smarter brains?</a:t>
            </a:r>
          </a:p>
          <a:p>
            <a:pPr marL="457200" indent="-457200">
              <a:buFont typeface="Arial" charset="0"/>
              <a:buChar char="•"/>
            </a:pPr>
            <a:r>
              <a:rPr lang="en-US" smtClean="0"/>
              <a:t>Can we separate brain changes from effects of stress?</a:t>
            </a:r>
            <a:endParaRPr lang="en-US" dirty="0"/>
          </a:p>
        </p:txBody>
      </p:sp>
      <p:pic>
        <p:nvPicPr>
          <p:cNvPr id="8" name="Picture 7" descr="bp1e_figure_11_24.jpg"/>
          <p:cNvPicPr>
            <a:picLocks noChangeAspect="1"/>
          </p:cNvPicPr>
          <p:nvPr/>
        </p:nvPicPr>
        <p:blipFill>
          <a:blip r:embed="rId4"/>
          <a:stretch>
            <a:fillRect/>
          </a:stretch>
        </p:blipFill>
        <p:spPr>
          <a:xfrm>
            <a:off x="2195051" y="3429000"/>
            <a:ext cx="4753897" cy="3137572"/>
          </a:xfrm>
          <a:prstGeom prst="rect">
            <a:avLst/>
          </a:prstGeom>
        </p:spPr>
      </p:pic>
    </p:spTree>
    <p:extLst>
      <p:ext uri="{BB962C8B-B14F-4D97-AF65-F5344CB8AC3E}">
        <p14:creationId xmlns:p14="http://schemas.microsoft.com/office/powerpoint/2010/main" val="392424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The neurobiology of parental behavior</a:t>
            </a:r>
            <a:endParaRPr lang="en-US" sz="3000" dirty="0">
              <a:solidFill>
                <a:schemeClr val="bg1"/>
              </a:solidFill>
            </a:endParaRPr>
          </a:p>
        </p:txBody>
      </p:sp>
      <p:sp>
        <p:nvSpPr>
          <p:cNvPr id="5" name="Content Placeholder 3"/>
          <p:cNvSpPr txBox="1">
            <a:spLocks/>
          </p:cNvSpPr>
          <p:nvPr/>
        </p:nvSpPr>
        <p:spPr>
          <a:xfrm>
            <a:off x="457200" y="1600200"/>
            <a:ext cx="4459184"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Font typeface="Arial" charset="0"/>
              <a:buChar char="•"/>
            </a:pPr>
            <a:r>
              <a:rPr lang="en-US" smtClean="0"/>
              <a:t>Maternal brains are bigger brains?</a:t>
            </a:r>
          </a:p>
          <a:p>
            <a:endParaRPr lang="en-US" dirty="0"/>
          </a:p>
        </p:txBody>
      </p:sp>
      <p:pic>
        <p:nvPicPr>
          <p:cNvPr id="7" name="Picture 6" descr="bp1e_figure_11_25b.jpg"/>
          <p:cNvPicPr>
            <a:picLocks noChangeAspect="1"/>
          </p:cNvPicPr>
          <p:nvPr/>
        </p:nvPicPr>
        <p:blipFill>
          <a:blip r:embed="rId4"/>
          <a:stretch>
            <a:fillRect/>
          </a:stretch>
        </p:blipFill>
        <p:spPr>
          <a:xfrm>
            <a:off x="4998049" y="1843548"/>
            <a:ext cx="3688751" cy="4553024"/>
          </a:xfrm>
          <a:prstGeom prst="rect">
            <a:avLst/>
          </a:prstGeom>
        </p:spPr>
      </p:pic>
    </p:spTree>
    <p:extLst>
      <p:ext uri="{BB962C8B-B14F-4D97-AF65-F5344CB8AC3E}">
        <p14:creationId xmlns:p14="http://schemas.microsoft.com/office/powerpoint/2010/main" val="34657662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The neurobiology of parental behavior</a:t>
            </a:r>
            <a:endParaRPr lang="en-US" sz="3000" dirty="0">
              <a:solidFill>
                <a:schemeClr val="bg1"/>
              </a:solidFill>
            </a:endParaRPr>
          </a:p>
        </p:txBody>
      </p:sp>
      <p:pic>
        <p:nvPicPr>
          <p:cNvPr id="5" name="Picture 4" descr="bp1e_figure_11_26.jpg"/>
          <p:cNvPicPr>
            <a:picLocks noChangeAspect="1"/>
          </p:cNvPicPr>
          <p:nvPr/>
        </p:nvPicPr>
        <p:blipFill>
          <a:blip r:embed="rId4"/>
          <a:stretch>
            <a:fillRect/>
          </a:stretch>
        </p:blipFill>
        <p:spPr>
          <a:xfrm>
            <a:off x="1602658" y="2059454"/>
            <a:ext cx="6258232" cy="4304770"/>
          </a:xfrm>
          <a:prstGeom prst="rect">
            <a:avLst/>
          </a:prstGeom>
        </p:spPr>
      </p:pic>
    </p:spTree>
    <p:extLst>
      <p:ext uri="{BB962C8B-B14F-4D97-AF65-F5344CB8AC3E}">
        <p14:creationId xmlns:p14="http://schemas.microsoft.com/office/powerpoint/2010/main" val="1606381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The neurobiology of parental behavior</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Fathers are changed too</a:t>
            </a:r>
          </a:p>
          <a:p>
            <a:pPr lvl="1"/>
            <a:r>
              <a:rPr lang="en-US" dirty="0"/>
              <a:t>Testosterone</a:t>
            </a:r>
          </a:p>
          <a:p>
            <a:pPr lvl="1"/>
            <a:r>
              <a:rPr lang="en-US" dirty="0"/>
              <a:t>Prolactin</a:t>
            </a:r>
          </a:p>
          <a:p>
            <a:endParaRPr lang="en-US" sz="2400" dirty="0" smtClean="0"/>
          </a:p>
          <a:p>
            <a:endParaRPr lang="en-US" sz="2400" dirty="0"/>
          </a:p>
        </p:txBody>
      </p:sp>
    </p:spTree>
    <p:extLst>
      <p:ext uri="{BB962C8B-B14F-4D97-AF65-F5344CB8AC3E}">
        <p14:creationId xmlns:p14="http://schemas.microsoft.com/office/powerpoint/2010/main" val="42866513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The neurobiology of parental behavior</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For </a:t>
            </a:r>
            <a:r>
              <a:rPr lang="en-US" dirty="0" err="1"/>
              <a:t>biparental</a:t>
            </a:r>
            <a:r>
              <a:rPr lang="en-US" dirty="0"/>
              <a:t> species, not having a father around negatively affects brain and behavior</a:t>
            </a:r>
          </a:p>
          <a:p>
            <a:r>
              <a:rPr lang="en-US" dirty="0"/>
              <a:t>In humans, 4x more likely to have emotional/behavioral/cognitive problems</a:t>
            </a:r>
          </a:p>
          <a:p>
            <a:pPr lvl="1"/>
            <a:r>
              <a:rPr lang="en-US" dirty="0"/>
              <a:t>Poor academic performance</a:t>
            </a:r>
          </a:p>
          <a:p>
            <a:pPr lvl="1"/>
            <a:r>
              <a:rPr lang="en-US" dirty="0"/>
              <a:t>Drug abuse</a:t>
            </a:r>
          </a:p>
          <a:p>
            <a:pPr lvl="1"/>
            <a:r>
              <a:rPr lang="en-US" dirty="0"/>
              <a:t>Criminal behavior </a:t>
            </a:r>
          </a:p>
          <a:p>
            <a:endParaRPr lang="en-US" sz="2400" dirty="0" smtClean="0"/>
          </a:p>
          <a:p>
            <a:endParaRPr lang="en-US" sz="2400" dirty="0"/>
          </a:p>
        </p:txBody>
      </p:sp>
    </p:spTree>
    <p:extLst>
      <p:ext uri="{BB962C8B-B14F-4D97-AF65-F5344CB8AC3E}">
        <p14:creationId xmlns:p14="http://schemas.microsoft.com/office/powerpoint/2010/main" val="29990806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The neurobiology of parental behavior</a:t>
            </a:r>
            <a:endParaRPr lang="en-US" sz="3000" dirty="0">
              <a:solidFill>
                <a:schemeClr val="bg1"/>
              </a:solidFill>
            </a:endParaRPr>
          </a:p>
        </p:txBody>
      </p:sp>
      <p:pic>
        <p:nvPicPr>
          <p:cNvPr id="6" name="Picture 5" descr="bp1e_figure_11_27.jpg"/>
          <p:cNvPicPr>
            <a:picLocks noChangeAspect="1"/>
          </p:cNvPicPr>
          <p:nvPr/>
        </p:nvPicPr>
        <p:blipFill>
          <a:blip r:embed="rId4"/>
          <a:stretch>
            <a:fillRect/>
          </a:stretch>
        </p:blipFill>
        <p:spPr>
          <a:xfrm>
            <a:off x="2046728" y="1858162"/>
            <a:ext cx="5763375" cy="4685894"/>
          </a:xfrm>
          <a:prstGeom prst="rect">
            <a:avLst/>
          </a:prstGeom>
        </p:spPr>
      </p:pic>
    </p:spTree>
    <p:extLst>
      <p:ext uri="{BB962C8B-B14F-4D97-AF65-F5344CB8AC3E}">
        <p14:creationId xmlns:p14="http://schemas.microsoft.com/office/powerpoint/2010/main" val="26398298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The neurobiology of parental behavior</a:t>
            </a:r>
            <a:endParaRPr lang="en-US" sz="3000" dirty="0">
              <a:solidFill>
                <a:schemeClr val="bg1"/>
              </a:solidFill>
            </a:endParaRPr>
          </a:p>
        </p:txBody>
      </p:sp>
      <p:sp>
        <p:nvSpPr>
          <p:cNvPr id="7" name="TextBox 6"/>
          <p:cNvSpPr txBox="1"/>
          <p:nvPr/>
        </p:nvSpPr>
        <p:spPr>
          <a:xfrm>
            <a:off x="457200" y="2001097"/>
            <a:ext cx="4698460" cy="1569660"/>
          </a:xfrm>
          <a:prstGeom prst="rect">
            <a:avLst/>
          </a:prstGeom>
          <a:noFill/>
        </p:spPr>
        <p:txBody>
          <a:bodyPr wrap="square" rtlCol="0">
            <a:spAutoFit/>
          </a:bodyPr>
          <a:lstStyle/>
          <a:p>
            <a:pPr marL="457200" indent="-457200">
              <a:buFont typeface="Arial" charset="0"/>
              <a:buChar char="•"/>
            </a:pPr>
            <a:r>
              <a:rPr lang="en-US" sz="3200" dirty="0" smtClean="0"/>
              <a:t>Large variability across (and within) cultures in parental involvement</a:t>
            </a:r>
            <a:endParaRPr lang="en-US" sz="3200" dirty="0"/>
          </a:p>
        </p:txBody>
      </p:sp>
      <p:pic>
        <p:nvPicPr>
          <p:cNvPr id="8" name="Picture 7" descr="bp1e_figure_11_28.jpg"/>
          <p:cNvPicPr>
            <a:picLocks noChangeAspect="1"/>
          </p:cNvPicPr>
          <p:nvPr/>
        </p:nvPicPr>
        <p:blipFill>
          <a:blip r:embed="rId4"/>
          <a:stretch>
            <a:fillRect/>
          </a:stretch>
        </p:blipFill>
        <p:spPr>
          <a:xfrm>
            <a:off x="5843016" y="1970082"/>
            <a:ext cx="2683002" cy="4331798"/>
          </a:xfrm>
          <a:prstGeom prst="rect">
            <a:avLst/>
          </a:prstGeom>
        </p:spPr>
      </p:pic>
    </p:spTree>
    <p:extLst>
      <p:ext uri="{BB962C8B-B14F-4D97-AF65-F5344CB8AC3E}">
        <p14:creationId xmlns:p14="http://schemas.microsoft.com/office/powerpoint/2010/main" val="41766026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The neurobiology of parental behavior</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err="1"/>
              <a:t>Alloparenting</a:t>
            </a:r>
            <a:endParaRPr lang="en-US" dirty="0"/>
          </a:p>
          <a:p>
            <a:r>
              <a:rPr lang="en-US" dirty="0"/>
              <a:t>What would be the advantage of having the village raise a child?</a:t>
            </a:r>
          </a:p>
          <a:p>
            <a:r>
              <a:rPr lang="en-US" dirty="0"/>
              <a:t>What are the drawbacks?</a:t>
            </a:r>
          </a:p>
          <a:p>
            <a:pPr lvl="1"/>
            <a:r>
              <a:rPr lang="en-US" dirty="0"/>
              <a:t>Think individual vs. group benefits/drawbacks</a:t>
            </a:r>
          </a:p>
          <a:p>
            <a:endParaRPr lang="en-US" sz="2400" dirty="0" smtClean="0"/>
          </a:p>
          <a:p>
            <a:endParaRPr lang="en-US" sz="2400" dirty="0"/>
          </a:p>
        </p:txBody>
      </p:sp>
    </p:spTree>
    <p:extLst>
      <p:ext uri="{BB962C8B-B14F-4D97-AF65-F5344CB8AC3E}">
        <p14:creationId xmlns:p14="http://schemas.microsoft.com/office/powerpoint/2010/main" val="10044326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The neurobiology of parental behavior</a:t>
            </a:r>
            <a:endParaRPr lang="en-US" sz="3000" dirty="0">
              <a:solidFill>
                <a:schemeClr val="bg1"/>
              </a:solidFill>
            </a:endParaRPr>
          </a:p>
        </p:txBody>
      </p:sp>
      <p:pic>
        <p:nvPicPr>
          <p:cNvPr id="6"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3579" y="1965698"/>
            <a:ext cx="6416842" cy="4470502"/>
          </a:xfrm>
          <a:prstGeom prst="rect">
            <a:avLst/>
          </a:prstGeom>
        </p:spPr>
      </p:pic>
    </p:spTree>
    <p:extLst>
      <p:ext uri="{BB962C8B-B14F-4D97-AF65-F5344CB8AC3E}">
        <p14:creationId xmlns:p14="http://schemas.microsoft.com/office/powerpoint/2010/main" val="983468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The neurobiology of parental behavior</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What happens when animals get toward the end of reproductive years?</a:t>
            </a:r>
          </a:p>
          <a:p>
            <a:r>
              <a:rPr lang="en-US" sz="2800" dirty="0"/>
              <a:t>Terminal investment hypothesis</a:t>
            </a:r>
          </a:p>
          <a:p>
            <a:endParaRPr lang="en-US" sz="2400" dirty="0" smtClean="0"/>
          </a:p>
          <a:p>
            <a:endParaRPr lang="en-US" sz="2400" dirty="0"/>
          </a:p>
        </p:txBody>
      </p:sp>
    </p:spTree>
    <p:extLst>
      <p:ext uri="{BB962C8B-B14F-4D97-AF65-F5344CB8AC3E}">
        <p14:creationId xmlns:p14="http://schemas.microsoft.com/office/powerpoint/2010/main" val="32089555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The neurobiology of parental behavior</a:t>
            </a:r>
            <a:endParaRPr lang="en-US" sz="3000" dirty="0">
              <a:solidFill>
                <a:schemeClr val="bg1"/>
              </a:solidFill>
            </a:endParaRPr>
          </a:p>
        </p:txBody>
      </p:sp>
      <p:sp>
        <p:nvSpPr>
          <p:cNvPr id="7" name="TextBox 6"/>
          <p:cNvSpPr txBox="1"/>
          <p:nvPr/>
        </p:nvSpPr>
        <p:spPr>
          <a:xfrm>
            <a:off x="457200" y="1837531"/>
            <a:ext cx="3433864" cy="2554545"/>
          </a:xfrm>
          <a:prstGeom prst="rect">
            <a:avLst/>
          </a:prstGeom>
          <a:noFill/>
        </p:spPr>
        <p:txBody>
          <a:bodyPr wrap="square" rtlCol="0">
            <a:spAutoFit/>
          </a:bodyPr>
          <a:lstStyle/>
          <a:p>
            <a:pPr marL="457200" indent="-457200">
              <a:buFont typeface="Arial" charset="0"/>
              <a:buChar char="•"/>
            </a:pPr>
            <a:r>
              <a:rPr lang="en-US" sz="3200" dirty="0" smtClean="0"/>
              <a:t>Compare relative differences and absolute differences</a:t>
            </a:r>
            <a:endParaRPr lang="en-US" sz="3200" dirty="0"/>
          </a:p>
        </p:txBody>
      </p:sp>
      <p:pic>
        <p:nvPicPr>
          <p:cNvPr id="8" name="Picture 7" descr="bp1e_cm_11_01.jpg"/>
          <p:cNvPicPr>
            <a:picLocks noChangeAspect="1"/>
          </p:cNvPicPr>
          <p:nvPr/>
        </p:nvPicPr>
        <p:blipFill>
          <a:blip r:embed="rId4"/>
          <a:stretch>
            <a:fillRect/>
          </a:stretch>
        </p:blipFill>
        <p:spPr>
          <a:xfrm>
            <a:off x="4396879" y="2440028"/>
            <a:ext cx="4289920" cy="3904095"/>
          </a:xfrm>
          <a:prstGeom prst="rect">
            <a:avLst/>
          </a:prstGeom>
        </p:spPr>
      </p:pic>
    </p:spTree>
    <p:extLst>
      <p:ext uri="{BB962C8B-B14F-4D97-AF65-F5344CB8AC3E}">
        <p14:creationId xmlns:p14="http://schemas.microsoft.com/office/powerpoint/2010/main" val="2393174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TotalTime>
  <Words>1680</Words>
  <Application>Microsoft Office PowerPoint</Application>
  <PresentationFormat>On-screen Show (4:3)</PresentationFormat>
  <Paragraphs>195</Paragraphs>
  <Slides>44</Slides>
  <Notes>36</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PowerPoint Presentation</vt:lpstr>
      <vt:lpstr>Chapter 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OUP</dc:creator>
  <cp:lastModifiedBy>ALBRIGHT, Larissa</cp:lastModifiedBy>
  <cp:revision>27</cp:revision>
  <dcterms:created xsi:type="dcterms:W3CDTF">2015-07-30T18:55:32Z</dcterms:created>
  <dcterms:modified xsi:type="dcterms:W3CDTF">2017-04-10T14:20:56Z</dcterms:modified>
</cp:coreProperties>
</file>