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7" r:id="rId2"/>
    <p:sldId id="295"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79032" autoAdjust="0"/>
  </p:normalViewPr>
  <p:slideViewPr>
    <p:cSldViewPr snapToGrid="0" snapToObjects="1">
      <p:cViewPr>
        <p:scale>
          <a:sx n="60" d="100"/>
          <a:sy n="60" d="100"/>
        </p:scale>
        <p:origin x="-582" y="-7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29287-A931-4640-9213-E69F0D1898BB}" type="datetimeFigureOut">
              <a:rPr lang="en-US" smtClean="0"/>
              <a:t>4/7/2017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8FDF4-CD8B-4D75-8FEE-D87CDB4B7861}" type="slidenum">
              <a:rPr lang="en-US" smtClean="0"/>
              <a:t>‹#›</a:t>
            </a:fld>
            <a:endParaRPr lang="en-US"/>
          </a:p>
        </p:txBody>
      </p:sp>
    </p:spTree>
    <p:extLst>
      <p:ext uri="{BB962C8B-B14F-4D97-AF65-F5344CB8AC3E}">
        <p14:creationId xmlns:p14="http://schemas.microsoft.com/office/powerpoint/2010/main" val="20794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Yawning across species. </a:t>
            </a:r>
            <a:r>
              <a:rPr lang="en-US" sz="1200" kern="1200" dirty="0" smtClean="0">
                <a:solidFill>
                  <a:schemeClr val="tx1"/>
                </a:solidFill>
                <a:effectLst/>
                <a:latin typeface="+mn-lt"/>
                <a:ea typeface="+mn-ea"/>
                <a:cs typeface="+mn-cs"/>
              </a:rPr>
              <a:t>Scientists continue to debate the evolutionary advantage of yawning and why it occurs in many species, including (a) apes, (b) lions, (c) dogs, and</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(d) humans.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Neural circuits involved in circadian rhythms and peak melatonin response. </a:t>
            </a:r>
            <a:r>
              <a:rPr lang="en-US" sz="1200" kern="1200" dirty="0" smtClean="0">
                <a:solidFill>
                  <a:schemeClr val="tx1"/>
                </a:solidFill>
                <a:effectLst/>
                <a:latin typeface="+mn-lt"/>
                <a:ea typeface="+mn-ea"/>
                <a:cs typeface="+mn-cs"/>
              </a:rPr>
              <a:t>Melatonin appears to be a chemical trigger signaling increased blood flow in distal areas of the body, promoting heat loss and the onset of sleep. </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7</a:t>
            </a:fld>
            <a:endParaRPr lang="en-US"/>
          </a:p>
        </p:txBody>
      </p:sp>
    </p:spTree>
    <p:extLst>
      <p:ext uri="{BB962C8B-B14F-4D97-AF65-F5344CB8AC3E}">
        <p14:creationId xmlns:p14="http://schemas.microsoft.com/office/powerpoint/2010/main" val="1022083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Stages of sleep. </a:t>
            </a:r>
            <a:r>
              <a:rPr lang="en-US" sz="1200" kern="1200" dirty="0" smtClean="0">
                <a:solidFill>
                  <a:schemeClr val="tx1"/>
                </a:solidFill>
                <a:effectLst/>
                <a:latin typeface="+mn-lt"/>
                <a:ea typeface="+mn-ea"/>
                <a:cs typeface="+mn-cs"/>
              </a:rPr>
              <a:t>Over the course of a night, sleeping individuals cycle through several distinct stages: Stages 1 and 2, slow wave sleep,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REM sleep, during which dreams occur.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a:t>
            </a:r>
            <a:r>
              <a:rPr lang="en-US" sz="1200" kern="1200" dirty="0" err="1" smtClean="0">
                <a:solidFill>
                  <a:schemeClr val="tx1"/>
                </a:solidFill>
                <a:effectLst/>
                <a:latin typeface="+mn-lt"/>
                <a:ea typeface="+mn-ea"/>
                <a:cs typeface="+mn-cs"/>
              </a:rPr>
              <a:t>polysomnograph</a:t>
            </a:r>
            <a:r>
              <a:rPr lang="en-US" sz="1200" kern="1200" dirty="0" smtClean="0">
                <a:solidFill>
                  <a:schemeClr val="tx1"/>
                </a:solidFill>
                <a:effectLst/>
                <a:latin typeface="+mn-lt"/>
                <a:ea typeface="+mn-ea"/>
                <a:cs typeface="+mn-cs"/>
              </a:rPr>
              <a:t> records the different brain wave patterns that characterize these stages.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9</a:t>
            </a:fld>
            <a:endParaRPr lang="en-US"/>
          </a:p>
        </p:txBody>
      </p:sp>
    </p:spTree>
    <p:extLst>
      <p:ext uri="{BB962C8B-B14F-4D97-AF65-F5344CB8AC3E}">
        <p14:creationId xmlns:p14="http://schemas.microsoft.com/office/powerpoint/2010/main" val="971171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 full night’s rest. </a:t>
            </a:r>
            <a:r>
              <a:rPr lang="en-US" sz="1200" kern="1200" dirty="0" smtClean="0">
                <a:solidFill>
                  <a:schemeClr val="tx1"/>
                </a:solidFill>
                <a:effectLst/>
                <a:latin typeface="+mn-lt"/>
                <a:ea typeface="+mn-ea"/>
                <a:cs typeface="+mn-cs"/>
              </a:rPr>
              <a:t>Slow wave sleep decreases and REM sleep increases as the night progresses.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Hibernation. </a:t>
            </a:r>
            <a:r>
              <a:rPr lang="en-US" sz="1200" kern="1200" dirty="0" smtClean="0">
                <a:solidFill>
                  <a:schemeClr val="tx1"/>
                </a:solidFill>
                <a:effectLst/>
                <a:latin typeface="+mn-lt"/>
                <a:ea typeface="+mn-ea"/>
                <a:cs typeface="+mn-cs"/>
              </a:rPr>
              <a:t>Many animals, such as the (a) chipmunk, enter an extended state of unconsciousness (b) in response to harsh winter weather.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11</a:t>
            </a:fld>
            <a:endParaRPr lang="en-US"/>
          </a:p>
        </p:txBody>
      </p:sp>
    </p:spTree>
    <p:extLst>
      <p:ext uri="{BB962C8B-B14F-4D97-AF65-F5344CB8AC3E}">
        <p14:creationId xmlns:p14="http://schemas.microsoft.com/office/powerpoint/2010/main" val="280913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ascending reticular activating system (ARAS). </a:t>
            </a:r>
            <a:r>
              <a:rPr lang="en-US" sz="1200" kern="1200" dirty="0" smtClean="0">
                <a:solidFill>
                  <a:schemeClr val="tx1"/>
                </a:solidFill>
                <a:effectLst/>
                <a:latin typeface="+mn-lt"/>
                <a:ea typeface="+mn-ea"/>
                <a:cs typeface="+mn-cs"/>
              </a:rPr>
              <a:t>The ARAS conveys sensory information to other parts of the brain and is essential for maintaining wakefulness.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13</a:t>
            </a:fld>
            <a:endParaRPr lang="en-US"/>
          </a:p>
        </p:txBody>
      </p:sp>
    </p:spTree>
    <p:extLst>
      <p:ext uri="{BB962C8B-B14F-4D97-AF65-F5344CB8AC3E}">
        <p14:creationId xmlns:p14="http://schemas.microsoft.com/office/powerpoint/2010/main" val="3198373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neurochemistry of wakefulness. </a:t>
            </a:r>
            <a:r>
              <a:rPr lang="en-US" sz="1200" kern="1200" dirty="0" smtClean="0">
                <a:solidFill>
                  <a:schemeClr val="tx1"/>
                </a:solidFill>
                <a:effectLst/>
                <a:latin typeface="+mn-lt"/>
                <a:ea typeface="+mn-ea"/>
                <a:cs typeface="+mn-cs"/>
              </a:rPr>
              <a:t>tegmental nuclei (LDT) contributes to the maintenance of wakefulness. Acetylcholine from the </a:t>
            </a:r>
            <a:r>
              <a:rPr lang="en-US" sz="1200" kern="1200" dirty="0" err="1" smtClean="0">
                <a:solidFill>
                  <a:schemeClr val="tx1"/>
                </a:solidFill>
                <a:effectLst/>
                <a:latin typeface="+mn-lt"/>
                <a:ea typeface="+mn-ea"/>
                <a:cs typeface="+mn-cs"/>
              </a:rPr>
              <a:t>pedunculopontine</a:t>
            </a:r>
            <a:r>
              <a:rPr lang="en-US" sz="1200" kern="1200" dirty="0" smtClean="0">
                <a:solidFill>
                  <a:schemeClr val="tx1"/>
                </a:solidFill>
                <a:effectLst/>
                <a:latin typeface="+mn-lt"/>
                <a:ea typeface="+mn-ea"/>
                <a:cs typeface="+mn-cs"/>
              </a:rPr>
              <a:t> tegmental nuclei (PPT) and </a:t>
            </a:r>
            <a:r>
              <a:rPr lang="en-US" sz="1200" kern="1200" dirty="0" err="1" smtClean="0">
                <a:solidFill>
                  <a:schemeClr val="tx1"/>
                </a:solidFill>
                <a:effectLst/>
                <a:latin typeface="+mn-lt"/>
                <a:ea typeface="+mn-ea"/>
                <a:cs typeface="+mn-cs"/>
              </a:rPr>
              <a:t>laterodorsal</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Dolphin sleep. </a:t>
            </a:r>
            <a:r>
              <a:rPr lang="en-US" sz="1200" kern="1200" dirty="0" smtClean="0">
                <a:solidFill>
                  <a:schemeClr val="tx1"/>
                </a:solidFill>
                <a:effectLst/>
                <a:latin typeface="+mn-lt"/>
                <a:ea typeface="+mn-ea"/>
                <a:cs typeface="+mn-cs"/>
              </a:rPr>
              <a:t>EEG records of dolphins reveal that only one hemisphere sleeps at a time.</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15</a:t>
            </a:fld>
            <a:endParaRPr lang="en-US"/>
          </a:p>
        </p:txBody>
      </p:sp>
    </p:spTree>
    <p:extLst>
      <p:ext uri="{BB962C8B-B14F-4D97-AF65-F5344CB8AC3E}">
        <p14:creationId xmlns:p14="http://schemas.microsoft.com/office/powerpoint/2010/main" val="4204652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Hypothalamic projections from the </a:t>
            </a:r>
            <a:r>
              <a:rPr lang="en-US" sz="1200" kern="1200" dirty="0" err="1" smtClean="0">
                <a:solidFill>
                  <a:schemeClr val="tx1"/>
                </a:solidFill>
                <a:effectLst/>
                <a:latin typeface="+mn-lt"/>
                <a:ea typeface="+mn-ea"/>
                <a:cs typeface="+mn-cs"/>
              </a:rPr>
              <a:t>ventrolateral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preoptic</a:t>
            </a:r>
            <a:r>
              <a:rPr lang="en-US" sz="1200" kern="1200" dirty="0" smtClean="0">
                <a:solidFill>
                  <a:schemeClr val="tx1"/>
                </a:solidFill>
                <a:effectLst/>
                <a:latin typeface="+mn-lt"/>
                <a:ea typeface="+mn-ea"/>
                <a:cs typeface="+mn-cs"/>
              </a:rPr>
              <a:t> area (VLPO) to the </a:t>
            </a:r>
            <a:r>
              <a:rPr lang="en-US" sz="1200" kern="1200" dirty="0" err="1" smtClean="0">
                <a:solidFill>
                  <a:schemeClr val="tx1"/>
                </a:solidFill>
                <a:effectLst/>
                <a:latin typeface="+mn-lt"/>
                <a:ea typeface="+mn-ea"/>
                <a:cs typeface="+mn-cs"/>
              </a:rPr>
              <a:t>tuberomammillary</a:t>
            </a:r>
            <a:r>
              <a:rPr lang="en-US" sz="1200" kern="1200" dirty="0" smtClean="0">
                <a:solidFill>
                  <a:schemeClr val="tx1"/>
                </a:solidFill>
                <a:effectLst/>
                <a:latin typeface="+mn-lt"/>
                <a:ea typeface="+mn-ea"/>
                <a:cs typeface="+mn-cs"/>
              </a:rPr>
              <a:t> nucleus (TMN) function to diminish wakefulness during slow wave sleep.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Cat naps. </a:t>
            </a:r>
            <a:r>
              <a:rPr lang="en-US" sz="1200" kern="1200" dirty="0" smtClean="0">
                <a:solidFill>
                  <a:schemeClr val="tx1"/>
                </a:solidFill>
                <a:effectLst/>
                <a:latin typeface="+mn-lt"/>
                <a:ea typeface="+mn-ea"/>
                <a:cs typeface="+mn-cs"/>
              </a:rPr>
              <a:t>The sleeping posture of animals reveals information about the stage of sleep they are currently in. (a) The ability of the cat to hold its head up indicates that it is in non-REM sleep. (b) This cat has apparently lost muscle tone and entered REM sleep.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17</a:t>
            </a:fld>
            <a:endParaRPr lang="en-US"/>
          </a:p>
        </p:txBody>
      </p:sp>
    </p:spTree>
    <p:extLst>
      <p:ext uri="{BB962C8B-B14F-4D97-AF65-F5344CB8AC3E}">
        <p14:creationId xmlns:p14="http://schemas.microsoft.com/office/powerpoint/2010/main" val="2245439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Pontine nuclei and REM characteristics.</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Lesions of</a:t>
            </a:r>
            <a:r>
              <a:rPr lang="en-US" sz="1200" b="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pontine</a:t>
            </a:r>
            <a:r>
              <a:rPr lang="en-US" sz="1200" kern="1200" dirty="0" smtClean="0">
                <a:solidFill>
                  <a:schemeClr val="tx1"/>
                </a:solidFill>
                <a:effectLst/>
                <a:latin typeface="+mn-lt"/>
                <a:ea typeface="+mn-ea"/>
                <a:cs typeface="+mn-cs"/>
              </a:rPr>
              <a:t> nuclei diminish specific aspects of</a:t>
            </a:r>
            <a:r>
              <a:rPr lang="en-US" sz="1200" kern="1200" baseline="0" dirty="0" smtClean="0">
                <a:solidFill>
                  <a:schemeClr val="tx1"/>
                </a:solidFill>
                <a:effectLst/>
                <a:latin typeface="+mn-lt"/>
                <a:ea typeface="+mn-ea"/>
                <a:cs typeface="+mn-cs"/>
              </a:rPr>
              <a:t> REM sleep.</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19</a:t>
            </a:fld>
            <a:endParaRPr lang="en-US"/>
          </a:p>
        </p:txBody>
      </p:sp>
    </p:spTree>
    <p:extLst>
      <p:ext uri="{BB962C8B-B14F-4D97-AF65-F5344CB8AC3E}">
        <p14:creationId xmlns:p14="http://schemas.microsoft.com/office/powerpoint/2010/main" val="1177623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kern="1200" dirty="0" smtClean="0">
                <a:solidFill>
                  <a:schemeClr val="tx1"/>
                </a:solidFill>
                <a:effectLst/>
                <a:latin typeface="+mn-lt"/>
                <a:ea typeface="+mn-ea"/>
                <a:cs typeface="+mn-cs"/>
              </a:rPr>
              <a:t>Rodent model of sleep </a:t>
            </a:r>
            <a:r>
              <a:rPr lang="en-US" sz="1200" b="1" kern="1200" baseline="0" dirty="0" smtClean="0">
                <a:solidFill>
                  <a:srgbClr val="FF0000"/>
                </a:solidFill>
                <a:effectLst/>
                <a:latin typeface="+mn-lt"/>
                <a:ea typeface="+mn-ea"/>
                <a:cs typeface="+mn-cs"/>
              </a:rPr>
              <a:t>deprivation. </a:t>
            </a:r>
            <a:r>
              <a:rPr lang="en-US" sz="1200" kern="1200" baseline="0" dirty="0" smtClean="0">
                <a:solidFill>
                  <a:srgbClr val="FF0000"/>
                </a:solidFill>
                <a:effectLst/>
                <a:latin typeface="+mn-lt"/>
                <a:ea typeface="+mn-ea"/>
                <a:cs typeface="+mn-cs"/>
              </a:rPr>
              <a:t>Electroencephalograms recorded from the experimental animals activate the movement of the platform when the animal sleeps so that the disk movement and threat of falling in the water wake the animal up. The yoked animal also has its sleep patterns disrupted by the platform movement, but, unlike the experimental animal, it can engage in occasional sleep.</a:t>
            </a:r>
            <a:endParaRPr lang="en-US" sz="1200" baseline="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Sleep and learning. </a:t>
            </a:r>
            <a:r>
              <a:rPr lang="en-US" sz="1200" kern="1200" dirty="0" smtClean="0">
                <a:solidFill>
                  <a:schemeClr val="tx1"/>
                </a:solidFill>
                <a:effectLst/>
                <a:latin typeface="+mn-lt"/>
                <a:ea typeface="+mn-ea"/>
                <a:cs typeface="+mn-cs"/>
              </a:rPr>
              <a:t>(a) When a rat sleeps after navigating through a maze, the same neural patterns that the rat displayed while in the maze are reactivated. (b) In humans, presentation of stimuli during a learning task and subsequently when a subject is in slow wave sleep can reactivate neural patterns similar to those active during learning, facilitating consolidation of the information.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θ rhythms during REM and waking behaviors. </a:t>
            </a:r>
            <a:r>
              <a:rPr lang="en-US" sz="1200" kern="1200" dirty="0" smtClean="0">
                <a:solidFill>
                  <a:schemeClr val="tx1"/>
                </a:solidFill>
                <a:effectLst/>
                <a:latin typeface="+mn-lt"/>
                <a:ea typeface="+mn-ea"/>
                <a:cs typeface="+mn-cs"/>
              </a:rPr>
              <a:t>Similar θ rhythms observed during both REM and survival-related behaviors in various mammals suggest that REM brain activity may facilitate these behaviors expressed during waking hours.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27</a:t>
            </a:fld>
            <a:endParaRPr lang="en-US"/>
          </a:p>
        </p:txBody>
      </p:sp>
    </p:spTree>
    <p:extLst>
      <p:ext uri="{BB962C8B-B14F-4D97-AF65-F5344CB8AC3E}">
        <p14:creationId xmlns:p14="http://schemas.microsoft.com/office/powerpoint/2010/main" val="4011058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Sleep durations in the United Kingdom and the United States. </a:t>
            </a:r>
            <a:r>
              <a:rPr lang="en-US" sz="1200" b="0" kern="1200" dirty="0" smtClean="0">
                <a:solidFill>
                  <a:schemeClr val="tx1"/>
                </a:solidFill>
                <a:effectLst/>
                <a:latin typeface="+mn-lt"/>
                <a:ea typeface="+mn-ea"/>
                <a:cs typeface="+mn-cs"/>
              </a:rPr>
              <a:t>Sleep durations</a:t>
            </a:r>
            <a:r>
              <a:rPr lang="en-US" sz="1200" b="0" kern="1200" baseline="0" dirty="0" smtClean="0">
                <a:solidFill>
                  <a:schemeClr val="tx1"/>
                </a:solidFill>
                <a:effectLst/>
                <a:latin typeface="+mn-lt"/>
                <a:ea typeface="+mn-ea"/>
                <a:cs typeface="+mn-cs"/>
              </a:rPr>
              <a:t> are evenly distributed in (a) the United Kingdom and (b) the United States</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with an average nightly sleep of approximately seven hours in both groups.</a:t>
            </a:r>
            <a:endParaRPr lang="en-US" b="0"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29</a:t>
            </a:fld>
            <a:endParaRPr lang="en-US"/>
          </a:p>
        </p:txBody>
      </p:sp>
    </p:spTree>
    <p:extLst>
      <p:ext uri="{BB962C8B-B14F-4D97-AF65-F5344CB8AC3E}">
        <p14:creationId xmlns:p14="http://schemas.microsoft.com/office/powerpoint/2010/main" val="1723212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Cognitive-Behaviora</a:t>
            </a:r>
            <a:r>
              <a:rPr lang="en-US" baseline="0" dirty="0" smtClean="0"/>
              <a:t>l Therapy for Insomnia</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31</a:t>
            </a:fld>
            <a:endParaRPr lang="en-US"/>
          </a:p>
        </p:txBody>
      </p:sp>
    </p:spTree>
    <p:extLst>
      <p:ext uri="{BB962C8B-B14F-4D97-AF65-F5344CB8AC3E}">
        <p14:creationId xmlns:p14="http://schemas.microsoft.com/office/powerpoint/2010/main" val="951131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a:t>
            </a:r>
            <a:r>
              <a:rPr lang="en-US" sz="1200" b="1" kern="1200" dirty="0" err="1" smtClean="0">
                <a:solidFill>
                  <a:schemeClr val="tx1"/>
                </a:solidFill>
                <a:effectLst/>
                <a:latin typeface="+mn-lt"/>
                <a:ea typeface="+mn-ea"/>
                <a:cs typeface="+mn-cs"/>
              </a:rPr>
              <a:t>hypocretin</a:t>
            </a:r>
            <a:r>
              <a:rPr lang="en-US" sz="1200" b="1" kern="1200" dirty="0" smtClean="0">
                <a:solidFill>
                  <a:schemeClr val="tx1"/>
                </a:solidFill>
                <a:effectLst/>
                <a:latin typeface="+mn-lt"/>
                <a:ea typeface="+mn-ea"/>
                <a:cs typeface="+mn-cs"/>
              </a:rPr>
              <a:t> system. </a:t>
            </a:r>
            <a:r>
              <a:rPr lang="en-US" sz="1200" kern="1200" dirty="0" err="1" smtClean="0">
                <a:solidFill>
                  <a:schemeClr val="tx1"/>
                </a:solidFill>
                <a:effectLst/>
                <a:latin typeface="+mn-lt"/>
                <a:ea typeface="+mn-ea"/>
                <a:cs typeface="+mn-cs"/>
              </a:rPr>
              <a:t>Hypocretin</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orexin</a:t>
            </a:r>
            <a:r>
              <a:rPr lang="en-US" sz="1200" kern="1200" dirty="0" smtClean="0">
                <a:solidFill>
                  <a:schemeClr val="tx1"/>
                </a:solidFill>
                <a:effectLst/>
                <a:latin typeface="+mn-lt"/>
                <a:ea typeface="+mn-ea"/>
                <a:cs typeface="+mn-cs"/>
              </a:rPr>
              <a:t> cells are located in the hypothalamus. They project to areas throughout the brain, influencing wakefulness and other functions related to energy expenditure and emotional processes.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Sleep apnea and brain volume. </a:t>
            </a:r>
            <a:r>
              <a:rPr lang="en-US" sz="1200" kern="1200" dirty="0" smtClean="0">
                <a:solidFill>
                  <a:schemeClr val="tx1"/>
                </a:solidFill>
                <a:effectLst/>
                <a:latin typeface="+mn-lt"/>
                <a:ea typeface="+mn-ea"/>
                <a:cs typeface="+mn-cs"/>
              </a:rPr>
              <a:t>Postmortem analyses of individuals with obstructive sleep apnea revealed smaller cortical areas (shown in red) compared with healthy control brains.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33</a:t>
            </a:fld>
            <a:endParaRPr lang="en-US"/>
          </a:p>
        </p:txBody>
      </p:sp>
    </p:spTree>
    <p:extLst>
      <p:ext uri="{BB962C8B-B14F-4D97-AF65-F5344CB8AC3E}">
        <p14:creationId xmlns:p14="http://schemas.microsoft.com/office/powerpoint/2010/main" val="4140265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Internal and external awareness. </a:t>
            </a:r>
            <a:r>
              <a:rPr lang="en-US" sz="1200" kern="1200" dirty="0" smtClean="0">
                <a:solidFill>
                  <a:schemeClr val="tx1"/>
                </a:solidFill>
                <a:effectLst/>
                <a:latin typeface="+mn-lt"/>
                <a:ea typeface="+mn-ea"/>
                <a:cs typeface="+mn-cs"/>
              </a:rPr>
              <a:t>Specific brain areas are activated during internal and external conscious awareness. These functional magnetic resonance imaging scans show more activation in the cingulate cortex and </a:t>
            </a:r>
            <a:r>
              <a:rPr lang="en-US" sz="1200" kern="1200" dirty="0" err="1" smtClean="0">
                <a:solidFill>
                  <a:schemeClr val="tx1"/>
                </a:solidFill>
                <a:effectLst/>
                <a:latin typeface="+mn-lt"/>
                <a:ea typeface="+mn-ea"/>
                <a:cs typeface="+mn-cs"/>
              </a:rPr>
              <a:t>parahippocampal</a:t>
            </a:r>
            <a:r>
              <a:rPr lang="en-US" sz="1200" kern="1200" dirty="0" smtClean="0">
                <a:solidFill>
                  <a:schemeClr val="tx1"/>
                </a:solidFill>
                <a:effectLst/>
                <a:latin typeface="+mn-lt"/>
                <a:ea typeface="+mn-ea"/>
                <a:cs typeface="+mn-cs"/>
              </a:rPr>
              <a:t> cortex (blue) in strong internal awareness and more activation in the dorsolateral prefrontal cortex and inferior parietal lobe (red) during strong external awareness.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35</a:t>
            </a:fld>
            <a:endParaRPr lang="en-US"/>
          </a:p>
        </p:txBody>
      </p:sp>
    </p:spTree>
    <p:extLst>
      <p:ext uri="{BB962C8B-B14F-4D97-AF65-F5344CB8AC3E}">
        <p14:creationId xmlns:p14="http://schemas.microsoft.com/office/powerpoint/2010/main" val="644033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Brain responsiveness of minimally conscious patient. </a:t>
            </a:r>
            <a:r>
              <a:rPr lang="en-US" sz="1200" kern="1200" dirty="0" smtClean="0">
                <a:solidFill>
                  <a:schemeClr val="tx1"/>
                </a:solidFill>
                <a:effectLst/>
                <a:latin typeface="+mn-lt"/>
                <a:ea typeface="+mn-ea"/>
                <a:cs typeface="+mn-cs"/>
              </a:rPr>
              <a:t>When asked to imagine hitting a ball on a tennis court (A/B) and navigating through a city or their home (C/D), a minimally conscious patient and a healthy individual showed similar brain response patterns.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37</a:t>
            </a:fld>
            <a:endParaRPr lang="en-US"/>
          </a:p>
        </p:txBody>
      </p:sp>
    </p:spTree>
    <p:extLst>
      <p:ext uri="{BB962C8B-B14F-4D97-AF65-F5344CB8AC3E}">
        <p14:creationId xmlns:p14="http://schemas.microsoft.com/office/powerpoint/2010/main" val="327557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Brain death. </a:t>
            </a:r>
            <a:r>
              <a:rPr lang="en-US" sz="1200" kern="1200" dirty="0" smtClean="0">
                <a:solidFill>
                  <a:schemeClr val="tx1"/>
                </a:solidFill>
                <a:effectLst/>
                <a:latin typeface="+mn-lt"/>
                <a:ea typeface="+mn-ea"/>
                <a:cs typeface="+mn-cs"/>
              </a:rPr>
              <a:t>There is virtually no observable resting brain activity in positron emission tomography scans of individuals diagnosed with brainstem, or brain, death.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38</a:t>
            </a:fld>
            <a:endParaRPr lang="en-US"/>
          </a:p>
        </p:txBody>
      </p:sp>
    </p:spTree>
    <p:extLst>
      <p:ext uri="{BB962C8B-B14F-4D97-AF65-F5344CB8AC3E}">
        <p14:creationId xmlns:p14="http://schemas.microsoft.com/office/powerpoint/2010/main" val="2658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1936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827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15517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5148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4389-400E-D24B-9AD8-BFAB919A92F4}" type="datetimeFigureOut">
              <a:rPr lang="en-US" smtClean="0"/>
              <a:t>4/7/2017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9005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4389-400E-D24B-9AD8-BFAB919A92F4}" type="datetimeFigureOut">
              <a:rPr lang="en-US" smtClean="0"/>
              <a:t>4/7/2017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02154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4389-400E-D24B-9AD8-BFAB919A92F4}" type="datetimeFigureOut">
              <a:rPr lang="en-US" smtClean="0"/>
              <a:t>4/7/2017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92444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818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22978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616307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57181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4389-400E-D24B-9AD8-BFAB919A92F4}" type="datetimeFigureOut">
              <a:rPr lang="en-US" smtClean="0"/>
              <a:t>4/7/2017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BD70-CE75-464C-B3F8-8D4B54664696}" type="slidenum">
              <a:rPr lang="en-US" smtClean="0"/>
              <a:t>‹#›</a:t>
            </a:fld>
            <a:endParaRPr lang="en-US"/>
          </a:p>
        </p:txBody>
      </p:sp>
    </p:spTree>
    <p:extLst>
      <p:ext uri="{BB962C8B-B14F-4D97-AF65-F5344CB8AC3E}">
        <p14:creationId xmlns:p14="http://schemas.microsoft.com/office/powerpoint/2010/main" val="3045993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spTree>
    <p:extLst>
      <p:ext uri="{BB962C8B-B14F-4D97-AF65-F5344CB8AC3E}">
        <p14:creationId xmlns:p14="http://schemas.microsoft.com/office/powerpoint/2010/main" val="1238846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9</a:t>
            </a:r>
            <a:endParaRPr lang="en-US" dirty="0"/>
          </a:p>
        </p:txBody>
      </p:sp>
      <p:sp>
        <p:nvSpPr>
          <p:cNvPr id="3" name="Subtitle 2"/>
          <p:cNvSpPr>
            <a:spLocks noGrp="1"/>
          </p:cNvSpPr>
          <p:nvPr>
            <p:ph type="subTitle" idx="1"/>
          </p:nvPr>
        </p:nvSpPr>
        <p:spPr/>
        <p:txBody>
          <a:bodyPr/>
          <a:lstStyle/>
          <a:p>
            <a:r>
              <a:rPr lang="en-US" dirty="0" smtClean="0"/>
              <a:t>Sleep, Wakefulness, and Conscious Awareness</a:t>
            </a:r>
            <a:endParaRPr lang="en-US" dirty="0"/>
          </a:p>
        </p:txBody>
      </p:sp>
    </p:spTree>
    <p:extLst>
      <p:ext uri="{BB962C8B-B14F-4D97-AF65-F5344CB8AC3E}">
        <p14:creationId xmlns:p14="http://schemas.microsoft.com/office/powerpoint/2010/main" val="3213489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Outline</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The Rhythms of Sleep and Wakefulness</a:t>
            </a:r>
          </a:p>
          <a:p>
            <a:r>
              <a:rPr lang="en-US" sz="2800" dirty="0"/>
              <a:t>The Neurobiology of Sleep </a:t>
            </a:r>
          </a:p>
          <a:p>
            <a:r>
              <a:rPr lang="en-US" sz="2800" dirty="0"/>
              <a:t>Why Sleep and Dream? </a:t>
            </a:r>
          </a:p>
          <a:p>
            <a:r>
              <a:rPr lang="en-US" sz="2800" dirty="0"/>
              <a:t>Sleep Patterns: Typical and Atypical Variations </a:t>
            </a:r>
          </a:p>
          <a:p>
            <a:r>
              <a:rPr lang="en-US" sz="2800" dirty="0"/>
              <a:t>Altered States of Consciousness: Beyond Sleep</a:t>
            </a:r>
          </a:p>
          <a:p>
            <a:endParaRPr lang="en-US" sz="2400" dirty="0" smtClean="0"/>
          </a:p>
          <a:p>
            <a:endParaRPr lang="en-US" sz="2400" dirty="0"/>
          </a:p>
        </p:txBody>
      </p:sp>
    </p:spTree>
    <p:extLst>
      <p:ext uri="{BB962C8B-B14F-4D97-AF65-F5344CB8AC3E}">
        <p14:creationId xmlns:p14="http://schemas.microsoft.com/office/powerpoint/2010/main" val="1635220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Rhythms of sleep/wake</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Circadian Rhythms</a:t>
            </a:r>
          </a:p>
          <a:p>
            <a:r>
              <a:rPr lang="en-US" sz="2800" dirty="0"/>
              <a:t>Stages of Sleep</a:t>
            </a:r>
          </a:p>
          <a:p>
            <a:r>
              <a:rPr lang="en-US" sz="2800" dirty="0"/>
              <a:t>Extreme Sleep: </a:t>
            </a:r>
            <a:r>
              <a:rPr lang="en-US" sz="2800" dirty="0" smtClean="0"/>
              <a:t>Hibernation</a:t>
            </a:r>
            <a:endParaRPr lang="en-US" sz="2400" dirty="0" smtClean="0"/>
          </a:p>
          <a:p>
            <a:endParaRPr lang="en-US" sz="2400" dirty="0"/>
          </a:p>
        </p:txBody>
      </p:sp>
    </p:spTree>
    <p:extLst>
      <p:ext uri="{BB962C8B-B14F-4D97-AF65-F5344CB8AC3E}">
        <p14:creationId xmlns:p14="http://schemas.microsoft.com/office/powerpoint/2010/main" val="3754904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Rhythms of sleep/wake</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Circadian </a:t>
            </a:r>
            <a:r>
              <a:rPr lang="en-US" sz="2800" i="1" dirty="0"/>
              <a:t>vs</a:t>
            </a:r>
            <a:r>
              <a:rPr lang="en-US" sz="2800" dirty="0"/>
              <a:t>. </a:t>
            </a:r>
            <a:r>
              <a:rPr lang="en-US" sz="2800" dirty="0" err="1"/>
              <a:t>ultradian</a:t>
            </a:r>
            <a:endParaRPr lang="en-US" sz="2800" dirty="0"/>
          </a:p>
          <a:p>
            <a:r>
              <a:rPr lang="en-US" sz="2800" dirty="0"/>
              <a:t>Why can’t we just rely on external environment for temporal cues?</a:t>
            </a:r>
          </a:p>
          <a:p>
            <a:r>
              <a:rPr lang="en-US" sz="2800" dirty="0"/>
              <a:t>How often do we mess up our sleep schedule</a:t>
            </a:r>
            <a:r>
              <a:rPr lang="en-US" sz="2800" dirty="0" smtClean="0"/>
              <a:t>?</a:t>
            </a:r>
            <a:endParaRPr lang="en-US" sz="2400" dirty="0" smtClean="0"/>
          </a:p>
          <a:p>
            <a:endParaRPr lang="en-US" sz="2400" dirty="0"/>
          </a:p>
        </p:txBody>
      </p:sp>
    </p:spTree>
    <p:extLst>
      <p:ext uri="{BB962C8B-B14F-4D97-AF65-F5344CB8AC3E}">
        <p14:creationId xmlns:p14="http://schemas.microsoft.com/office/powerpoint/2010/main" val="176118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Rhythms of sleep/wake</a:t>
            </a:r>
            <a:endParaRPr lang="en-US" sz="3000" dirty="0">
              <a:solidFill>
                <a:schemeClr val="bg1"/>
              </a:solidFill>
            </a:endParaRPr>
          </a:p>
        </p:txBody>
      </p:sp>
      <p:sp>
        <p:nvSpPr>
          <p:cNvPr id="7" name="TextBox 6"/>
          <p:cNvSpPr txBox="1"/>
          <p:nvPr/>
        </p:nvSpPr>
        <p:spPr>
          <a:xfrm>
            <a:off x="457200" y="1642369"/>
            <a:ext cx="5427191" cy="584775"/>
          </a:xfrm>
          <a:prstGeom prst="rect">
            <a:avLst/>
          </a:prstGeom>
          <a:noFill/>
        </p:spPr>
        <p:txBody>
          <a:bodyPr wrap="none" rtlCol="0">
            <a:spAutoFit/>
          </a:bodyPr>
          <a:lstStyle/>
          <a:p>
            <a:r>
              <a:rPr lang="en-US" sz="3200" dirty="0" smtClean="0"/>
              <a:t>Why do so many species yawn?</a:t>
            </a:r>
            <a:endParaRPr lang="en-US" sz="3200" dirty="0"/>
          </a:p>
        </p:txBody>
      </p:sp>
      <p:pic>
        <p:nvPicPr>
          <p:cNvPr id="8" name="Picture 7" descr="bp1e_figure_09_03a.jpg"/>
          <p:cNvPicPr>
            <a:picLocks noChangeAspect="1"/>
          </p:cNvPicPr>
          <p:nvPr/>
        </p:nvPicPr>
        <p:blipFill>
          <a:blip r:embed="rId4"/>
          <a:stretch>
            <a:fillRect/>
          </a:stretch>
        </p:blipFill>
        <p:spPr>
          <a:xfrm>
            <a:off x="457201" y="2234000"/>
            <a:ext cx="2963916" cy="2549766"/>
          </a:xfrm>
          <a:prstGeom prst="rect">
            <a:avLst/>
          </a:prstGeom>
        </p:spPr>
      </p:pic>
      <p:pic>
        <p:nvPicPr>
          <p:cNvPr id="9" name="Picture 8" descr="bp1e_figure_09_03b.jpg"/>
          <p:cNvPicPr>
            <a:picLocks noChangeAspect="1"/>
          </p:cNvPicPr>
          <p:nvPr/>
        </p:nvPicPr>
        <p:blipFill>
          <a:blip r:embed="rId5"/>
          <a:stretch>
            <a:fillRect/>
          </a:stretch>
        </p:blipFill>
        <p:spPr>
          <a:xfrm>
            <a:off x="4719145" y="2234000"/>
            <a:ext cx="3273972" cy="2390000"/>
          </a:xfrm>
          <a:prstGeom prst="rect">
            <a:avLst/>
          </a:prstGeom>
        </p:spPr>
      </p:pic>
      <p:pic>
        <p:nvPicPr>
          <p:cNvPr id="10" name="Picture 9" descr="bp1e_figure_09_03c.jpg"/>
          <p:cNvPicPr>
            <a:picLocks noChangeAspect="1"/>
          </p:cNvPicPr>
          <p:nvPr/>
        </p:nvPicPr>
        <p:blipFill>
          <a:blip r:embed="rId6"/>
          <a:stretch>
            <a:fillRect/>
          </a:stretch>
        </p:blipFill>
        <p:spPr>
          <a:xfrm>
            <a:off x="457200" y="4624000"/>
            <a:ext cx="2963916" cy="2163658"/>
          </a:xfrm>
          <a:prstGeom prst="rect">
            <a:avLst/>
          </a:prstGeom>
        </p:spPr>
      </p:pic>
      <p:pic>
        <p:nvPicPr>
          <p:cNvPr id="11" name="Picture 10" descr="bp1e_figure_09_03d.jpg"/>
          <p:cNvPicPr>
            <a:picLocks noChangeAspect="1"/>
          </p:cNvPicPr>
          <p:nvPr/>
        </p:nvPicPr>
        <p:blipFill>
          <a:blip r:embed="rId7"/>
          <a:stretch>
            <a:fillRect/>
          </a:stretch>
        </p:blipFill>
        <p:spPr>
          <a:xfrm>
            <a:off x="4719145" y="4783766"/>
            <a:ext cx="2532993" cy="1849085"/>
          </a:xfrm>
          <a:prstGeom prst="rect">
            <a:avLst/>
          </a:prstGeom>
        </p:spPr>
      </p:pic>
    </p:spTree>
    <p:extLst>
      <p:ext uri="{BB962C8B-B14F-4D97-AF65-F5344CB8AC3E}">
        <p14:creationId xmlns:p14="http://schemas.microsoft.com/office/powerpoint/2010/main" val="3404408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Rhythms of sleep/wake: Melatonin</a:t>
            </a:r>
            <a:endParaRPr lang="en-US" sz="3000" dirty="0">
              <a:solidFill>
                <a:schemeClr val="bg1"/>
              </a:solidFill>
            </a:endParaRPr>
          </a:p>
        </p:txBody>
      </p:sp>
      <p:sp>
        <p:nvSpPr>
          <p:cNvPr id="6" name="TextBox 5"/>
          <p:cNvSpPr txBox="1"/>
          <p:nvPr/>
        </p:nvSpPr>
        <p:spPr>
          <a:xfrm>
            <a:off x="5664200" y="3619500"/>
            <a:ext cx="1111394" cy="369332"/>
          </a:xfrm>
          <a:prstGeom prst="rect">
            <a:avLst/>
          </a:prstGeom>
          <a:noFill/>
        </p:spPr>
        <p:txBody>
          <a:bodyPr wrap="none" rtlCol="0">
            <a:spAutoFit/>
          </a:bodyPr>
          <a:lstStyle/>
          <a:p>
            <a:r>
              <a:rPr lang="en-US" dirty="0" smtClean="0"/>
              <a:t>Figure 9.2</a:t>
            </a:r>
            <a:endParaRPr lang="en-US" dirty="0"/>
          </a:p>
        </p:txBody>
      </p:sp>
      <p:pic>
        <p:nvPicPr>
          <p:cNvPr id="7" name="Picture 6" descr="bp1e_figure_09_02.jpg"/>
          <p:cNvPicPr>
            <a:picLocks noChangeAspect="1"/>
          </p:cNvPicPr>
          <p:nvPr/>
        </p:nvPicPr>
        <p:blipFill>
          <a:blip r:embed="rId4"/>
          <a:stretch>
            <a:fillRect/>
          </a:stretch>
        </p:blipFill>
        <p:spPr>
          <a:xfrm>
            <a:off x="1336603" y="2251648"/>
            <a:ext cx="6470794" cy="3457253"/>
          </a:xfrm>
          <a:prstGeom prst="rect">
            <a:avLst/>
          </a:prstGeom>
        </p:spPr>
      </p:pic>
    </p:spTree>
    <p:extLst>
      <p:ext uri="{BB962C8B-B14F-4D97-AF65-F5344CB8AC3E}">
        <p14:creationId xmlns:p14="http://schemas.microsoft.com/office/powerpoint/2010/main" val="3467952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Rhythms of sleep/wake: Sleep</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Sleep occurs in stages</a:t>
            </a:r>
          </a:p>
          <a:p>
            <a:r>
              <a:rPr lang="en-US" sz="2800" dirty="0"/>
              <a:t>Characteristic EEG signals during each stage</a:t>
            </a:r>
          </a:p>
          <a:p>
            <a:endParaRPr lang="en-US" sz="2400" dirty="0" smtClean="0"/>
          </a:p>
          <a:p>
            <a:endParaRPr lang="en-US" sz="2400" dirty="0"/>
          </a:p>
        </p:txBody>
      </p:sp>
    </p:spTree>
    <p:extLst>
      <p:ext uri="{BB962C8B-B14F-4D97-AF65-F5344CB8AC3E}">
        <p14:creationId xmlns:p14="http://schemas.microsoft.com/office/powerpoint/2010/main" val="3710970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Rhythms of sleep/wake: Sleep</a:t>
            </a:r>
            <a:endParaRPr lang="en-US" sz="3000" dirty="0"/>
          </a:p>
        </p:txBody>
      </p:sp>
      <p:pic>
        <p:nvPicPr>
          <p:cNvPr id="6" name="Picture 5" descr="bp1e_figure_09_04_02.jpg"/>
          <p:cNvPicPr>
            <a:picLocks noChangeAspect="1"/>
          </p:cNvPicPr>
          <p:nvPr/>
        </p:nvPicPr>
        <p:blipFill>
          <a:blip r:embed="rId4"/>
          <a:stretch>
            <a:fillRect/>
          </a:stretch>
        </p:blipFill>
        <p:spPr>
          <a:xfrm>
            <a:off x="5104559" y="1832280"/>
            <a:ext cx="3582241" cy="4711776"/>
          </a:xfrm>
          <a:prstGeom prst="rect">
            <a:avLst/>
          </a:prstGeom>
        </p:spPr>
      </p:pic>
      <p:pic>
        <p:nvPicPr>
          <p:cNvPr id="7" name="Picture 6" descr="bp1e_figure_09_04_01.jpg"/>
          <p:cNvPicPr>
            <a:picLocks noChangeAspect="1"/>
          </p:cNvPicPr>
          <p:nvPr/>
        </p:nvPicPr>
        <p:blipFill>
          <a:blip r:embed="rId5"/>
          <a:stretch>
            <a:fillRect/>
          </a:stretch>
        </p:blipFill>
        <p:spPr>
          <a:xfrm>
            <a:off x="468790" y="2582502"/>
            <a:ext cx="4320459" cy="2762008"/>
          </a:xfrm>
          <a:prstGeom prst="rect">
            <a:avLst/>
          </a:prstGeom>
        </p:spPr>
      </p:pic>
    </p:spTree>
    <p:extLst>
      <p:ext uri="{BB962C8B-B14F-4D97-AF65-F5344CB8AC3E}">
        <p14:creationId xmlns:p14="http://schemas.microsoft.com/office/powerpoint/2010/main" val="27818793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Rhythms of sleep/wake: Sleep</a:t>
            </a:r>
            <a:endParaRPr lang="en-US" sz="3000" dirty="0">
              <a:solidFill>
                <a:schemeClr val="bg1"/>
              </a:solidFill>
            </a:endParaRPr>
          </a:p>
        </p:txBody>
      </p:sp>
      <p:pic>
        <p:nvPicPr>
          <p:cNvPr id="5" name="Picture 4" descr="bp1e_figure_09_05.jpg"/>
          <p:cNvPicPr>
            <a:picLocks noChangeAspect="1"/>
          </p:cNvPicPr>
          <p:nvPr/>
        </p:nvPicPr>
        <p:blipFill>
          <a:blip r:embed="rId4"/>
          <a:stretch>
            <a:fillRect/>
          </a:stretch>
        </p:blipFill>
        <p:spPr>
          <a:xfrm>
            <a:off x="304800" y="2048571"/>
            <a:ext cx="8534400" cy="4242816"/>
          </a:xfrm>
          <a:prstGeom prst="rect">
            <a:avLst/>
          </a:prstGeom>
        </p:spPr>
      </p:pic>
    </p:spTree>
    <p:extLst>
      <p:ext uri="{BB962C8B-B14F-4D97-AF65-F5344CB8AC3E}">
        <p14:creationId xmlns:p14="http://schemas.microsoft.com/office/powerpoint/2010/main" val="3679739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bg1"/>
                </a:solidFill>
              </a:rPr>
              <a:t>Rhythms of sleep/wake: Hibernation</a:t>
            </a:r>
            <a:endParaRPr lang="en-US" sz="3200" dirty="0">
              <a:solidFill>
                <a:schemeClr val="bg1"/>
              </a:solidFill>
            </a:endParaRPr>
          </a:p>
        </p:txBody>
      </p:sp>
      <p:sp>
        <p:nvSpPr>
          <p:cNvPr id="6" name="TextBox 5"/>
          <p:cNvSpPr txBox="1"/>
          <p:nvPr/>
        </p:nvSpPr>
        <p:spPr>
          <a:xfrm>
            <a:off x="457200" y="1935332"/>
            <a:ext cx="5007006" cy="2554545"/>
          </a:xfrm>
          <a:prstGeom prst="rect">
            <a:avLst/>
          </a:prstGeom>
          <a:noFill/>
        </p:spPr>
        <p:txBody>
          <a:bodyPr wrap="square" rtlCol="0">
            <a:spAutoFit/>
          </a:bodyPr>
          <a:lstStyle/>
          <a:p>
            <a:pPr marL="457200" indent="-457200">
              <a:buFont typeface="Arial" charset="0"/>
              <a:buChar char="•"/>
            </a:pPr>
            <a:r>
              <a:rPr lang="en-US" sz="3200" dirty="0" smtClean="0"/>
              <a:t>Why would an animal hibernate?</a:t>
            </a:r>
          </a:p>
          <a:p>
            <a:pPr marL="457200" indent="-457200">
              <a:buFont typeface="Arial" charset="0"/>
              <a:buChar char="•"/>
            </a:pPr>
            <a:r>
              <a:rPr lang="en-US" sz="3200" dirty="0" smtClean="0"/>
              <a:t>Are there any obvious downsides to sleeping through the winter?</a:t>
            </a:r>
          </a:p>
        </p:txBody>
      </p:sp>
      <p:pic>
        <p:nvPicPr>
          <p:cNvPr id="7" name="Picture 6" descr="bp1e_figure_09_06a.jpg"/>
          <p:cNvPicPr>
            <a:picLocks noChangeAspect="1"/>
          </p:cNvPicPr>
          <p:nvPr/>
        </p:nvPicPr>
        <p:blipFill rotWithShape="1">
          <a:blip r:embed="rId4"/>
          <a:srcRect b="10059"/>
          <a:stretch/>
        </p:blipFill>
        <p:spPr>
          <a:xfrm>
            <a:off x="5743355" y="1685544"/>
            <a:ext cx="3265947" cy="2184891"/>
          </a:xfrm>
          <a:prstGeom prst="rect">
            <a:avLst/>
          </a:prstGeom>
        </p:spPr>
      </p:pic>
      <p:pic>
        <p:nvPicPr>
          <p:cNvPr id="8" name="Picture 7" descr="bp1e_figure_09_06b.jpg"/>
          <p:cNvPicPr>
            <a:picLocks noChangeAspect="1"/>
          </p:cNvPicPr>
          <p:nvPr/>
        </p:nvPicPr>
        <p:blipFill rotWithShape="1">
          <a:blip r:embed="rId5"/>
          <a:srcRect b="9154"/>
          <a:stretch/>
        </p:blipFill>
        <p:spPr>
          <a:xfrm>
            <a:off x="6543321" y="3870435"/>
            <a:ext cx="1938528" cy="2829910"/>
          </a:xfrm>
          <a:prstGeom prst="rect">
            <a:avLst/>
          </a:prstGeom>
        </p:spPr>
      </p:pic>
    </p:spTree>
    <p:extLst>
      <p:ext uri="{BB962C8B-B14F-4D97-AF65-F5344CB8AC3E}">
        <p14:creationId xmlns:p14="http://schemas.microsoft.com/office/powerpoint/2010/main" val="71678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sleep</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Early Neuroanatomical Explorations</a:t>
            </a:r>
          </a:p>
          <a:p>
            <a:pPr lvl="1"/>
            <a:r>
              <a:rPr lang="en-US" dirty="0"/>
              <a:t>Sleep as lack of sensory input?</a:t>
            </a:r>
          </a:p>
          <a:p>
            <a:pPr lvl="1"/>
            <a:r>
              <a:rPr lang="en-US" dirty="0"/>
              <a:t>Tests via lesion method on nonhumans</a:t>
            </a:r>
          </a:p>
          <a:p>
            <a:r>
              <a:rPr lang="en-US" dirty="0"/>
              <a:t>Neuroanatomical / Neurochemical Circuits</a:t>
            </a:r>
          </a:p>
          <a:p>
            <a:pPr lvl="1"/>
            <a:r>
              <a:rPr lang="en-US" dirty="0"/>
              <a:t>Acetylcholine</a:t>
            </a:r>
          </a:p>
          <a:p>
            <a:pPr lvl="1"/>
            <a:r>
              <a:rPr lang="en-US" dirty="0"/>
              <a:t>SWS: GABA, </a:t>
            </a:r>
            <a:r>
              <a:rPr lang="en-US" dirty="0" err="1"/>
              <a:t>galanin</a:t>
            </a:r>
            <a:r>
              <a:rPr lang="en-US" dirty="0"/>
              <a:t>, adenosine</a:t>
            </a:r>
          </a:p>
          <a:p>
            <a:pPr lvl="1"/>
            <a:r>
              <a:rPr lang="en-US" dirty="0"/>
              <a:t>REM: PGO spikes</a:t>
            </a:r>
          </a:p>
          <a:p>
            <a:endParaRPr lang="en-US" sz="2400" dirty="0" smtClean="0"/>
          </a:p>
          <a:p>
            <a:endParaRPr lang="en-US" sz="2400" dirty="0"/>
          </a:p>
        </p:txBody>
      </p:sp>
    </p:spTree>
    <p:extLst>
      <p:ext uri="{BB962C8B-B14F-4D97-AF65-F5344CB8AC3E}">
        <p14:creationId xmlns:p14="http://schemas.microsoft.com/office/powerpoint/2010/main" val="929728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Neurobiology of sleep: ARAS</a:t>
            </a:r>
            <a:endParaRPr lang="en-US" sz="3000" dirty="0">
              <a:solidFill>
                <a:schemeClr val="bg1"/>
              </a:solidFill>
            </a:endParaRPr>
          </a:p>
        </p:txBody>
      </p:sp>
      <p:pic>
        <p:nvPicPr>
          <p:cNvPr id="7" name="Picture 6" descr="bp1e_figure_09_07.jpg"/>
          <p:cNvPicPr>
            <a:picLocks noChangeAspect="1"/>
          </p:cNvPicPr>
          <p:nvPr/>
        </p:nvPicPr>
        <p:blipFill>
          <a:blip r:embed="rId4"/>
          <a:stretch>
            <a:fillRect/>
          </a:stretch>
        </p:blipFill>
        <p:spPr>
          <a:xfrm>
            <a:off x="1963175" y="1770161"/>
            <a:ext cx="5217650" cy="4773893"/>
          </a:xfrm>
          <a:prstGeom prst="rect">
            <a:avLst/>
          </a:prstGeom>
        </p:spPr>
      </p:pic>
    </p:spTree>
    <p:extLst>
      <p:ext uri="{BB962C8B-B14F-4D97-AF65-F5344CB8AC3E}">
        <p14:creationId xmlns:p14="http://schemas.microsoft.com/office/powerpoint/2010/main" val="604128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Neurobiology of sleep: Acetylcholine</a:t>
            </a:r>
            <a:endParaRPr lang="en-US" sz="3000" dirty="0">
              <a:solidFill>
                <a:schemeClr val="bg1"/>
              </a:solidFill>
            </a:endParaRPr>
          </a:p>
        </p:txBody>
      </p:sp>
      <p:pic>
        <p:nvPicPr>
          <p:cNvPr id="5" name="Picture 4" descr="bp1e_figure_09_08.jpg"/>
          <p:cNvPicPr>
            <a:picLocks noChangeAspect="1"/>
          </p:cNvPicPr>
          <p:nvPr/>
        </p:nvPicPr>
        <p:blipFill>
          <a:blip r:embed="rId4"/>
          <a:stretch>
            <a:fillRect/>
          </a:stretch>
        </p:blipFill>
        <p:spPr>
          <a:xfrm>
            <a:off x="1858491" y="2184362"/>
            <a:ext cx="5427018" cy="4217804"/>
          </a:xfrm>
          <a:prstGeom prst="rect">
            <a:avLst/>
          </a:prstGeom>
        </p:spPr>
      </p:pic>
    </p:spTree>
    <p:extLst>
      <p:ext uri="{BB962C8B-B14F-4D97-AF65-F5344CB8AC3E}">
        <p14:creationId xmlns:p14="http://schemas.microsoft.com/office/powerpoint/2010/main" val="2165749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sleep</a:t>
            </a:r>
            <a:endParaRPr lang="en-US" sz="3000" dirty="0">
              <a:solidFill>
                <a:schemeClr val="bg1"/>
              </a:solidFill>
            </a:endParaRPr>
          </a:p>
        </p:txBody>
      </p:sp>
      <p:sp>
        <p:nvSpPr>
          <p:cNvPr id="6" name="TextBox 5"/>
          <p:cNvSpPr txBox="1"/>
          <p:nvPr/>
        </p:nvSpPr>
        <p:spPr>
          <a:xfrm>
            <a:off x="381740" y="2129633"/>
            <a:ext cx="3559945" cy="2554545"/>
          </a:xfrm>
          <a:prstGeom prst="rect">
            <a:avLst/>
          </a:prstGeom>
          <a:noFill/>
        </p:spPr>
        <p:txBody>
          <a:bodyPr wrap="square" rtlCol="0">
            <a:spAutoFit/>
          </a:bodyPr>
          <a:lstStyle/>
          <a:p>
            <a:pPr marL="457200" indent="-457200">
              <a:buFont typeface="Arial" charset="0"/>
              <a:buChar char="•"/>
            </a:pPr>
            <a:r>
              <a:rPr lang="en-US" sz="3200" dirty="0" smtClean="0"/>
              <a:t>Total sleep could be dangerous for some animals</a:t>
            </a:r>
          </a:p>
          <a:p>
            <a:pPr marL="457200" indent="-457200">
              <a:buFont typeface="Arial" charset="0"/>
              <a:buChar char="•"/>
            </a:pPr>
            <a:r>
              <a:rPr lang="en-US" sz="3200" dirty="0" smtClean="0"/>
              <a:t>Why not just never sleep?</a:t>
            </a:r>
            <a:endParaRPr lang="en-US" sz="3200" dirty="0"/>
          </a:p>
        </p:txBody>
      </p:sp>
      <p:pic>
        <p:nvPicPr>
          <p:cNvPr id="7" name="Picture 6" descr="bp1e_figure_09_09.jpg"/>
          <p:cNvPicPr>
            <a:picLocks noChangeAspect="1"/>
          </p:cNvPicPr>
          <p:nvPr/>
        </p:nvPicPr>
        <p:blipFill>
          <a:blip r:embed="rId4"/>
          <a:stretch>
            <a:fillRect/>
          </a:stretch>
        </p:blipFill>
        <p:spPr>
          <a:xfrm>
            <a:off x="4214649" y="2379030"/>
            <a:ext cx="4623616" cy="3190295"/>
          </a:xfrm>
          <a:prstGeom prst="rect">
            <a:avLst/>
          </a:prstGeom>
        </p:spPr>
      </p:pic>
    </p:spTree>
    <p:extLst>
      <p:ext uri="{BB962C8B-B14F-4D97-AF65-F5344CB8AC3E}">
        <p14:creationId xmlns:p14="http://schemas.microsoft.com/office/powerpoint/2010/main" val="4276375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sleep: SWS</a:t>
            </a:r>
            <a:endParaRPr lang="en-US" sz="3000" dirty="0">
              <a:solidFill>
                <a:schemeClr val="bg1"/>
              </a:solidFill>
            </a:endParaRPr>
          </a:p>
        </p:txBody>
      </p:sp>
      <p:pic>
        <p:nvPicPr>
          <p:cNvPr id="5" name="Picture 4" descr="bp1e_figure_09_10.jpg"/>
          <p:cNvPicPr>
            <a:picLocks noChangeAspect="1"/>
          </p:cNvPicPr>
          <p:nvPr/>
        </p:nvPicPr>
        <p:blipFill>
          <a:blip r:embed="rId4"/>
          <a:stretch>
            <a:fillRect/>
          </a:stretch>
        </p:blipFill>
        <p:spPr>
          <a:xfrm>
            <a:off x="1681655" y="2098929"/>
            <a:ext cx="5780690" cy="4116677"/>
          </a:xfrm>
          <a:prstGeom prst="rect">
            <a:avLst/>
          </a:prstGeom>
        </p:spPr>
      </p:pic>
    </p:spTree>
    <p:extLst>
      <p:ext uri="{BB962C8B-B14F-4D97-AF65-F5344CB8AC3E}">
        <p14:creationId xmlns:p14="http://schemas.microsoft.com/office/powerpoint/2010/main" val="3538378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sleep</a:t>
            </a:r>
            <a:endParaRPr lang="en-US" sz="3000" dirty="0">
              <a:solidFill>
                <a:schemeClr val="bg1"/>
              </a:solidFill>
            </a:endParaRPr>
          </a:p>
        </p:txBody>
      </p:sp>
      <p:sp>
        <p:nvSpPr>
          <p:cNvPr id="6" name="TextBox 5"/>
          <p:cNvSpPr txBox="1"/>
          <p:nvPr/>
        </p:nvSpPr>
        <p:spPr>
          <a:xfrm>
            <a:off x="457200" y="1847245"/>
            <a:ext cx="4390373" cy="3046988"/>
          </a:xfrm>
          <a:prstGeom prst="rect">
            <a:avLst/>
          </a:prstGeom>
          <a:noFill/>
        </p:spPr>
        <p:txBody>
          <a:bodyPr wrap="square" rtlCol="0">
            <a:spAutoFit/>
          </a:bodyPr>
          <a:lstStyle/>
          <a:p>
            <a:pPr marL="457200" indent="-457200">
              <a:buFont typeface="Arial" charset="0"/>
              <a:buChar char="•"/>
            </a:pPr>
            <a:r>
              <a:rPr lang="en-US" sz="3200" dirty="0" smtClean="0"/>
              <a:t>Which animal is experiencing REM sleep?</a:t>
            </a:r>
          </a:p>
          <a:p>
            <a:pPr marL="457200" indent="-457200">
              <a:buFont typeface="Arial" charset="0"/>
              <a:buChar char="•"/>
            </a:pPr>
            <a:r>
              <a:rPr lang="en-US" sz="3200" dirty="0" smtClean="0"/>
              <a:t>Why is loss of muscle tone advantageous during REM sleep?</a:t>
            </a:r>
          </a:p>
        </p:txBody>
      </p:sp>
      <p:pic>
        <p:nvPicPr>
          <p:cNvPr id="7" name="Picture 6" descr="bp1e_figure_09_11a.jpg"/>
          <p:cNvPicPr>
            <a:picLocks noChangeAspect="1"/>
          </p:cNvPicPr>
          <p:nvPr/>
        </p:nvPicPr>
        <p:blipFill rotWithShape="1">
          <a:blip r:embed="rId4"/>
          <a:srcRect b="9455"/>
          <a:stretch/>
        </p:blipFill>
        <p:spPr>
          <a:xfrm>
            <a:off x="4847573" y="1728394"/>
            <a:ext cx="3981117" cy="2404852"/>
          </a:xfrm>
          <a:prstGeom prst="rect">
            <a:avLst/>
          </a:prstGeom>
        </p:spPr>
      </p:pic>
      <p:pic>
        <p:nvPicPr>
          <p:cNvPr id="8" name="Picture 7" descr="bp1e_figure_09_11b.jpg"/>
          <p:cNvPicPr>
            <a:picLocks noChangeAspect="1"/>
          </p:cNvPicPr>
          <p:nvPr/>
        </p:nvPicPr>
        <p:blipFill rotWithShape="1">
          <a:blip r:embed="rId5"/>
          <a:srcRect b="7372"/>
          <a:stretch/>
        </p:blipFill>
        <p:spPr>
          <a:xfrm>
            <a:off x="5158365" y="4277281"/>
            <a:ext cx="3359531" cy="2233877"/>
          </a:xfrm>
          <a:prstGeom prst="rect">
            <a:avLst/>
          </a:prstGeom>
        </p:spPr>
      </p:pic>
    </p:spTree>
    <p:extLst>
      <p:ext uri="{BB962C8B-B14F-4D97-AF65-F5344CB8AC3E}">
        <p14:creationId xmlns:p14="http://schemas.microsoft.com/office/powerpoint/2010/main" val="330119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Neurobiology of sleep: REM</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Why dream?</a:t>
            </a:r>
          </a:p>
          <a:p>
            <a:r>
              <a:rPr lang="en-US" sz="2800" dirty="0"/>
              <a:t>Activation-synthesis </a:t>
            </a:r>
            <a:r>
              <a:rPr lang="en-US" sz="2800" dirty="0" smtClean="0"/>
              <a:t>model</a:t>
            </a:r>
            <a:endParaRPr lang="en-US" sz="2400" dirty="0" smtClean="0"/>
          </a:p>
          <a:p>
            <a:endParaRPr lang="en-US" sz="2400" dirty="0"/>
          </a:p>
        </p:txBody>
      </p:sp>
    </p:spTree>
    <p:extLst>
      <p:ext uri="{BB962C8B-B14F-4D97-AF65-F5344CB8AC3E}">
        <p14:creationId xmlns:p14="http://schemas.microsoft.com/office/powerpoint/2010/main" val="3428485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sleep: REM</a:t>
            </a:r>
            <a:endParaRPr lang="en-US" sz="3000" dirty="0">
              <a:solidFill>
                <a:schemeClr val="bg1"/>
              </a:solidFill>
            </a:endParaRPr>
          </a:p>
        </p:txBody>
      </p:sp>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802" y="1719262"/>
            <a:ext cx="7564396" cy="4287838"/>
          </a:xfrm>
          <a:prstGeom prst="rect">
            <a:avLst/>
          </a:prstGeom>
        </p:spPr>
      </p:pic>
    </p:spTree>
    <p:extLst>
      <p:ext uri="{BB962C8B-B14F-4D97-AF65-F5344CB8AC3E}">
        <p14:creationId xmlns:p14="http://schemas.microsoft.com/office/powerpoint/2010/main" val="33362929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and dream?</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Homeostatic theory of sleep regulation </a:t>
            </a:r>
          </a:p>
          <a:p>
            <a:r>
              <a:rPr lang="en-US" sz="2800" dirty="0"/>
              <a:t>Adaptive theory of sleep</a:t>
            </a:r>
          </a:p>
          <a:p>
            <a:r>
              <a:rPr lang="en-US" sz="2800" dirty="0"/>
              <a:t>Cultural differences in sleep patterns</a:t>
            </a:r>
          </a:p>
          <a:p>
            <a:endParaRPr lang="en-US" sz="2400" dirty="0" smtClean="0"/>
          </a:p>
          <a:p>
            <a:endParaRPr lang="en-US" sz="2400" dirty="0"/>
          </a:p>
        </p:txBody>
      </p:sp>
    </p:spTree>
    <p:extLst>
      <p:ext uri="{BB962C8B-B14F-4D97-AF65-F5344CB8AC3E}">
        <p14:creationId xmlns:p14="http://schemas.microsoft.com/office/powerpoint/2010/main" val="763798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How would you test the role of sleep?</a:t>
            </a:r>
          </a:p>
          <a:p>
            <a:r>
              <a:rPr lang="en-US" sz="2800" dirty="0"/>
              <a:t>What ethical concerns should we be aware of?</a:t>
            </a:r>
          </a:p>
          <a:p>
            <a:endParaRPr lang="en-US" sz="2400" dirty="0" smtClean="0"/>
          </a:p>
          <a:p>
            <a:endParaRPr lang="en-US" sz="2400" dirty="0"/>
          </a:p>
        </p:txBody>
      </p:sp>
    </p:spTree>
    <p:extLst>
      <p:ext uri="{BB962C8B-B14F-4D97-AF65-F5344CB8AC3E}">
        <p14:creationId xmlns:p14="http://schemas.microsoft.com/office/powerpoint/2010/main" val="3404738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a:t>
            </a:r>
            <a:endParaRPr lang="en-US" sz="3000" dirty="0">
              <a:solidFill>
                <a:schemeClr val="bg1"/>
              </a:solidFill>
            </a:endParaRPr>
          </a:p>
        </p:txBody>
      </p:sp>
      <p:sp>
        <p:nvSpPr>
          <p:cNvPr id="7" name="TextBox 6"/>
          <p:cNvSpPr txBox="1"/>
          <p:nvPr/>
        </p:nvSpPr>
        <p:spPr>
          <a:xfrm>
            <a:off x="294141" y="5380494"/>
            <a:ext cx="8849859" cy="523220"/>
          </a:xfrm>
          <a:prstGeom prst="rect">
            <a:avLst/>
          </a:prstGeom>
          <a:noFill/>
        </p:spPr>
        <p:txBody>
          <a:bodyPr wrap="none" rtlCol="0">
            <a:spAutoFit/>
          </a:bodyPr>
          <a:lstStyle/>
          <a:p>
            <a:r>
              <a:rPr lang="en-US" sz="2800" dirty="0" smtClean="0"/>
              <a:t>Rats kept awake long enough got sick, stopped eating, died </a:t>
            </a:r>
            <a:endParaRPr lang="en-US" sz="2800" dirty="0"/>
          </a:p>
        </p:txBody>
      </p:sp>
      <p:pic>
        <p:nvPicPr>
          <p:cNvPr id="8" name="Picture 7" descr="bp1e_figure_09_14.jpg"/>
          <p:cNvPicPr>
            <a:picLocks noChangeAspect="1"/>
          </p:cNvPicPr>
          <p:nvPr/>
        </p:nvPicPr>
        <p:blipFill>
          <a:blip r:embed="rId4"/>
          <a:stretch>
            <a:fillRect/>
          </a:stretch>
        </p:blipFill>
        <p:spPr>
          <a:xfrm>
            <a:off x="1830114" y="1730989"/>
            <a:ext cx="5483772" cy="3396022"/>
          </a:xfrm>
          <a:prstGeom prst="rect">
            <a:avLst/>
          </a:prstGeom>
        </p:spPr>
      </p:pic>
    </p:spTree>
    <p:extLst>
      <p:ext uri="{BB962C8B-B14F-4D97-AF65-F5344CB8AC3E}">
        <p14:creationId xmlns:p14="http://schemas.microsoft.com/office/powerpoint/2010/main" val="303023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Adaptive theory </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Sleep patterns should reflect environmental demands</a:t>
            </a:r>
          </a:p>
          <a:p>
            <a:r>
              <a:rPr lang="en-US" dirty="0"/>
              <a:t>Different animals show very different sleep patterns</a:t>
            </a:r>
          </a:p>
          <a:p>
            <a:r>
              <a:rPr lang="en-US" dirty="0"/>
              <a:t>Environment change (e.g., captivity) can change sleep habits	</a:t>
            </a:r>
          </a:p>
          <a:p>
            <a:pPr lvl="1"/>
            <a:r>
              <a:rPr lang="en-US" dirty="0"/>
              <a:t>Maybe we’ve been too hard on </a:t>
            </a:r>
            <a:r>
              <a:rPr lang="en-US" dirty="0" smtClean="0"/>
              <a:t>sloths</a:t>
            </a:r>
            <a:endParaRPr lang="en-US" sz="2400" dirty="0" smtClean="0"/>
          </a:p>
          <a:p>
            <a:endParaRPr lang="en-US" sz="2400" dirty="0"/>
          </a:p>
        </p:txBody>
      </p:sp>
    </p:spTree>
    <p:extLst>
      <p:ext uri="{BB962C8B-B14F-4D97-AF65-F5344CB8AC3E}">
        <p14:creationId xmlns:p14="http://schemas.microsoft.com/office/powerpoint/2010/main" val="1302243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Variation exists in human sleep schedules</a:t>
            </a:r>
          </a:p>
          <a:p>
            <a:pPr lvl="1"/>
            <a:r>
              <a:rPr lang="en-US" dirty="0"/>
              <a:t>Number of sleep periods</a:t>
            </a:r>
          </a:p>
          <a:p>
            <a:pPr lvl="1"/>
            <a:r>
              <a:rPr lang="en-US" dirty="0"/>
              <a:t>Not all members of community sleep at same time</a:t>
            </a:r>
          </a:p>
          <a:p>
            <a:pPr lvl="1"/>
            <a:r>
              <a:rPr lang="en-US" dirty="0"/>
              <a:t>Not everyone sleeps same </a:t>
            </a:r>
            <a:r>
              <a:rPr lang="en-US" dirty="0" smtClean="0"/>
              <a:t>duration</a:t>
            </a:r>
            <a:endParaRPr lang="en-US" sz="2400" dirty="0" smtClean="0"/>
          </a:p>
          <a:p>
            <a:endParaRPr lang="en-US" sz="2400" dirty="0"/>
          </a:p>
        </p:txBody>
      </p:sp>
    </p:spTree>
    <p:extLst>
      <p:ext uri="{BB962C8B-B14F-4D97-AF65-F5344CB8AC3E}">
        <p14:creationId xmlns:p14="http://schemas.microsoft.com/office/powerpoint/2010/main" val="27304326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Sleep may also play a role in learning and memory</a:t>
            </a:r>
          </a:p>
          <a:p>
            <a:pPr lvl="1"/>
            <a:r>
              <a:rPr lang="en-US" dirty="0"/>
              <a:t>Memory consolidation</a:t>
            </a:r>
          </a:p>
          <a:p>
            <a:pPr lvl="1"/>
            <a:r>
              <a:rPr lang="en-US" dirty="0"/>
              <a:t>Sleep replay</a:t>
            </a:r>
          </a:p>
          <a:p>
            <a:pPr lvl="1"/>
            <a:r>
              <a:rPr lang="en-US" dirty="0"/>
              <a:t>Synaptic homeostasis hypothesis</a:t>
            </a:r>
          </a:p>
          <a:p>
            <a:pPr lvl="1"/>
            <a:r>
              <a:rPr lang="en-US" dirty="0"/>
              <a:t>Theta rhythms and offline processing</a:t>
            </a:r>
          </a:p>
          <a:p>
            <a:endParaRPr lang="en-US" sz="2400" dirty="0"/>
          </a:p>
        </p:txBody>
      </p:sp>
    </p:spTree>
    <p:extLst>
      <p:ext uri="{BB962C8B-B14F-4D97-AF65-F5344CB8AC3E}">
        <p14:creationId xmlns:p14="http://schemas.microsoft.com/office/powerpoint/2010/main" val="20630043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Sleep Replay</a:t>
            </a:r>
            <a:endParaRPr lang="en-US" sz="3000" dirty="0">
              <a:solidFill>
                <a:schemeClr val="bg1"/>
              </a:solidFill>
            </a:endParaRPr>
          </a:p>
        </p:txBody>
      </p:sp>
      <p:pic>
        <p:nvPicPr>
          <p:cNvPr id="5" name="Picture 4" descr="bp1e_figure_09_19.jpg"/>
          <p:cNvPicPr>
            <a:picLocks noChangeAspect="1"/>
          </p:cNvPicPr>
          <p:nvPr/>
        </p:nvPicPr>
        <p:blipFill>
          <a:blip r:embed="rId4"/>
          <a:stretch>
            <a:fillRect/>
          </a:stretch>
        </p:blipFill>
        <p:spPr>
          <a:xfrm>
            <a:off x="1369390" y="2081146"/>
            <a:ext cx="6111766" cy="4465955"/>
          </a:xfrm>
          <a:prstGeom prst="rect">
            <a:avLst/>
          </a:prstGeom>
        </p:spPr>
      </p:pic>
    </p:spTree>
    <p:extLst>
      <p:ext uri="{BB962C8B-B14F-4D97-AF65-F5344CB8AC3E}">
        <p14:creationId xmlns:p14="http://schemas.microsoft.com/office/powerpoint/2010/main" val="19092574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Theta rhythms</a:t>
            </a:r>
            <a:endParaRPr lang="en-US" sz="3000" dirty="0">
              <a:solidFill>
                <a:schemeClr val="bg1"/>
              </a:solidFill>
            </a:endParaRPr>
          </a:p>
        </p:txBody>
      </p:sp>
    </p:spTree>
    <p:extLst>
      <p:ext uri="{BB962C8B-B14F-4D97-AF65-F5344CB8AC3E}">
        <p14:creationId xmlns:p14="http://schemas.microsoft.com/office/powerpoint/2010/main" val="24407653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Why Sleep? Immune function</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Vaccine effectiveness in the sleep deprived?</a:t>
            </a:r>
          </a:p>
          <a:p>
            <a:r>
              <a:rPr lang="en-US" dirty="0"/>
              <a:t>Sleep efficiency </a:t>
            </a:r>
            <a:r>
              <a:rPr lang="en-US" i="1" dirty="0"/>
              <a:t>vs</a:t>
            </a:r>
            <a:r>
              <a:rPr lang="en-US" dirty="0"/>
              <a:t>. sleep amount</a:t>
            </a:r>
          </a:p>
          <a:p>
            <a:r>
              <a:rPr lang="en-US" dirty="0"/>
              <a:t>Neurons responsive to immune chemicals are located in sleep/wake regions</a:t>
            </a:r>
          </a:p>
          <a:p>
            <a:pPr lvl="1"/>
            <a:r>
              <a:rPr lang="en-US" dirty="0"/>
              <a:t>brainstem, hippocampus, hypothalamus</a:t>
            </a:r>
          </a:p>
          <a:p>
            <a:r>
              <a:rPr lang="en-US" dirty="0"/>
              <a:t>Immune chemicals increase during SWS</a:t>
            </a:r>
          </a:p>
          <a:p>
            <a:endParaRPr lang="en-US" sz="2400" dirty="0" smtClean="0"/>
          </a:p>
          <a:p>
            <a:endParaRPr lang="en-US" sz="2400" dirty="0"/>
          </a:p>
        </p:txBody>
      </p:sp>
    </p:spTree>
    <p:extLst>
      <p:ext uri="{BB962C8B-B14F-4D97-AF65-F5344CB8AC3E}">
        <p14:creationId xmlns:p14="http://schemas.microsoft.com/office/powerpoint/2010/main" val="4057382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Sleep Patterns: Typical </a:t>
            </a:r>
            <a:r>
              <a:rPr lang="en-US" sz="3200" i="1" dirty="0"/>
              <a:t>vs</a:t>
            </a:r>
            <a:r>
              <a:rPr lang="en-US" sz="3200" dirty="0"/>
              <a:t>. Atypical</a:t>
            </a:r>
            <a:endParaRPr lang="en-US" sz="3000" dirty="0">
              <a:solidFill>
                <a:schemeClr val="bg1"/>
              </a:solidFill>
            </a:endParaRPr>
          </a:p>
        </p:txBody>
      </p:sp>
      <p:sp>
        <p:nvSpPr>
          <p:cNvPr id="6" name="TextBox 5"/>
          <p:cNvSpPr txBox="1"/>
          <p:nvPr/>
        </p:nvSpPr>
        <p:spPr>
          <a:xfrm>
            <a:off x="386301" y="1531335"/>
            <a:ext cx="4649162" cy="3539430"/>
          </a:xfrm>
          <a:prstGeom prst="rect">
            <a:avLst/>
          </a:prstGeom>
          <a:noFill/>
        </p:spPr>
        <p:txBody>
          <a:bodyPr wrap="square" rtlCol="0">
            <a:spAutoFit/>
          </a:bodyPr>
          <a:lstStyle/>
          <a:p>
            <a:pPr marL="457200" indent="-457200">
              <a:buFont typeface="Arial" charset="0"/>
              <a:buChar char="•"/>
            </a:pPr>
            <a:r>
              <a:rPr lang="en-US" sz="3200" dirty="0" smtClean="0"/>
              <a:t>How do we define what “normal” sleep is?</a:t>
            </a:r>
          </a:p>
          <a:p>
            <a:pPr marL="457200" indent="-457200">
              <a:buFont typeface="Arial" charset="0"/>
              <a:buChar char="•"/>
            </a:pPr>
            <a:r>
              <a:rPr lang="en-US" sz="3200" dirty="0" smtClean="0"/>
              <a:t>Take the average, take the mode?</a:t>
            </a:r>
          </a:p>
          <a:p>
            <a:pPr marL="457200" indent="-457200">
              <a:buFont typeface="Arial" charset="0"/>
              <a:buChar char="•"/>
            </a:pPr>
            <a:r>
              <a:rPr lang="en-US" sz="3200" dirty="0" smtClean="0"/>
              <a:t>What if most people are not getting “enough” sleep?</a:t>
            </a:r>
            <a:endParaRPr lang="en-US" sz="3200" dirty="0"/>
          </a:p>
        </p:txBody>
      </p:sp>
      <p:pic>
        <p:nvPicPr>
          <p:cNvPr id="7" name="Picture 6" descr="bp1e_figure_09_22.jpg"/>
          <p:cNvPicPr>
            <a:picLocks noChangeAspect="1"/>
          </p:cNvPicPr>
          <p:nvPr/>
        </p:nvPicPr>
        <p:blipFill rotWithShape="1">
          <a:blip r:embed="rId4"/>
          <a:srcRect b="10397"/>
          <a:stretch/>
        </p:blipFill>
        <p:spPr>
          <a:xfrm>
            <a:off x="5063770" y="2380593"/>
            <a:ext cx="3623030" cy="3706992"/>
          </a:xfrm>
          <a:prstGeom prst="rect">
            <a:avLst/>
          </a:prstGeom>
        </p:spPr>
      </p:pic>
    </p:spTree>
    <p:extLst>
      <p:ext uri="{BB962C8B-B14F-4D97-AF65-F5344CB8AC3E}">
        <p14:creationId xmlns:p14="http://schemas.microsoft.com/office/powerpoint/2010/main" val="23410719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Sleep Disorders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Insomnia</a:t>
            </a:r>
          </a:p>
          <a:p>
            <a:pPr lvl="1"/>
            <a:r>
              <a:rPr lang="en-US" dirty="0"/>
              <a:t>GABA implicated</a:t>
            </a:r>
          </a:p>
          <a:p>
            <a:r>
              <a:rPr lang="en-US" dirty="0"/>
              <a:t>Narcolepsy</a:t>
            </a:r>
          </a:p>
          <a:p>
            <a:pPr lvl="1"/>
            <a:r>
              <a:rPr lang="en-US" dirty="0" err="1"/>
              <a:t>Hypocretin</a:t>
            </a:r>
            <a:r>
              <a:rPr lang="en-US" dirty="0"/>
              <a:t>/</a:t>
            </a:r>
            <a:r>
              <a:rPr lang="en-US" dirty="0" err="1"/>
              <a:t>orexin</a:t>
            </a:r>
            <a:r>
              <a:rPr lang="en-US" dirty="0"/>
              <a:t> system implicated</a:t>
            </a:r>
          </a:p>
          <a:p>
            <a:r>
              <a:rPr lang="en-US" dirty="0"/>
              <a:t>Sleep apnea</a:t>
            </a:r>
          </a:p>
          <a:p>
            <a:pPr lvl="1"/>
            <a:r>
              <a:rPr lang="en-US" dirty="0"/>
              <a:t>Obstructed airways, associated with obesity</a:t>
            </a:r>
          </a:p>
          <a:p>
            <a:endParaRPr lang="en-US" sz="2400" dirty="0" smtClean="0"/>
          </a:p>
          <a:p>
            <a:endParaRPr lang="en-US" sz="2400" dirty="0"/>
          </a:p>
        </p:txBody>
      </p:sp>
    </p:spTree>
    <p:extLst>
      <p:ext uri="{BB962C8B-B14F-4D97-AF65-F5344CB8AC3E}">
        <p14:creationId xmlns:p14="http://schemas.microsoft.com/office/powerpoint/2010/main" val="36370223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Sleep disorders: Insomnia</a:t>
            </a:r>
            <a:endParaRPr lang="en-US" sz="3000" dirty="0">
              <a:solidFill>
                <a:schemeClr val="bg1"/>
              </a:solidFill>
            </a:endParaRPr>
          </a:p>
        </p:txBody>
      </p:sp>
      <p:sp>
        <p:nvSpPr>
          <p:cNvPr id="6" name="TextBox 5"/>
          <p:cNvSpPr txBox="1"/>
          <p:nvPr/>
        </p:nvSpPr>
        <p:spPr>
          <a:xfrm>
            <a:off x="508209" y="1916482"/>
            <a:ext cx="5703677" cy="584775"/>
          </a:xfrm>
          <a:prstGeom prst="rect">
            <a:avLst/>
          </a:prstGeom>
          <a:noFill/>
        </p:spPr>
        <p:txBody>
          <a:bodyPr wrap="none" rtlCol="0">
            <a:spAutoFit/>
          </a:bodyPr>
          <a:lstStyle/>
          <a:p>
            <a:r>
              <a:rPr lang="en-US" sz="3200" dirty="0" smtClean="0"/>
              <a:t>No single treatment for Insomnia</a:t>
            </a:r>
            <a:endParaRPr lang="en-US" sz="3200" dirty="0"/>
          </a:p>
        </p:txBody>
      </p:sp>
      <p:pic>
        <p:nvPicPr>
          <p:cNvPr id="7" name="Picture 6" descr="bp1e_table_09_01.jpg"/>
          <p:cNvPicPr>
            <a:picLocks noChangeAspect="1"/>
          </p:cNvPicPr>
          <p:nvPr/>
        </p:nvPicPr>
        <p:blipFill rotWithShape="1">
          <a:blip r:embed="rId4"/>
          <a:srcRect b="9934"/>
          <a:stretch/>
        </p:blipFill>
        <p:spPr>
          <a:xfrm>
            <a:off x="508209" y="2546506"/>
            <a:ext cx="7935310" cy="3854293"/>
          </a:xfrm>
          <a:prstGeom prst="rect">
            <a:avLst/>
          </a:prstGeom>
        </p:spPr>
      </p:pic>
    </p:spTree>
    <p:extLst>
      <p:ext uri="{BB962C8B-B14F-4D97-AF65-F5344CB8AC3E}">
        <p14:creationId xmlns:p14="http://schemas.microsoft.com/office/powerpoint/2010/main" val="24717124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Sleep disorders: Narcolepsy</a:t>
            </a:r>
            <a:endParaRPr lang="en-US" sz="3000" dirty="0">
              <a:solidFill>
                <a:schemeClr val="bg1"/>
              </a:solidFill>
            </a:endParaRPr>
          </a:p>
        </p:txBody>
      </p:sp>
      <p:pic>
        <p:nvPicPr>
          <p:cNvPr id="5" name="Picture 4" descr="bp1e_figure_09_23.jpg"/>
          <p:cNvPicPr>
            <a:picLocks noChangeAspect="1"/>
          </p:cNvPicPr>
          <p:nvPr/>
        </p:nvPicPr>
        <p:blipFill>
          <a:blip r:embed="rId4"/>
          <a:stretch>
            <a:fillRect/>
          </a:stretch>
        </p:blipFill>
        <p:spPr>
          <a:xfrm>
            <a:off x="1027386" y="2054064"/>
            <a:ext cx="7089228" cy="4364939"/>
          </a:xfrm>
          <a:prstGeom prst="rect">
            <a:avLst/>
          </a:prstGeom>
        </p:spPr>
      </p:pic>
    </p:spTree>
    <p:extLst>
      <p:ext uri="{BB962C8B-B14F-4D97-AF65-F5344CB8AC3E}">
        <p14:creationId xmlns:p14="http://schemas.microsoft.com/office/powerpoint/2010/main" val="35801835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Sleep disorders: Sleep apnea</a:t>
            </a:r>
            <a:endParaRPr lang="en-US" sz="3000" dirty="0">
              <a:solidFill>
                <a:schemeClr val="bg1"/>
              </a:solidFill>
            </a:endParaRPr>
          </a:p>
        </p:txBody>
      </p:sp>
      <p:pic>
        <p:nvPicPr>
          <p:cNvPr id="7" name="Picture 6" descr="bp1e_figure_09_25.jpg"/>
          <p:cNvPicPr>
            <a:picLocks noChangeAspect="1"/>
          </p:cNvPicPr>
          <p:nvPr/>
        </p:nvPicPr>
        <p:blipFill>
          <a:blip r:embed="rId4"/>
          <a:stretch>
            <a:fillRect/>
          </a:stretch>
        </p:blipFill>
        <p:spPr>
          <a:xfrm>
            <a:off x="1303283" y="1787942"/>
            <a:ext cx="6537434" cy="4725631"/>
          </a:xfrm>
          <a:prstGeom prst="rect">
            <a:avLst/>
          </a:prstGeom>
        </p:spPr>
      </p:pic>
    </p:spTree>
    <p:extLst>
      <p:ext uri="{BB962C8B-B14F-4D97-AF65-F5344CB8AC3E}">
        <p14:creationId xmlns:p14="http://schemas.microsoft.com/office/powerpoint/2010/main" val="7338802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Altered states of consciousness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Neural networks and conscious awareness</a:t>
            </a:r>
          </a:p>
          <a:p>
            <a:r>
              <a:rPr lang="en-US" dirty="0"/>
              <a:t>Disorders of consciousness</a:t>
            </a:r>
          </a:p>
          <a:p>
            <a:pPr lvl="1"/>
            <a:r>
              <a:rPr lang="en-US" dirty="0"/>
              <a:t>Hard to study consciousness, hard to define disorders</a:t>
            </a:r>
          </a:p>
          <a:p>
            <a:r>
              <a:rPr lang="en-US" dirty="0"/>
              <a:t>Death and the end of consciousness</a:t>
            </a:r>
          </a:p>
          <a:p>
            <a:endParaRPr lang="en-US" sz="2400" dirty="0" smtClean="0"/>
          </a:p>
          <a:p>
            <a:endParaRPr lang="en-US" sz="2400" dirty="0"/>
          </a:p>
        </p:txBody>
      </p:sp>
    </p:spTree>
    <p:extLst>
      <p:ext uri="{BB962C8B-B14F-4D97-AF65-F5344CB8AC3E}">
        <p14:creationId xmlns:p14="http://schemas.microsoft.com/office/powerpoint/2010/main" val="7161354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Conscious Awareness Network</a:t>
            </a:r>
            <a:endParaRPr lang="en-US" sz="3000" dirty="0">
              <a:solidFill>
                <a:schemeClr val="bg1"/>
              </a:solidFill>
            </a:endParaRPr>
          </a:p>
        </p:txBody>
      </p:sp>
      <p:sp>
        <p:nvSpPr>
          <p:cNvPr id="7" name="TextBox 6"/>
          <p:cNvSpPr txBox="1"/>
          <p:nvPr/>
        </p:nvSpPr>
        <p:spPr>
          <a:xfrm>
            <a:off x="435231" y="5926212"/>
            <a:ext cx="8251569" cy="492443"/>
          </a:xfrm>
          <a:prstGeom prst="rect">
            <a:avLst/>
          </a:prstGeom>
          <a:noFill/>
        </p:spPr>
        <p:txBody>
          <a:bodyPr wrap="square" rtlCol="0">
            <a:spAutoFit/>
          </a:bodyPr>
          <a:lstStyle/>
          <a:p>
            <a:r>
              <a:rPr lang="en-US" sz="2600" dirty="0" smtClean="0"/>
              <a:t>Dissociation in brain regions for internal/external attention</a:t>
            </a:r>
            <a:endParaRPr lang="en-US" sz="2600" dirty="0"/>
          </a:p>
        </p:txBody>
      </p:sp>
      <p:pic>
        <p:nvPicPr>
          <p:cNvPr id="8" name="Picture 7" descr="bp1e_figure_09_25.jpg"/>
          <p:cNvPicPr>
            <a:picLocks noChangeAspect="1"/>
          </p:cNvPicPr>
          <p:nvPr/>
        </p:nvPicPr>
        <p:blipFill>
          <a:blip r:embed="rId4"/>
          <a:stretch>
            <a:fillRect/>
          </a:stretch>
        </p:blipFill>
        <p:spPr>
          <a:xfrm>
            <a:off x="1298028" y="1747599"/>
            <a:ext cx="5780690" cy="4178613"/>
          </a:xfrm>
          <a:prstGeom prst="rect">
            <a:avLst/>
          </a:prstGeom>
        </p:spPr>
      </p:pic>
    </p:spTree>
    <p:extLst>
      <p:ext uri="{BB962C8B-B14F-4D97-AF65-F5344CB8AC3E}">
        <p14:creationId xmlns:p14="http://schemas.microsoft.com/office/powerpoint/2010/main" val="919391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Disordered Consciousness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Conditions to keep straight</a:t>
            </a:r>
          </a:p>
          <a:p>
            <a:pPr lvl="1"/>
            <a:r>
              <a:rPr lang="en-US" dirty="0"/>
              <a:t>Locked-in syndrome</a:t>
            </a:r>
          </a:p>
          <a:p>
            <a:pPr lvl="1"/>
            <a:r>
              <a:rPr lang="en-US" dirty="0"/>
              <a:t>Vegetative state</a:t>
            </a:r>
          </a:p>
          <a:p>
            <a:pPr lvl="1"/>
            <a:r>
              <a:rPr lang="en-US" dirty="0"/>
              <a:t>Minimally conscious</a:t>
            </a:r>
          </a:p>
          <a:p>
            <a:pPr lvl="1"/>
            <a:r>
              <a:rPr lang="en-US" dirty="0"/>
              <a:t>Coma</a:t>
            </a:r>
          </a:p>
          <a:p>
            <a:pPr lvl="1"/>
            <a:r>
              <a:rPr lang="en-US" dirty="0"/>
              <a:t>Brain </a:t>
            </a:r>
            <a:r>
              <a:rPr lang="en-US" dirty="0" smtClean="0"/>
              <a:t>death</a:t>
            </a:r>
            <a:endParaRPr lang="en-US" sz="2400" dirty="0" smtClean="0"/>
          </a:p>
          <a:p>
            <a:endParaRPr lang="en-US" sz="2400" dirty="0"/>
          </a:p>
        </p:txBody>
      </p:sp>
    </p:spTree>
    <p:extLst>
      <p:ext uri="{BB962C8B-B14F-4D97-AF65-F5344CB8AC3E}">
        <p14:creationId xmlns:p14="http://schemas.microsoft.com/office/powerpoint/2010/main" val="2421370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Disordered Consciousness</a:t>
            </a:r>
            <a:endParaRPr lang="en-US" sz="3000" dirty="0">
              <a:solidFill>
                <a:schemeClr val="bg1"/>
              </a:solidFill>
            </a:endParaRPr>
          </a:p>
        </p:txBody>
      </p:sp>
      <p:sp>
        <p:nvSpPr>
          <p:cNvPr id="6" name="TextBox 5"/>
          <p:cNvSpPr txBox="1"/>
          <p:nvPr/>
        </p:nvSpPr>
        <p:spPr>
          <a:xfrm>
            <a:off x="457201" y="1554160"/>
            <a:ext cx="4052170" cy="3046988"/>
          </a:xfrm>
          <a:prstGeom prst="rect">
            <a:avLst/>
          </a:prstGeom>
          <a:noFill/>
        </p:spPr>
        <p:txBody>
          <a:bodyPr wrap="square" rtlCol="0">
            <a:spAutoFit/>
          </a:bodyPr>
          <a:lstStyle/>
          <a:p>
            <a:pPr marL="457200" indent="-457200">
              <a:buFont typeface="Arial" charset="0"/>
              <a:buChar char="•"/>
            </a:pPr>
            <a:r>
              <a:rPr lang="en-US" sz="3200" dirty="0" smtClean="0"/>
              <a:t>Minimally conscious patients show brain activity in response to questions</a:t>
            </a:r>
          </a:p>
          <a:p>
            <a:pPr marL="457200" indent="-457200">
              <a:buFont typeface="Arial" charset="0"/>
              <a:buChar char="•"/>
            </a:pPr>
            <a:r>
              <a:rPr lang="en-US" sz="3200" dirty="0" smtClean="0"/>
              <a:t>Minimal behavioral response</a:t>
            </a:r>
          </a:p>
        </p:txBody>
      </p:sp>
      <p:pic>
        <p:nvPicPr>
          <p:cNvPr id="7" name="Picture 6" descr="bp1e_figure_09_26.jpg"/>
          <p:cNvPicPr>
            <a:picLocks noChangeAspect="1"/>
          </p:cNvPicPr>
          <p:nvPr/>
        </p:nvPicPr>
        <p:blipFill>
          <a:blip r:embed="rId4"/>
          <a:stretch>
            <a:fillRect/>
          </a:stretch>
        </p:blipFill>
        <p:spPr>
          <a:xfrm>
            <a:off x="5391807" y="1920231"/>
            <a:ext cx="3047896" cy="4261217"/>
          </a:xfrm>
          <a:prstGeom prst="rect">
            <a:avLst/>
          </a:prstGeom>
        </p:spPr>
      </p:pic>
    </p:spTree>
    <p:extLst>
      <p:ext uri="{BB962C8B-B14F-4D97-AF65-F5344CB8AC3E}">
        <p14:creationId xmlns:p14="http://schemas.microsoft.com/office/powerpoint/2010/main" val="41790859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Brain death </a:t>
            </a:r>
            <a:r>
              <a:rPr lang="en-US" sz="3200" i="1" dirty="0"/>
              <a:t>vs</a:t>
            </a:r>
            <a:r>
              <a:rPr lang="en-US" sz="3200" dirty="0"/>
              <a:t>. vegetative state</a:t>
            </a:r>
            <a:endParaRPr lang="en-US" sz="3000" dirty="0">
              <a:solidFill>
                <a:schemeClr val="bg1"/>
              </a:solidFill>
            </a:endParaRPr>
          </a:p>
        </p:txBody>
      </p:sp>
      <p:pic>
        <p:nvPicPr>
          <p:cNvPr id="5" name="Picture 4" descr="bp1e_figure_09_29.jpg"/>
          <p:cNvPicPr>
            <a:picLocks noChangeAspect="1"/>
          </p:cNvPicPr>
          <p:nvPr/>
        </p:nvPicPr>
        <p:blipFill>
          <a:blip r:embed="rId4"/>
          <a:stretch>
            <a:fillRect/>
          </a:stretch>
        </p:blipFill>
        <p:spPr>
          <a:xfrm>
            <a:off x="304800" y="1919083"/>
            <a:ext cx="8534400" cy="3681984"/>
          </a:xfrm>
          <a:prstGeom prst="rect">
            <a:avLst/>
          </a:prstGeom>
        </p:spPr>
      </p:pic>
    </p:spTree>
    <p:extLst>
      <p:ext uri="{BB962C8B-B14F-4D97-AF65-F5344CB8AC3E}">
        <p14:creationId xmlns:p14="http://schemas.microsoft.com/office/powerpoint/2010/main" val="7614969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TotalTime>
  <Words>1369</Words>
  <Application>Microsoft Office PowerPoint</Application>
  <PresentationFormat>On-screen Show (4:3)</PresentationFormat>
  <Paragraphs>168</Paragraphs>
  <Slides>38</Slides>
  <Notes>32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Chapter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OUP</dc:creator>
  <cp:lastModifiedBy>ALBRIGHT, Larissa</cp:lastModifiedBy>
  <cp:revision>30</cp:revision>
  <dcterms:created xsi:type="dcterms:W3CDTF">2015-07-30T18:55:32Z</dcterms:created>
  <dcterms:modified xsi:type="dcterms:W3CDTF">2017-04-07T21:08:38Z</dcterms:modified>
</cp:coreProperties>
</file>