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7" r:id="rId2"/>
    <p:sldId id="262" r:id="rId3"/>
    <p:sldId id="258" r:id="rId4"/>
    <p:sldId id="259" r:id="rId5"/>
    <p:sldId id="260" r:id="rId6"/>
    <p:sldId id="266" r:id="rId7"/>
    <p:sldId id="283" r:id="rId8"/>
    <p:sldId id="308" r:id="rId9"/>
    <p:sldId id="284" r:id="rId10"/>
    <p:sldId id="264" r:id="rId11"/>
    <p:sldId id="285" r:id="rId12"/>
    <p:sldId id="263" r:id="rId13"/>
    <p:sldId id="303" r:id="rId14"/>
    <p:sldId id="304" r:id="rId15"/>
    <p:sldId id="305" r:id="rId16"/>
    <p:sldId id="306" r:id="rId17"/>
    <p:sldId id="275" r:id="rId18"/>
    <p:sldId id="288" r:id="rId19"/>
    <p:sldId id="276" r:id="rId20"/>
    <p:sldId id="290" r:id="rId21"/>
    <p:sldId id="277" r:id="rId22"/>
    <p:sldId id="291" r:id="rId23"/>
    <p:sldId id="278" r:id="rId24"/>
    <p:sldId id="292" r:id="rId25"/>
    <p:sldId id="279" r:id="rId26"/>
    <p:sldId id="293" r:id="rId27"/>
    <p:sldId id="280" r:id="rId28"/>
    <p:sldId id="307" r:id="rId29"/>
    <p:sldId id="281" r:id="rId30"/>
    <p:sldId id="294" r:id="rId31"/>
    <p:sldId id="282" r:id="rId32"/>
    <p:sldId id="295" r:id="rId33"/>
    <p:sldId id="296" r:id="rId34"/>
    <p:sldId id="297" r:id="rId35"/>
    <p:sldId id="298" r:id="rId36"/>
    <p:sldId id="299" r:id="rId37"/>
    <p:sldId id="300" r:id="rId38"/>
    <p:sldId id="301" r:id="rId39"/>
    <p:sldId id="310" r:id="rId40"/>
    <p:sldId id="311" r:id="rId41"/>
    <p:sldId id="302"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9" autoAdjust="0"/>
    <p:restoredTop sz="88571" autoAdjust="0"/>
  </p:normalViewPr>
  <p:slideViewPr>
    <p:cSldViewPr snapToGrid="0" snapToObjects="1">
      <p:cViewPr>
        <p:scale>
          <a:sx n="72" d="100"/>
          <a:sy n="72" d="100"/>
        </p:scale>
        <p:origin x="-252" y="-7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B29287-A931-4640-9213-E69F0D1898BB}" type="datetimeFigureOut">
              <a:rPr lang="en-US" smtClean="0"/>
              <a:t>4/7/2017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08FDF4-CD8B-4D75-8FEE-D87CDB4B7861}" type="slidenum">
              <a:rPr lang="en-US" smtClean="0"/>
              <a:t>‹#›</a:t>
            </a:fld>
            <a:endParaRPr lang="en-US"/>
          </a:p>
        </p:txBody>
      </p:sp>
    </p:spTree>
    <p:extLst>
      <p:ext uri="{BB962C8B-B14F-4D97-AF65-F5344CB8AC3E}">
        <p14:creationId xmlns:p14="http://schemas.microsoft.com/office/powerpoint/2010/main" val="2079412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a:t>
            </a:fld>
            <a:endParaRPr lang="en-US" dirty="0"/>
          </a:p>
        </p:txBody>
      </p:sp>
    </p:spTree>
    <p:extLst>
      <p:ext uri="{BB962C8B-B14F-4D97-AF65-F5344CB8AC3E}">
        <p14:creationId xmlns:p14="http://schemas.microsoft.com/office/powerpoint/2010/main" val="667701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Rats press a bar to receive electrical stimulation to the mesolimbic dopaminergic pathway. (b) If rats increase bar press responses to obtain stimulation to a specific brain area; this indicates that the stimulation is rewarding.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5</a:t>
            </a:fld>
            <a:endParaRPr lang="en-US"/>
          </a:p>
        </p:txBody>
      </p:sp>
    </p:spTree>
    <p:extLst>
      <p:ext uri="{BB962C8B-B14F-4D97-AF65-F5344CB8AC3E}">
        <p14:creationId xmlns:p14="http://schemas.microsoft.com/office/powerpoint/2010/main" val="4087031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Similarities observed between rodents and humans suggest that facial responses to sweet and bitter tastes have been conserved across mammalian species.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6</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Various brain areas and neurochemicals guide us to desired outcomes based on how much we enjoy the activity (liking), wish to engage in the activity (wanting), or have come to associate specific stimuli with subsequent desired activities (learning). </a:t>
            </a:r>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8</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Various brain areas and neurochemicals guide us to desired outcomes based on how much we enjoy the activity (</a:t>
            </a:r>
            <a:r>
              <a:rPr lang="en-US" sz="1200" b="1" kern="1200" dirty="0" smtClean="0">
                <a:solidFill>
                  <a:schemeClr val="tx1"/>
                </a:solidFill>
                <a:effectLst/>
                <a:latin typeface="+mn-lt"/>
                <a:ea typeface="+mn-ea"/>
                <a:cs typeface="+mn-cs"/>
              </a:rPr>
              <a:t>liking</a:t>
            </a:r>
            <a:r>
              <a:rPr lang="en-US" sz="1200" b="0" kern="1200" dirty="0" smtClean="0">
                <a:solidFill>
                  <a:schemeClr val="tx1"/>
                </a:solidFill>
                <a:effectLst/>
                <a:latin typeface="+mn-lt"/>
                <a:ea typeface="+mn-ea"/>
                <a:cs typeface="+mn-cs"/>
              </a:rPr>
              <a:t>), wish to engage in the activity (</a:t>
            </a:r>
            <a:r>
              <a:rPr lang="en-US" sz="1200" b="1" kern="1200" dirty="0" smtClean="0">
                <a:solidFill>
                  <a:schemeClr val="tx1"/>
                </a:solidFill>
                <a:effectLst/>
                <a:latin typeface="+mn-lt"/>
                <a:ea typeface="+mn-ea"/>
                <a:cs typeface="+mn-cs"/>
              </a:rPr>
              <a:t>wanting</a:t>
            </a:r>
            <a:r>
              <a:rPr lang="en-US" sz="1200" b="0" kern="1200" dirty="0" smtClean="0">
                <a:solidFill>
                  <a:schemeClr val="tx1"/>
                </a:solidFill>
                <a:effectLst/>
                <a:latin typeface="+mn-lt"/>
                <a:ea typeface="+mn-ea"/>
                <a:cs typeface="+mn-cs"/>
              </a:rPr>
              <a:t>), or have come to associate specific stimuli with subsequent desired activities (</a:t>
            </a:r>
            <a:r>
              <a:rPr lang="en-US" sz="1200" b="1" kern="1200" dirty="0" smtClean="0">
                <a:solidFill>
                  <a:schemeClr val="tx1"/>
                </a:solidFill>
                <a:effectLst/>
                <a:latin typeface="+mn-lt"/>
                <a:ea typeface="+mn-ea"/>
                <a:cs typeface="+mn-cs"/>
              </a:rPr>
              <a:t>learning</a:t>
            </a:r>
            <a:r>
              <a:rPr lang="en-US" sz="1200" b="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9</a:t>
            </a:fld>
            <a:endParaRPr lang="en-US"/>
          </a:p>
        </p:txBody>
      </p:sp>
    </p:spTree>
    <p:extLst>
      <p:ext uri="{BB962C8B-B14F-4D97-AF65-F5344CB8AC3E}">
        <p14:creationId xmlns:p14="http://schemas.microsoft.com/office/powerpoint/2010/main" val="18552126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this study, the rat’s habitat influenced the proportion of the nucleus </a:t>
            </a:r>
            <a:r>
              <a:rPr lang="en-US" sz="1200" kern="1200" dirty="0" err="1" smtClean="0">
                <a:solidFill>
                  <a:schemeClr val="tx1"/>
                </a:solidFill>
                <a:effectLst/>
                <a:latin typeface="+mn-lt"/>
                <a:ea typeface="+mn-ea"/>
                <a:cs typeface="+mn-cs"/>
              </a:rPr>
              <a:t>accumbens</a:t>
            </a:r>
            <a:r>
              <a:rPr lang="en-US" sz="1200" kern="1200" dirty="0" smtClean="0">
                <a:solidFill>
                  <a:schemeClr val="tx1"/>
                </a:solidFill>
                <a:effectLst/>
                <a:latin typeface="+mn-lt"/>
                <a:ea typeface="+mn-ea"/>
                <a:cs typeface="+mn-cs"/>
              </a:rPr>
              <a:t> shell assigned to positive and negative emotional responses. </a:t>
            </a:r>
            <a:endParaRPr lang="en-US" dirty="0" smtClean="0"/>
          </a:p>
        </p:txBody>
      </p:sp>
      <p:sp>
        <p:nvSpPr>
          <p:cNvPr id="4" name="Slide Number Placeholder 3"/>
          <p:cNvSpPr>
            <a:spLocks noGrp="1"/>
          </p:cNvSpPr>
          <p:nvPr>
            <p:ph type="sldNum" sz="quarter" idx="10"/>
          </p:nvPr>
        </p:nvSpPr>
        <p:spPr/>
        <p:txBody>
          <a:bodyPr/>
          <a:lstStyle/>
          <a:p>
            <a:fld id="{0C08FDF4-CD8B-4D75-8FEE-D87CDB4B7861}" type="slidenum">
              <a:rPr lang="en-US" smtClean="0"/>
              <a:t>10</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Orangutans, who eat only raw foods, require a large stomach for storage. (b) Eating cooked foods enables humans to have smaller stomachs, since we obtain necessary levels of nutrients in smaller volumes of food</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12</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Mice expressing a recessive gene associated with </a:t>
            </a:r>
            <a:r>
              <a:rPr lang="en-US" sz="1200" kern="1200" dirty="0" err="1" smtClean="0">
                <a:solidFill>
                  <a:schemeClr val="tx1"/>
                </a:solidFill>
                <a:effectLst/>
                <a:latin typeface="+mn-lt"/>
                <a:ea typeface="+mn-ea"/>
                <a:cs typeface="+mn-cs"/>
              </a:rPr>
              <a:t>leptin</a:t>
            </a:r>
            <a:r>
              <a:rPr lang="en-US" sz="1200" kern="1200" dirty="0" smtClean="0">
                <a:solidFill>
                  <a:schemeClr val="tx1"/>
                </a:solidFill>
                <a:effectLst/>
                <a:latin typeface="+mn-lt"/>
                <a:ea typeface="+mn-ea"/>
                <a:cs typeface="+mn-cs"/>
              </a:rPr>
              <a:t> deficiency have more body fat than mice that do not express the recessive gene.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14</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 indicated by the presence of darkly stained </a:t>
            </a:r>
            <a:r>
              <a:rPr lang="en-US" sz="1200" kern="1200" dirty="0" err="1" smtClean="0">
                <a:solidFill>
                  <a:schemeClr val="tx1"/>
                </a:solidFill>
                <a:effectLst/>
                <a:latin typeface="+mn-lt"/>
                <a:ea typeface="+mn-ea"/>
                <a:cs typeface="+mn-cs"/>
              </a:rPr>
              <a:t>Fos</a:t>
            </a:r>
            <a:r>
              <a:rPr lang="en-US" sz="1200" kern="1200" dirty="0" smtClean="0">
                <a:solidFill>
                  <a:schemeClr val="tx1"/>
                </a:solidFill>
                <a:effectLst/>
                <a:latin typeface="+mn-lt"/>
                <a:ea typeface="+mn-ea"/>
                <a:cs typeface="+mn-cs"/>
              </a:rPr>
              <a:t>-positive cells, there is less activation in the </a:t>
            </a:r>
            <a:r>
              <a:rPr lang="en-US" sz="1200" kern="1200" dirty="0" err="1" smtClean="0">
                <a:solidFill>
                  <a:schemeClr val="tx1"/>
                </a:solidFill>
                <a:effectLst/>
                <a:latin typeface="+mn-lt"/>
                <a:ea typeface="+mn-ea"/>
                <a:cs typeface="+mn-cs"/>
              </a:rPr>
              <a:t>arcuate</a:t>
            </a:r>
            <a:r>
              <a:rPr lang="en-US" sz="1200" kern="1200" dirty="0" smtClean="0">
                <a:solidFill>
                  <a:schemeClr val="tx1"/>
                </a:solidFill>
                <a:effectLst/>
                <a:latin typeface="+mn-lt"/>
                <a:ea typeface="+mn-ea"/>
                <a:cs typeface="+mn-cs"/>
              </a:rPr>
              <a:t> nucleus of (a) rats that are fed to satiety and administered saline than in that of (b) rats that are food deprived with a saline infusion. (c) However, if the hungry animals receive an insulin infusion, less </a:t>
            </a:r>
            <a:r>
              <a:rPr lang="en-US" sz="1200" kern="1200" dirty="0" err="1" smtClean="0">
                <a:solidFill>
                  <a:schemeClr val="tx1"/>
                </a:solidFill>
                <a:effectLst/>
                <a:latin typeface="+mn-lt"/>
                <a:ea typeface="+mn-ea"/>
                <a:cs typeface="+mn-cs"/>
              </a:rPr>
              <a:t>Fos</a:t>
            </a:r>
            <a:r>
              <a:rPr lang="en-US" sz="1200" kern="1200" dirty="0" smtClean="0">
                <a:solidFill>
                  <a:schemeClr val="tx1"/>
                </a:solidFill>
                <a:effectLst/>
                <a:latin typeface="+mn-lt"/>
                <a:ea typeface="+mn-ea"/>
                <a:cs typeface="+mn-cs"/>
              </a:rPr>
              <a:t> activity is observed. </a:t>
            </a:r>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15</a:t>
            </a:fld>
            <a:endParaRPr lang="en-US"/>
          </a:p>
        </p:txBody>
      </p:sp>
    </p:spTree>
    <p:extLst>
      <p:ext uri="{BB962C8B-B14F-4D97-AF65-F5344CB8AC3E}">
        <p14:creationId xmlns:p14="http://schemas.microsoft.com/office/powerpoint/2010/main" val="37504503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Leptin</a:t>
            </a:r>
            <a:r>
              <a:rPr lang="en-US" sz="1200" kern="1200" dirty="0" smtClean="0">
                <a:solidFill>
                  <a:schemeClr val="tx1"/>
                </a:solidFill>
                <a:effectLst/>
                <a:latin typeface="+mn-lt"/>
                <a:ea typeface="+mn-ea"/>
                <a:cs typeface="+mn-cs"/>
              </a:rPr>
              <a:t> and ghrelin interact with the </a:t>
            </a:r>
            <a:r>
              <a:rPr lang="en-US" sz="1200" kern="1200" dirty="0" err="1" smtClean="0">
                <a:solidFill>
                  <a:schemeClr val="tx1"/>
                </a:solidFill>
                <a:effectLst/>
                <a:latin typeface="+mn-lt"/>
                <a:ea typeface="+mn-ea"/>
                <a:cs typeface="+mn-cs"/>
              </a:rPr>
              <a:t>arcuate</a:t>
            </a:r>
            <a:r>
              <a:rPr lang="en-US" sz="1200" kern="1200" dirty="0" smtClean="0">
                <a:solidFill>
                  <a:schemeClr val="tx1"/>
                </a:solidFill>
                <a:effectLst/>
                <a:latin typeface="+mn-lt"/>
                <a:ea typeface="+mn-ea"/>
                <a:cs typeface="+mn-cs"/>
              </a:rPr>
              <a:t> nucleus to affect hunger and energy regulation.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16</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Rats that had experienced greater access to sugar consumed much more sugar after a period of sugar deprivation than did control rats.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18</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 </a:t>
            </a:r>
            <a:r>
              <a:rPr lang="en-US" sz="1200" kern="1200" dirty="0" smtClean="0">
                <a:solidFill>
                  <a:schemeClr val="tx1"/>
                </a:solidFill>
                <a:effectLst/>
                <a:latin typeface="+mn-lt"/>
                <a:ea typeface="+mn-ea"/>
                <a:cs typeface="+mn-cs"/>
              </a:rPr>
              <a:t>Eating with friends may be enjoyable, (b) but it leads us to consume more calories.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20</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22</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Serotonergic receptors and anorexia. </a:t>
            </a:r>
            <a:r>
              <a:rPr lang="en-US" sz="1200" kern="1200" dirty="0" smtClean="0">
                <a:solidFill>
                  <a:schemeClr val="tx1"/>
                </a:solidFill>
                <a:effectLst/>
                <a:latin typeface="+mn-lt"/>
                <a:ea typeface="+mn-ea"/>
                <a:cs typeface="+mn-cs"/>
              </a:rPr>
              <a:t>Research suggests that the proportion of 5-hydroxyindoleacetic acid 1A and 2A receptors in (a) healthy patients is distorted in (b) patients diagnosed with anorexia</a:t>
            </a:r>
            <a:endParaRPr lang="en-US" dirty="0" smtClean="0"/>
          </a:p>
        </p:txBody>
      </p:sp>
      <p:sp>
        <p:nvSpPr>
          <p:cNvPr id="4" name="Slide Number Placeholder 3"/>
          <p:cNvSpPr>
            <a:spLocks noGrp="1"/>
          </p:cNvSpPr>
          <p:nvPr>
            <p:ph type="sldNum" sz="quarter" idx="10"/>
          </p:nvPr>
        </p:nvSpPr>
        <p:spPr/>
        <p:txBody>
          <a:bodyPr/>
          <a:lstStyle/>
          <a:p>
            <a:fld id="{0C08FDF4-CD8B-4D75-8FEE-D87CDB4B7861}" type="slidenum">
              <a:rPr lang="en-US" smtClean="0"/>
              <a:t>23</a:t>
            </a:fld>
            <a:endParaRPr lang="en-US"/>
          </a:p>
        </p:txBody>
      </p:sp>
    </p:spTree>
    <p:extLst>
      <p:ext uri="{BB962C8B-B14F-4D97-AF65-F5344CB8AC3E}">
        <p14:creationId xmlns:p14="http://schemas.microsoft.com/office/powerpoint/2010/main" val="5609152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insula plays a role in determining whether food is perceived as positive or negative. </a:t>
            </a:r>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24</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26</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The pups of rats placed on a high-fat diet during pregnancy developed more </a:t>
            </a:r>
            <a:r>
              <a:rPr lang="en-US" sz="1200" kern="1200" dirty="0" err="1" smtClean="0">
                <a:solidFill>
                  <a:schemeClr val="tx1"/>
                </a:solidFill>
                <a:effectLst/>
                <a:latin typeface="+mn-lt"/>
                <a:ea typeface="+mn-ea"/>
                <a:cs typeface="+mn-cs"/>
              </a:rPr>
              <a:t>orexin</a:t>
            </a:r>
            <a:r>
              <a:rPr lang="en-US" sz="1200" kern="1200" dirty="0" smtClean="0">
                <a:solidFill>
                  <a:schemeClr val="tx1"/>
                </a:solidFill>
                <a:effectLst/>
                <a:latin typeface="+mn-lt"/>
                <a:ea typeface="+mn-ea"/>
                <a:cs typeface="+mn-cs"/>
              </a:rPr>
              <a:t>-producing neurons than did o spring from mothers kept on a balanced diet during pregnancy, even if these offspring consumed a balanced diet after birth. (b) As indicated by the arrows, more </a:t>
            </a:r>
            <a:r>
              <a:rPr lang="en-US" sz="1200" kern="1200" dirty="0" err="1" smtClean="0">
                <a:solidFill>
                  <a:schemeClr val="tx1"/>
                </a:solidFill>
                <a:effectLst/>
                <a:latin typeface="+mn-lt"/>
                <a:ea typeface="+mn-ea"/>
                <a:cs typeface="+mn-cs"/>
              </a:rPr>
              <a:t>orexin</a:t>
            </a:r>
            <a:r>
              <a:rPr lang="en-US" sz="1200" kern="1200" dirty="0" smtClean="0">
                <a:solidFill>
                  <a:schemeClr val="tx1"/>
                </a:solidFill>
                <a:effectLst/>
                <a:latin typeface="+mn-lt"/>
                <a:ea typeface="+mn-ea"/>
                <a:cs typeface="+mn-cs"/>
              </a:rPr>
              <a:t> cells were double stained for </a:t>
            </a:r>
            <a:r>
              <a:rPr lang="en-US" sz="1200" kern="1200" dirty="0" err="1" smtClean="0">
                <a:solidFill>
                  <a:schemeClr val="tx1"/>
                </a:solidFill>
                <a:effectLst/>
                <a:latin typeface="+mn-lt"/>
                <a:ea typeface="+mn-ea"/>
                <a:cs typeface="+mn-cs"/>
              </a:rPr>
              <a:t>bromodeoxyuridine</a:t>
            </a:r>
            <a:r>
              <a:rPr lang="en-US" sz="1200" kern="1200" dirty="0" smtClean="0">
                <a:solidFill>
                  <a:schemeClr val="tx1"/>
                </a:solidFill>
                <a:effectLst/>
                <a:latin typeface="+mn-lt"/>
                <a:ea typeface="+mn-ea"/>
                <a:cs typeface="+mn-cs"/>
              </a:rPr>
              <a:t> in the brain tissue of offspring from the mothers with the high-fat diet than from offspring of mothers with the balanced diet.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27</a:t>
            </a:fld>
            <a:endParaRPr lang="en-US"/>
          </a:p>
        </p:txBody>
      </p:sp>
    </p:spTree>
    <p:extLst>
      <p:ext uri="{BB962C8B-B14F-4D97-AF65-F5344CB8AC3E}">
        <p14:creationId xmlns:p14="http://schemas.microsoft.com/office/powerpoint/2010/main" val="16724763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28</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When a hypertonic solution was infused into the hypothalamic area of goats, they started drinking water from the bucket. </a:t>
            </a:r>
          </a:p>
          <a:p>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very sensitive </a:t>
            </a:r>
            <a:r>
              <a:rPr lang="en-US" sz="1200" kern="1200" dirty="0" err="1" smtClean="0">
                <a:solidFill>
                  <a:schemeClr val="tx1"/>
                </a:solidFill>
                <a:effectLst/>
                <a:latin typeface="+mn-lt"/>
                <a:ea typeface="+mn-ea"/>
                <a:cs typeface="+mn-cs"/>
              </a:rPr>
              <a:t>osmoreceptors</a:t>
            </a:r>
            <a:r>
              <a:rPr lang="en-US" sz="1200" kern="1200" dirty="0" smtClean="0">
                <a:solidFill>
                  <a:schemeClr val="tx1"/>
                </a:solidFill>
                <a:effectLst/>
                <a:latin typeface="+mn-lt"/>
                <a:ea typeface="+mn-ea"/>
                <a:cs typeface="+mn-cs"/>
              </a:rPr>
              <a:t> have been identified in two areas of the anterior third ventricle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29</a:t>
            </a:fld>
            <a:endParaRPr lang="en-US"/>
          </a:p>
        </p:txBody>
      </p:sp>
    </p:spTree>
    <p:extLst>
      <p:ext uri="{BB962C8B-B14F-4D97-AF65-F5344CB8AC3E}">
        <p14:creationId xmlns:p14="http://schemas.microsoft.com/office/powerpoint/2010/main" val="25017989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When human subjects were thirsty, more activity along the cingulate cortex was observed than after the subjects relieved their thirst by drinking water.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30</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32</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brain areas implicated in directing and sustaining work efforts</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33</a:t>
            </a:fld>
            <a:endParaRPr lang="en-US"/>
          </a:p>
        </p:txBody>
      </p:sp>
    </p:spTree>
    <p:extLst>
      <p:ext uri="{BB962C8B-B14F-4D97-AF65-F5344CB8AC3E}">
        <p14:creationId xmlns:p14="http://schemas.microsoft.com/office/powerpoint/2010/main" val="10875247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34</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Rats are more likely to exert more effort for highly desirable food when their dopaminergic system is intact and functioning normally. </a:t>
            </a:r>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35</a:t>
            </a:fld>
            <a:endParaRPr lang="en-US"/>
          </a:p>
        </p:txBody>
      </p:sp>
    </p:spTree>
    <p:extLst>
      <p:ext uri="{BB962C8B-B14F-4D97-AF65-F5344CB8AC3E}">
        <p14:creationId xmlns:p14="http://schemas.microsoft.com/office/powerpoint/2010/main" val="13479413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36</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38</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40</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Barbering patterns in mice resemble the bald patches resulting from hair picking in humans diagnosed with a condition known as trichotillomania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41</a:t>
            </a:fld>
            <a:endParaRPr lang="en-US"/>
          </a:p>
        </p:txBody>
      </p:sp>
    </p:spTree>
    <p:extLst>
      <p:ext uri="{BB962C8B-B14F-4D97-AF65-F5344CB8AC3E}">
        <p14:creationId xmlns:p14="http://schemas.microsoft.com/office/powerpoint/2010/main" val="3117671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1D4389-400E-D24B-9AD8-BFAB919A92F4}" type="datetimeFigureOut">
              <a:rPr lang="en-US" smtClean="0"/>
              <a:t>4/7/2017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1819367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1D4389-400E-D24B-9AD8-BFAB919A92F4}" type="datetimeFigureOut">
              <a:rPr lang="en-US" smtClean="0"/>
              <a:t>4/7/2017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1882771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1D4389-400E-D24B-9AD8-BFAB919A92F4}" type="datetimeFigureOut">
              <a:rPr lang="en-US" smtClean="0"/>
              <a:t>4/7/2017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3155175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61D4389-400E-D24B-9AD8-BFAB919A92F4}" type="datetimeFigureOut">
              <a:rPr lang="en-US" smtClean="0"/>
              <a:t>4/7/2017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2551489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1D4389-400E-D24B-9AD8-BFAB919A92F4}" type="datetimeFigureOut">
              <a:rPr lang="en-US" smtClean="0"/>
              <a:t>4/7/2017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90050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1D4389-400E-D24B-9AD8-BFAB919A92F4}" type="datetimeFigureOut">
              <a:rPr lang="en-US" smtClean="0"/>
              <a:t>4/7/2017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1021548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1D4389-400E-D24B-9AD8-BFAB919A92F4}" type="datetimeFigureOut">
              <a:rPr lang="en-US" smtClean="0"/>
              <a:t>4/7/2017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2924440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1D4389-400E-D24B-9AD8-BFAB919A92F4}" type="datetimeFigureOut">
              <a:rPr lang="en-US" smtClean="0"/>
              <a:t>4/7/2017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2581855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1D4389-400E-D24B-9AD8-BFAB919A92F4}" type="datetimeFigureOut">
              <a:rPr lang="en-US" smtClean="0"/>
              <a:t>4/7/2017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3229784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1D4389-400E-D24B-9AD8-BFAB919A92F4}" type="datetimeFigureOut">
              <a:rPr lang="en-US" smtClean="0"/>
              <a:t>4/7/2017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2616307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1D4389-400E-D24B-9AD8-BFAB919A92F4}" type="datetimeFigureOut">
              <a:rPr lang="en-US" smtClean="0"/>
              <a:t>4/7/2017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1571817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1D4389-400E-D24B-9AD8-BFAB919A92F4}" type="datetimeFigureOut">
              <a:rPr lang="en-US" smtClean="0"/>
              <a:t>4/7/2017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37BD70-CE75-464C-B3F8-8D4B54664696}" type="slidenum">
              <a:rPr lang="en-US" smtClean="0"/>
              <a:t>‹#›</a:t>
            </a:fld>
            <a:endParaRPr lang="en-US"/>
          </a:p>
        </p:txBody>
      </p:sp>
    </p:spTree>
    <p:extLst>
      <p:ext uri="{BB962C8B-B14F-4D97-AF65-F5344CB8AC3E}">
        <p14:creationId xmlns:p14="http://schemas.microsoft.com/office/powerpoint/2010/main" val="30459934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3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3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3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3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3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4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239"/>
            <a:ext cx="9209653" cy="6907239"/>
          </a:xfrm>
          <a:prstGeom prst="rect">
            <a:avLst/>
          </a:prstGeom>
        </p:spPr>
      </p:pic>
    </p:spTree>
    <p:extLst>
      <p:ext uri="{BB962C8B-B14F-4D97-AF65-F5344CB8AC3E}">
        <p14:creationId xmlns:p14="http://schemas.microsoft.com/office/powerpoint/2010/main" val="12388465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8</a:t>
            </a:r>
            <a:endParaRPr lang="en-US" dirty="0"/>
          </a:p>
        </p:txBody>
      </p:sp>
      <p:sp>
        <p:nvSpPr>
          <p:cNvPr id="3" name="Subtitle 2"/>
          <p:cNvSpPr>
            <a:spLocks noGrp="1"/>
          </p:cNvSpPr>
          <p:nvPr>
            <p:ph type="subTitle" idx="1"/>
          </p:nvPr>
        </p:nvSpPr>
        <p:spPr/>
        <p:txBody>
          <a:bodyPr/>
          <a:lstStyle/>
          <a:p>
            <a:r>
              <a:rPr lang="en-US" dirty="0" smtClean="0"/>
              <a:t>Maintenance </a:t>
            </a:r>
            <a:r>
              <a:rPr lang="en-US" dirty="0"/>
              <a:t>and </a:t>
            </a:r>
            <a:r>
              <a:rPr lang="en-US" dirty="0" smtClean="0"/>
              <a:t>Motivation</a:t>
            </a:r>
            <a:endParaRPr lang="en-US" dirty="0"/>
          </a:p>
        </p:txBody>
      </p:sp>
    </p:spTree>
    <p:extLst>
      <p:ext uri="{BB962C8B-B14F-4D97-AF65-F5344CB8AC3E}">
        <p14:creationId xmlns:p14="http://schemas.microsoft.com/office/powerpoint/2010/main" val="40683492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000" dirty="0" smtClean="0"/>
              <a:t>Outline</a:t>
            </a:r>
            <a:endParaRPr lang="en-US" sz="3000" dirty="0"/>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The brain’s reward circuitry</a:t>
            </a:r>
          </a:p>
          <a:p>
            <a:r>
              <a:rPr lang="en-US" sz="2800" dirty="0"/>
              <a:t>Hunger regulation</a:t>
            </a:r>
          </a:p>
          <a:p>
            <a:r>
              <a:rPr lang="en-US" sz="2800" dirty="0"/>
              <a:t>Thirst regulation</a:t>
            </a:r>
          </a:p>
          <a:p>
            <a:r>
              <a:rPr lang="en-US" sz="2800" dirty="0"/>
              <a:t>Motivating the brain to work </a:t>
            </a:r>
          </a:p>
          <a:p>
            <a:r>
              <a:rPr lang="en-US" sz="2800" dirty="0"/>
              <a:t>Grooming</a:t>
            </a:r>
          </a:p>
          <a:p>
            <a:r>
              <a:rPr lang="en-US" sz="2800" dirty="0"/>
              <a:t>Barbering (Extreme Grooming)</a:t>
            </a:r>
          </a:p>
          <a:p>
            <a:endParaRPr lang="en-US" sz="2400" dirty="0" smtClean="0"/>
          </a:p>
          <a:p>
            <a:endParaRPr lang="en-US" sz="2400" dirty="0"/>
          </a:p>
        </p:txBody>
      </p:sp>
    </p:spTree>
    <p:extLst>
      <p:ext uri="{BB962C8B-B14F-4D97-AF65-F5344CB8AC3E}">
        <p14:creationId xmlns:p14="http://schemas.microsoft.com/office/powerpoint/2010/main" val="16352205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Reward circuitry</a:t>
            </a:r>
            <a:endParaRPr lang="en-US" sz="3000" dirty="0">
              <a:solidFill>
                <a:schemeClr val="bg1"/>
              </a:solidFill>
            </a:endParaRPr>
          </a:p>
        </p:txBody>
      </p:sp>
      <p:sp>
        <p:nvSpPr>
          <p:cNvPr id="6" name="Content Placeholder 2"/>
          <p:cNvSpPr txBox="1">
            <a:spLocks/>
          </p:cNvSpPr>
          <p:nvPr/>
        </p:nvSpPr>
        <p:spPr>
          <a:xfrm>
            <a:off x="457200" y="1600200"/>
            <a:ext cx="4355432" cy="4525963"/>
          </a:xfrm>
          <a:prstGeom prst="rect">
            <a:avLst/>
          </a:prstGeom>
        </p:spPr>
        <p:txBody>
          <a:bodyPr>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mtClean="0"/>
              <a:t>Time budgets help us understand what people spend their time doing/find rewarding</a:t>
            </a:r>
          </a:p>
          <a:p>
            <a:r>
              <a:rPr lang="en-US" smtClean="0"/>
              <a:t>How might you experimentally determine the reward center of the brain?</a:t>
            </a:r>
            <a:endParaRPr lang="en-US" dirty="0" smtClean="0"/>
          </a:p>
        </p:txBody>
      </p:sp>
      <p:pic>
        <p:nvPicPr>
          <p:cNvPr id="1026" name="Picture 2" descr="C:\Users\quinonea\AppData\Local\Temp\wz9d1d\ch08unl\bp1e_figure_08_01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2632" y="1961322"/>
            <a:ext cx="4087833" cy="4020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490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Reward circuitry</a:t>
            </a:r>
            <a:endParaRPr lang="en-US" sz="3000" dirty="0">
              <a:solidFill>
                <a:schemeClr val="bg1"/>
              </a:solidFill>
            </a:endParaRPr>
          </a:p>
        </p:txBody>
      </p:sp>
      <p:pic>
        <p:nvPicPr>
          <p:cNvPr id="2050" name="Picture 2" descr="C:\Users\quinonea\AppData\Local\Temp\wz0cd0\ch08unl\bp1e_figure_08_02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818" y="2119553"/>
            <a:ext cx="8534400" cy="3944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11823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Reward circuitry</a:t>
            </a:r>
            <a:endParaRPr lang="en-US" sz="3000" dirty="0">
              <a:solidFill>
                <a:schemeClr val="bg1"/>
              </a:solidFill>
            </a:endParaRPr>
          </a:p>
        </p:txBody>
      </p:sp>
      <p:sp>
        <p:nvSpPr>
          <p:cNvPr id="6" name="Content Placeholder 2"/>
          <p:cNvSpPr txBox="1">
            <a:spLocks/>
          </p:cNvSpPr>
          <p:nvPr/>
        </p:nvSpPr>
        <p:spPr>
          <a:xfrm>
            <a:off x="457200" y="1600200"/>
            <a:ext cx="3906253" cy="452596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mtClean="0"/>
              <a:t>We can also measure behavioral responses to particular stimuli</a:t>
            </a:r>
            <a:endParaRPr lang="en-US" dirty="0"/>
          </a:p>
        </p:txBody>
      </p:sp>
      <p:pic>
        <p:nvPicPr>
          <p:cNvPr id="8" name="Picture 7" descr="bp1e_figure_08_03.jpg"/>
          <p:cNvPicPr>
            <a:picLocks noChangeAspect="1"/>
          </p:cNvPicPr>
          <p:nvPr/>
        </p:nvPicPr>
        <p:blipFill>
          <a:blip r:embed="rId4"/>
          <a:stretch>
            <a:fillRect/>
          </a:stretch>
        </p:blipFill>
        <p:spPr>
          <a:xfrm>
            <a:off x="4363453" y="1768716"/>
            <a:ext cx="3837282" cy="4357447"/>
          </a:xfrm>
          <a:prstGeom prst="rect">
            <a:avLst/>
          </a:prstGeom>
        </p:spPr>
      </p:pic>
    </p:spTree>
    <p:extLst>
      <p:ext uri="{BB962C8B-B14F-4D97-AF65-F5344CB8AC3E}">
        <p14:creationId xmlns:p14="http://schemas.microsoft.com/office/powerpoint/2010/main" val="27129444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Reward circuitry</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Critical regions</a:t>
            </a:r>
          </a:p>
          <a:p>
            <a:pPr lvl="1"/>
            <a:r>
              <a:rPr lang="en-US" dirty="0"/>
              <a:t>mesolimbic dopaminergic pathway</a:t>
            </a:r>
          </a:p>
          <a:p>
            <a:pPr lvl="1"/>
            <a:r>
              <a:rPr lang="en-US" dirty="0" err="1"/>
              <a:t>septal</a:t>
            </a:r>
            <a:r>
              <a:rPr lang="en-US" dirty="0"/>
              <a:t> nuclei</a:t>
            </a:r>
          </a:p>
          <a:p>
            <a:pPr lvl="1"/>
            <a:r>
              <a:rPr lang="en-US" dirty="0" err="1"/>
              <a:t>snucleus</a:t>
            </a:r>
            <a:r>
              <a:rPr lang="en-US" dirty="0"/>
              <a:t> </a:t>
            </a:r>
            <a:r>
              <a:rPr lang="en-US" dirty="0" err="1"/>
              <a:t>accumbens</a:t>
            </a:r>
            <a:r>
              <a:rPr lang="en-US" dirty="0"/>
              <a:t> </a:t>
            </a:r>
          </a:p>
        </p:txBody>
      </p:sp>
    </p:spTree>
    <p:extLst>
      <p:ext uri="{BB962C8B-B14F-4D97-AF65-F5344CB8AC3E}">
        <p14:creationId xmlns:p14="http://schemas.microsoft.com/office/powerpoint/2010/main" val="23131946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t>Reward circuitry</a:t>
            </a:r>
            <a:endParaRPr lang="en-US" sz="2800" dirty="0">
              <a:solidFill>
                <a:schemeClr val="bg1"/>
              </a:solidFill>
            </a:endParaRPr>
          </a:p>
        </p:txBody>
      </p:sp>
      <p:pic>
        <p:nvPicPr>
          <p:cNvPr id="3074" name="Picture 2" descr="C:\Users\quinonea\AppData\Local\Temp\wz02f1\ch08unl\bp1e_figure_08_04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0017" y="1616765"/>
            <a:ext cx="6546573" cy="4927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59839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Reward circuitry</a:t>
            </a:r>
            <a:endParaRPr lang="en-US" sz="3000" dirty="0">
              <a:solidFill>
                <a:schemeClr val="bg1"/>
              </a:solidFill>
            </a:endParaRPr>
          </a:p>
        </p:txBody>
      </p:sp>
      <p:sp>
        <p:nvSpPr>
          <p:cNvPr id="6" name="TextBox 5"/>
          <p:cNvSpPr txBox="1"/>
          <p:nvPr/>
        </p:nvSpPr>
        <p:spPr>
          <a:xfrm>
            <a:off x="457200" y="1484656"/>
            <a:ext cx="5113579" cy="584775"/>
          </a:xfrm>
          <a:prstGeom prst="rect">
            <a:avLst/>
          </a:prstGeom>
          <a:noFill/>
        </p:spPr>
        <p:txBody>
          <a:bodyPr wrap="none" rtlCol="0">
            <a:spAutoFit/>
          </a:bodyPr>
          <a:lstStyle/>
          <a:p>
            <a:r>
              <a:rPr lang="en-US" sz="3200" dirty="0" smtClean="0"/>
              <a:t>Liking </a:t>
            </a:r>
            <a:r>
              <a:rPr lang="en-US" sz="3200" i="1" dirty="0" smtClean="0"/>
              <a:t>vs</a:t>
            </a:r>
            <a:r>
              <a:rPr lang="en-US" sz="3200" dirty="0" smtClean="0"/>
              <a:t>. wanting </a:t>
            </a:r>
            <a:r>
              <a:rPr lang="en-US" sz="3200" i="1" dirty="0" smtClean="0"/>
              <a:t>vs</a:t>
            </a:r>
            <a:r>
              <a:rPr lang="en-US" sz="3200" dirty="0" smtClean="0"/>
              <a:t>. learning</a:t>
            </a:r>
            <a:endParaRPr lang="en-US" sz="3200" dirty="0"/>
          </a:p>
        </p:txBody>
      </p:sp>
      <p:pic>
        <p:nvPicPr>
          <p:cNvPr id="7" name="Picture 2" descr="C:\Users\quinonea\AppData\Local\Temp\wz02f1\ch08unl\bp1e_figure_08_04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2540" y="2155376"/>
            <a:ext cx="5830955" cy="4388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31946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638"/>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Reward circuitry</a:t>
            </a:r>
            <a:endParaRPr lang="en-US" sz="3000" dirty="0">
              <a:solidFill>
                <a:schemeClr val="bg1"/>
              </a:solidFill>
            </a:endParaRPr>
          </a:p>
        </p:txBody>
      </p:sp>
      <p:sp>
        <p:nvSpPr>
          <p:cNvPr id="6" name="Content Placeholder 5"/>
          <p:cNvSpPr txBox="1">
            <a:spLocks/>
          </p:cNvSpPr>
          <p:nvPr/>
        </p:nvSpPr>
        <p:spPr>
          <a:xfrm>
            <a:off x="457200" y="1600200"/>
            <a:ext cx="3761874" cy="452596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mtClean="0"/>
              <a:t>The environment can shape how our brain processes stimuli</a:t>
            </a:r>
          </a:p>
          <a:p>
            <a:r>
              <a:rPr lang="en-US" smtClean="0"/>
              <a:t>How could we apply this research?</a:t>
            </a:r>
          </a:p>
          <a:p>
            <a:endParaRPr lang="en-US" dirty="0"/>
          </a:p>
        </p:txBody>
      </p:sp>
      <p:pic>
        <p:nvPicPr>
          <p:cNvPr id="4098" name="Picture 2" descr="C:\Users\quinonea\AppData\Local\Temp\wz437a\ch08unl\bp1e_figure_08_05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0082" y="2239616"/>
            <a:ext cx="4774634" cy="4012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08138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Hunger Regulation</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We eat to live, so the brain is good at motivating us to eat</a:t>
            </a:r>
          </a:p>
          <a:p>
            <a:r>
              <a:rPr lang="en-US" dirty="0"/>
              <a:t>How it accomplishes this feat is based in part on our environment</a:t>
            </a:r>
          </a:p>
          <a:p>
            <a:pPr lvl="1"/>
            <a:r>
              <a:rPr lang="en-US" dirty="0"/>
              <a:t>Brain size and stomach size relate to habitat/food </a:t>
            </a:r>
            <a:r>
              <a:rPr lang="en-US" dirty="0" smtClean="0"/>
              <a:t>availability</a:t>
            </a:r>
            <a:endParaRPr lang="en-US" sz="2400" dirty="0" smtClean="0"/>
          </a:p>
          <a:p>
            <a:endParaRPr lang="en-US" sz="2400" dirty="0"/>
          </a:p>
        </p:txBody>
      </p:sp>
    </p:spTree>
    <p:extLst>
      <p:ext uri="{BB962C8B-B14F-4D97-AF65-F5344CB8AC3E}">
        <p14:creationId xmlns:p14="http://schemas.microsoft.com/office/powerpoint/2010/main" val="23131946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t>Hunger Regulation</a:t>
            </a:r>
            <a:endParaRPr lang="en-US" sz="2800" dirty="0">
              <a:solidFill>
                <a:schemeClr val="bg1"/>
              </a:solidFill>
            </a:endParaRPr>
          </a:p>
        </p:txBody>
      </p:sp>
      <p:pic>
        <p:nvPicPr>
          <p:cNvPr id="6"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2534444"/>
            <a:ext cx="8229600" cy="2657475"/>
          </a:xfrm>
          <a:prstGeom prst="rect">
            <a:avLst/>
          </a:prstGeom>
        </p:spPr>
      </p:pic>
    </p:spTree>
    <p:extLst>
      <p:ext uri="{BB962C8B-B14F-4D97-AF65-F5344CB8AC3E}">
        <p14:creationId xmlns:p14="http://schemas.microsoft.com/office/powerpoint/2010/main" val="10369418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Hunger Regulation: Neurobiology</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err="1"/>
              <a:t>Hyperphagia</a:t>
            </a:r>
            <a:endParaRPr lang="en-US" sz="2800" dirty="0"/>
          </a:p>
          <a:p>
            <a:r>
              <a:rPr lang="en-US" sz="2800" dirty="0"/>
              <a:t>Lesions to VMH</a:t>
            </a:r>
          </a:p>
          <a:p>
            <a:r>
              <a:rPr lang="en-US" sz="2800" dirty="0"/>
              <a:t>Lesions to LH</a:t>
            </a:r>
          </a:p>
          <a:p>
            <a:r>
              <a:rPr lang="en-US" sz="2800" dirty="0"/>
              <a:t>Sensory-specific satiety</a:t>
            </a:r>
          </a:p>
          <a:p>
            <a:r>
              <a:rPr lang="en-US" sz="2800" dirty="0"/>
              <a:t>Key players: insulin, </a:t>
            </a:r>
            <a:r>
              <a:rPr lang="en-US" sz="2800" dirty="0" err="1"/>
              <a:t>leptin</a:t>
            </a:r>
            <a:r>
              <a:rPr lang="en-US" sz="2800" dirty="0"/>
              <a:t>, ghrelin</a:t>
            </a:r>
          </a:p>
          <a:p>
            <a:endParaRPr lang="en-US" sz="2400" dirty="0" smtClean="0"/>
          </a:p>
          <a:p>
            <a:endParaRPr lang="en-US" sz="2400" dirty="0"/>
          </a:p>
        </p:txBody>
      </p:sp>
    </p:spTree>
    <p:extLst>
      <p:ext uri="{BB962C8B-B14F-4D97-AF65-F5344CB8AC3E}">
        <p14:creationId xmlns:p14="http://schemas.microsoft.com/office/powerpoint/2010/main" val="38925585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Hunger Regulation: Neurobiology</a:t>
            </a:r>
            <a:endParaRPr lang="en-US" sz="3000" dirty="0">
              <a:solidFill>
                <a:schemeClr val="bg1"/>
              </a:solidFill>
            </a:endParaRPr>
          </a:p>
        </p:txBody>
      </p:sp>
      <p:pic>
        <p:nvPicPr>
          <p:cNvPr id="5" name="Picture 4" descr="bp1e_figure_08_10.jpg"/>
          <p:cNvPicPr>
            <a:picLocks noChangeAspect="1"/>
          </p:cNvPicPr>
          <p:nvPr/>
        </p:nvPicPr>
        <p:blipFill>
          <a:blip r:embed="rId4"/>
          <a:stretch>
            <a:fillRect/>
          </a:stretch>
        </p:blipFill>
        <p:spPr>
          <a:xfrm>
            <a:off x="1739083" y="1950454"/>
            <a:ext cx="5665834" cy="4461080"/>
          </a:xfrm>
          <a:prstGeom prst="rect">
            <a:avLst/>
          </a:prstGeom>
        </p:spPr>
      </p:pic>
    </p:spTree>
    <p:extLst>
      <p:ext uri="{BB962C8B-B14F-4D97-AF65-F5344CB8AC3E}">
        <p14:creationId xmlns:p14="http://schemas.microsoft.com/office/powerpoint/2010/main" val="29902929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Hunger Regulation: Neurobiology</a:t>
            </a:r>
            <a:endParaRPr lang="en-US" sz="3000" dirty="0">
              <a:solidFill>
                <a:schemeClr val="bg1"/>
              </a:solidFill>
            </a:endParaRPr>
          </a:p>
        </p:txBody>
      </p:sp>
      <p:sp>
        <p:nvSpPr>
          <p:cNvPr id="6" name="TextBox 5"/>
          <p:cNvSpPr txBox="1"/>
          <p:nvPr/>
        </p:nvSpPr>
        <p:spPr>
          <a:xfrm>
            <a:off x="753979" y="2005263"/>
            <a:ext cx="4106779" cy="2062103"/>
          </a:xfrm>
          <a:prstGeom prst="rect">
            <a:avLst/>
          </a:prstGeom>
          <a:noFill/>
        </p:spPr>
        <p:txBody>
          <a:bodyPr wrap="square" rtlCol="0">
            <a:spAutoFit/>
          </a:bodyPr>
          <a:lstStyle/>
          <a:p>
            <a:r>
              <a:rPr lang="en-US" sz="3200" dirty="0" smtClean="0"/>
              <a:t>How can we determine which brain regions are involved in regulating hunger?</a:t>
            </a:r>
            <a:endParaRPr lang="en-US" sz="3200" dirty="0"/>
          </a:p>
        </p:txBody>
      </p:sp>
      <p:pic>
        <p:nvPicPr>
          <p:cNvPr id="7" name="Picture 6" descr="bp1e_figure_08_11.jpg"/>
          <p:cNvPicPr>
            <a:picLocks noChangeAspect="1"/>
          </p:cNvPicPr>
          <p:nvPr/>
        </p:nvPicPr>
        <p:blipFill>
          <a:blip r:embed="rId4"/>
          <a:stretch>
            <a:fillRect/>
          </a:stretch>
        </p:blipFill>
        <p:spPr>
          <a:xfrm>
            <a:off x="6040340" y="1537252"/>
            <a:ext cx="2098517" cy="4874282"/>
          </a:xfrm>
          <a:prstGeom prst="rect">
            <a:avLst/>
          </a:prstGeom>
        </p:spPr>
      </p:pic>
    </p:spTree>
    <p:extLst>
      <p:ext uri="{BB962C8B-B14F-4D97-AF65-F5344CB8AC3E}">
        <p14:creationId xmlns:p14="http://schemas.microsoft.com/office/powerpoint/2010/main" val="1362715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Hunger Regulation: Neurobiology</a:t>
            </a:r>
            <a:endParaRPr lang="en-US" sz="3000" dirty="0">
              <a:solidFill>
                <a:schemeClr val="bg1"/>
              </a:solidFill>
            </a:endParaRPr>
          </a:p>
        </p:txBody>
      </p:sp>
      <p:pic>
        <p:nvPicPr>
          <p:cNvPr id="5122" name="Picture 2" descr="C:\Users\quinonea\AppData\Local\Temp\wz3325\ch08unl\bp1e_figure_08_12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8887" y="1516606"/>
            <a:ext cx="4242947" cy="50539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15122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Hunger Regulation: Neurobiology</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Can we be addicted to particular kinds of food?</a:t>
            </a:r>
          </a:p>
          <a:p>
            <a:r>
              <a:rPr lang="en-US" dirty="0"/>
              <a:t>Why is ‘junk food’ so good?</a:t>
            </a:r>
          </a:p>
          <a:p>
            <a:pPr lvl="1"/>
            <a:r>
              <a:rPr lang="en-US" dirty="0"/>
              <a:t>Is it adaptive to like junk food?</a:t>
            </a:r>
            <a:endParaRPr lang="en-US" sz="2400" dirty="0"/>
          </a:p>
          <a:p>
            <a:endParaRPr lang="en-US" sz="2400" dirty="0" smtClean="0"/>
          </a:p>
          <a:p>
            <a:endParaRPr lang="en-US" sz="2400" dirty="0"/>
          </a:p>
        </p:txBody>
      </p:sp>
    </p:spTree>
    <p:extLst>
      <p:ext uri="{BB962C8B-B14F-4D97-AF65-F5344CB8AC3E}">
        <p14:creationId xmlns:p14="http://schemas.microsoft.com/office/powerpoint/2010/main" val="25642440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Hunger Regulation: Neurobiology</a:t>
            </a:r>
            <a:endParaRPr lang="en-US" sz="3000" dirty="0">
              <a:solidFill>
                <a:schemeClr val="bg1"/>
              </a:solidFill>
            </a:endParaRPr>
          </a:p>
        </p:txBody>
      </p:sp>
      <p:sp>
        <p:nvSpPr>
          <p:cNvPr id="6" name="Content Placeholder 2"/>
          <p:cNvSpPr txBox="1">
            <a:spLocks/>
          </p:cNvSpPr>
          <p:nvPr/>
        </p:nvSpPr>
        <p:spPr>
          <a:xfrm>
            <a:off x="457200" y="1600200"/>
            <a:ext cx="7898524" cy="88582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Sugar “withdrawal” in rats</a:t>
            </a:r>
          </a:p>
        </p:txBody>
      </p:sp>
      <p:pic>
        <p:nvPicPr>
          <p:cNvPr id="6146" name="Picture 2" descr="C:\Users\quinonea\AppData\Local\Temp\wzdc8d\ch08unl\bp1e_figure_08_13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0089" y="2266121"/>
            <a:ext cx="5265922" cy="4171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67970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Hunger Regulation: Neurobiology</a:t>
            </a:r>
            <a:endParaRPr lang="en-US" sz="3000" dirty="0">
              <a:solidFill>
                <a:schemeClr val="bg1"/>
              </a:solidFill>
            </a:endParaRPr>
          </a:p>
        </p:txBody>
      </p:sp>
      <p:sp>
        <p:nvSpPr>
          <p:cNvPr id="5" name="Content Placeholder 2"/>
          <p:cNvSpPr txBox="1">
            <a:spLocks/>
          </p:cNvSpPr>
          <p:nvPr/>
        </p:nvSpPr>
        <p:spPr>
          <a:xfrm>
            <a:off x="457200" y="1600200"/>
            <a:ext cx="4114800" cy="452596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mtClean="0"/>
              <a:t>Extended access to food (buffet style) can raise reward thresholds</a:t>
            </a:r>
            <a:endParaRPr lang="en-US" dirty="0" smtClean="0"/>
          </a:p>
        </p:txBody>
      </p:sp>
      <p:pic>
        <p:nvPicPr>
          <p:cNvPr id="7170" name="Picture 2" descr="C:\Users\quinonea\AppData\Local\Temp\wz51db\ch08unl\bp1e_figure_08_14_un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2399" y="1600200"/>
            <a:ext cx="4072781" cy="4856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42440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Hunger Regulation: Neurobiology</a:t>
            </a:r>
            <a:endParaRPr lang="en-US" sz="3000" dirty="0">
              <a:solidFill>
                <a:schemeClr val="bg1"/>
              </a:solidFill>
            </a:endParaRPr>
          </a:p>
        </p:txBody>
      </p:sp>
      <p:sp>
        <p:nvSpPr>
          <p:cNvPr id="6" name="Content Placeholder 2"/>
          <p:cNvSpPr txBox="1">
            <a:spLocks/>
          </p:cNvSpPr>
          <p:nvPr/>
        </p:nvSpPr>
        <p:spPr>
          <a:xfrm>
            <a:off x="457200" y="1600200"/>
            <a:ext cx="8229600" cy="2025869"/>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mtClean="0"/>
              <a:t>Having people around also influences eating</a:t>
            </a:r>
          </a:p>
          <a:p>
            <a:r>
              <a:rPr lang="en-US" smtClean="0"/>
              <a:t>Can you think of why? </a:t>
            </a:r>
          </a:p>
          <a:p>
            <a:pPr lvl="1"/>
            <a:r>
              <a:rPr lang="en-US" smtClean="0"/>
              <a:t>Are there possible confounds?</a:t>
            </a:r>
            <a:endParaRPr lang="en-US" dirty="0" smtClean="0"/>
          </a:p>
        </p:txBody>
      </p:sp>
      <p:pic>
        <p:nvPicPr>
          <p:cNvPr id="8194" name="Picture 2" descr="C:\Users\quinonea\AppData\Local\Temp\wzfbd0\ch08unl\bp1e_figure_08_15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545" y="3269974"/>
            <a:ext cx="8436907"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67970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Hunger regulation: Eating disorders</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Anorexia nervosa</a:t>
            </a:r>
          </a:p>
          <a:p>
            <a:r>
              <a:rPr lang="en-US" sz="2800" dirty="0"/>
              <a:t>Bulimia nervosa</a:t>
            </a:r>
          </a:p>
          <a:p>
            <a:endParaRPr lang="en-US" sz="2400" dirty="0" smtClean="0"/>
          </a:p>
          <a:p>
            <a:endParaRPr lang="en-US" sz="2400" dirty="0"/>
          </a:p>
        </p:txBody>
      </p:sp>
    </p:spTree>
    <p:extLst>
      <p:ext uri="{BB962C8B-B14F-4D97-AF65-F5344CB8AC3E}">
        <p14:creationId xmlns:p14="http://schemas.microsoft.com/office/powerpoint/2010/main" val="25642440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Hunger regulation: Eating disorders</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Anorexia nervosa</a:t>
            </a:r>
          </a:p>
          <a:p>
            <a:r>
              <a:rPr lang="en-US" sz="2800" dirty="0"/>
              <a:t>Bulimia nervosa</a:t>
            </a:r>
          </a:p>
          <a:p>
            <a:r>
              <a:rPr lang="en-US" sz="2800" dirty="0"/>
              <a:t>Still a lot of research to be done</a:t>
            </a:r>
          </a:p>
          <a:p>
            <a:endParaRPr lang="en-US" sz="2400" dirty="0" smtClean="0"/>
          </a:p>
          <a:p>
            <a:endParaRPr lang="en-US" sz="2400" dirty="0"/>
          </a:p>
        </p:txBody>
      </p:sp>
    </p:spTree>
    <p:extLst>
      <p:ext uri="{BB962C8B-B14F-4D97-AF65-F5344CB8AC3E}">
        <p14:creationId xmlns:p14="http://schemas.microsoft.com/office/powerpoint/2010/main" val="42367970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454415"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Hunger regulation: Eating disorders</a:t>
            </a:r>
            <a:endParaRPr lang="en-US" sz="3000" dirty="0">
              <a:solidFill>
                <a:schemeClr val="bg1"/>
              </a:solidFill>
            </a:endParaRPr>
          </a:p>
        </p:txBody>
      </p:sp>
      <p:pic>
        <p:nvPicPr>
          <p:cNvPr id="9218" name="Picture 2" descr="C:\Users\quinonea\AppData\Local\Temp\wz8f48\ch08unl\bp1e_figure_08_16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650" y="1486348"/>
            <a:ext cx="7006274" cy="5232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42440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Hunger regulation: Eating disorders</a:t>
            </a:r>
            <a:endParaRPr lang="en-US" sz="3000" dirty="0">
              <a:solidFill>
                <a:schemeClr val="bg1"/>
              </a:solidFill>
            </a:endParaRPr>
          </a:p>
        </p:txBody>
      </p:sp>
      <p:pic>
        <p:nvPicPr>
          <p:cNvPr id="10242" name="Picture 2" descr="C:\Users\quinonea\AppData\Local\Temp\wz1f47\ch08unl\bp1e_figure_08_17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610669"/>
            <a:ext cx="8534400" cy="5035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67970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Hunger regulation</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Some nutrients that we need for healthy brain function are acquired by our diet</a:t>
            </a:r>
          </a:p>
          <a:p>
            <a:r>
              <a:rPr lang="en-US" sz="2800" dirty="0"/>
              <a:t>A lot of speculation about the benefits of supplementing these nutrients</a:t>
            </a:r>
          </a:p>
          <a:p>
            <a:r>
              <a:rPr lang="en-US" sz="2800" dirty="0"/>
              <a:t>More research still to be done</a:t>
            </a:r>
          </a:p>
          <a:p>
            <a:endParaRPr lang="en-US" sz="2400" dirty="0" smtClean="0"/>
          </a:p>
          <a:p>
            <a:endParaRPr lang="en-US" sz="2400" dirty="0"/>
          </a:p>
        </p:txBody>
      </p:sp>
    </p:spTree>
    <p:extLst>
      <p:ext uri="{BB962C8B-B14F-4D97-AF65-F5344CB8AC3E}">
        <p14:creationId xmlns:p14="http://schemas.microsoft.com/office/powerpoint/2010/main" val="25642440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Hunger regulation</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Impact of high-fat maternal diet on offspring</a:t>
            </a:r>
          </a:p>
          <a:p>
            <a:r>
              <a:rPr lang="en-US" dirty="0"/>
              <a:t>Three groups of rats</a:t>
            </a:r>
          </a:p>
          <a:p>
            <a:pPr lvl="1"/>
            <a:r>
              <a:rPr lang="en-US" dirty="0"/>
              <a:t>HFD: High-fat pups raised by high-fat diet mothers</a:t>
            </a:r>
          </a:p>
          <a:p>
            <a:pPr lvl="1"/>
            <a:r>
              <a:rPr lang="en-US" dirty="0"/>
              <a:t>HFD-BD: High-fat pups raised by balanced-diet mothers</a:t>
            </a:r>
          </a:p>
          <a:p>
            <a:pPr lvl="1"/>
            <a:r>
              <a:rPr lang="en-US" dirty="0"/>
              <a:t>BD: Balanced-diet pups raised by balanced-diet mothers</a:t>
            </a:r>
          </a:p>
          <a:p>
            <a:r>
              <a:rPr lang="en-US" dirty="0"/>
              <a:t>Any predictions?</a:t>
            </a:r>
          </a:p>
          <a:p>
            <a:endParaRPr lang="en-US" sz="2400" dirty="0" smtClean="0"/>
          </a:p>
          <a:p>
            <a:endParaRPr lang="en-US" sz="2400" dirty="0"/>
          </a:p>
        </p:txBody>
      </p:sp>
    </p:spTree>
    <p:extLst>
      <p:ext uri="{BB962C8B-B14F-4D97-AF65-F5344CB8AC3E}">
        <p14:creationId xmlns:p14="http://schemas.microsoft.com/office/powerpoint/2010/main" val="42367970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Hunger regulation</a:t>
            </a:r>
            <a:endParaRPr lang="en-US" sz="3000" dirty="0">
              <a:solidFill>
                <a:schemeClr val="bg1"/>
              </a:solidFill>
            </a:endParaRPr>
          </a:p>
        </p:txBody>
      </p:sp>
      <p:pic>
        <p:nvPicPr>
          <p:cNvPr id="11266" name="Picture 2" descr="C:\Users\quinonea\AppData\Local\Temp\wz4e04\ch08unl\bp1e_cm_08_01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2783" y="1444488"/>
            <a:ext cx="4294249" cy="5224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42440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Thirst regulation</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err="1"/>
              <a:t>Osmoregulatory</a:t>
            </a:r>
            <a:r>
              <a:rPr lang="en-US" sz="2800" dirty="0"/>
              <a:t> thirst </a:t>
            </a:r>
          </a:p>
          <a:p>
            <a:r>
              <a:rPr lang="en-US" sz="2800" dirty="0"/>
              <a:t>Hypovolemic thirst</a:t>
            </a:r>
          </a:p>
          <a:p>
            <a:endParaRPr lang="en-US" sz="2400" dirty="0" smtClean="0"/>
          </a:p>
          <a:p>
            <a:endParaRPr lang="en-US" sz="2400" dirty="0"/>
          </a:p>
        </p:txBody>
      </p:sp>
    </p:spTree>
    <p:extLst>
      <p:ext uri="{BB962C8B-B14F-4D97-AF65-F5344CB8AC3E}">
        <p14:creationId xmlns:p14="http://schemas.microsoft.com/office/powerpoint/2010/main" val="35741601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Thirst regulation: </a:t>
            </a:r>
            <a:r>
              <a:rPr lang="en-US" sz="3200" dirty="0" err="1"/>
              <a:t>Osmoregulartory</a:t>
            </a:r>
            <a:endParaRPr lang="en-US" sz="3000" dirty="0">
              <a:solidFill>
                <a:schemeClr val="bg1"/>
              </a:solidFill>
            </a:endParaRPr>
          </a:p>
        </p:txBody>
      </p:sp>
      <p:sp>
        <p:nvSpPr>
          <p:cNvPr id="6" name="TextBox 5"/>
          <p:cNvSpPr txBox="1"/>
          <p:nvPr/>
        </p:nvSpPr>
        <p:spPr>
          <a:xfrm>
            <a:off x="630621" y="1734207"/>
            <a:ext cx="3515710" cy="1569660"/>
          </a:xfrm>
          <a:prstGeom prst="rect">
            <a:avLst/>
          </a:prstGeom>
          <a:noFill/>
        </p:spPr>
        <p:txBody>
          <a:bodyPr wrap="square" rtlCol="0">
            <a:spAutoFit/>
          </a:bodyPr>
          <a:lstStyle/>
          <a:p>
            <a:pPr marL="457200" indent="-457200">
              <a:buFont typeface="Arial" charset="0"/>
              <a:buChar char="•"/>
            </a:pPr>
            <a:r>
              <a:rPr lang="en-US" sz="3200" dirty="0" smtClean="0"/>
              <a:t>Osmoreceptors</a:t>
            </a:r>
          </a:p>
          <a:p>
            <a:pPr marL="457200" indent="-457200">
              <a:buFont typeface="Arial" charset="0"/>
              <a:buChar char="•"/>
            </a:pPr>
            <a:r>
              <a:rPr lang="en-US" sz="3200" dirty="0" smtClean="0"/>
              <a:t>Anterior third ventricle</a:t>
            </a:r>
            <a:endParaRPr lang="en-US" sz="3200" dirty="0"/>
          </a:p>
        </p:txBody>
      </p:sp>
      <p:pic>
        <p:nvPicPr>
          <p:cNvPr id="7" name="Picture 6" descr="bp1e_figure_08_20.jpg"/>
          <p:cNvPicPr>
            <a:picLocks noChangeAspect="1"/>
          </p:cNvPicPr>
          <p:nvPr/>
        </p:nvPicPr>
        <p:blipFill>
          <a:blip r:embed="rId4"/>
          <a:stretch>
            <a:fillRect/>
          </a:stretch>
        </p:blipFill>
        <p:spPr>
          <a:xfrm>
            <a:off x="5573333" y="2193742"/>
            <a:ext cx="2947815" cy="4138279"/>
          </a:xfrm>
          <a:prstGeom prst="rect">
            <a:avLst/>
          </a:prstGeom>
        </p:spPr>
      </p:pic>
    </p:spTree>
    <p:extLst>
      <p:ext uri="{BB962C8B-B14F-4D97-AF65-F5344CB8AC3E}">
        <p14:creationId xmlns:p14="http://schemas.microsoft.com/office/powerpoint/2010/main" val="25642440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Thirst regulation: </a:t>
            </a:r>
            <a:r>
              <a:rPr lang="en-US" sz="3200" dirty="0" err="1"/>
              <a:t>Osmoregulartory</a:t>
            </a:r>
            <a:endParaRPr lang="en-US" sz="3000" dirty="0">
              <a:solidFill>
                <a:schemeClr val="bg1"/>
              </a:solidFill>
            </a:endParaRPr>
          </a:p>
        </p:txBody>
      </p:sp>
      <p:sp>
        <p:nvSpPr>
          <p:cNvPr id="7" name="TextBox 6"/>
          <p:cNvSpPr txBox="1"/>
          <p:nvPr/>
        </p:nvSpPr>
        <p:spPr>
          <a:xfrm>
            <a:off x="630621" y="1734207"/>
            <a:ext cx="3515710" cy="3046988"/>
          </a:xfrm>
          <a:prstGeom prst="rect">
            <a:avLst/>
          </a:prstGeom>
          <a:noFill/>
        </p:spPr>
        <p:txBody>
          <a:bodyPr wrap="square" rtlCol="0">
            <a:spAutoFit/>
          </a:bodyPr>
          <a:lstStyle/>
          <a:p>
            <a:pPr marL="457200" indent="-457200">
              <a:buFont typeface="Arial" charset="0"/>
              <a:buChar char="•"/>
            </a:pPr>
            <a:r>
              <a:rPr lang="en-US" sz="3200" dirty="0" smtClean="0"/>
              <a:t>Human PET</a:t>
            </a:r>
          </a:p>
          <a:p>
            <a:pPr marL="457200" indent="-457200">
              <a:buFont typeface="Arial" charset="0"/>
              <a:buChar char="•"/>
            </a:pPr>
            <a:r>
              <a:rPr lang="en-US" sz="3200" dirty="0" smtClean="0"/>
              <a:t>Anterior and posterior cingulate activity</a:t>
            </a:r>
          </a:p>
          <a:p>
            <a:pPr marL="457200" indent="-457200">
              <a:buFont typeface="Arial" charset="0"/>
              <a:buChar char="•"/>
            </a:pPr>
            <a:r>
              <a:rPr lang="en-US" sz="3200" dirty="0" smtClean="0"/>
              <a:t>Insula also involved</a:t>
            </a:r>
            <a:endParaRPr lang="en-US" sz="3200" dirty="0"/>
          </a:p>
        </p:txBody>
      </p:sp>
      <p:pic>
        <p:nvPicPr>
          <p:cNvPr id="12290" name="Picture 2" descr="C:\Users\quinonea\AppData\Local\Temp\wz147e\ch08unl\bp1e_figure_08_21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4452" y="1518765"/>
            <a:ext cx="3081129" cy="5153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67970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Thirst regulation: Hypovolemic</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Baroreceptors</a:t>
            </a:r>
          </a:p>
          <a:p>
            <a:r>
              <a:rPr lang="en-US" sz="2800" dirty="0"/>
              <a:t>Role of vasopressin</a:t>
            </a:r>
          </a:p>
          <a:p>
            <a:r>
              <a:rPr lang="en-US" sz="2800" dirty="0"/>
              <a:t>Angiotensin II </a:t>
            </a:r>
            <a:endParaRPr lang="en-US" sz="2400" dirty="0" smtClean="0"/>
          </a:p>
          <a:p>
            <a:endParaRPr lang="en-US" sz="2400" dirty="0"/>
          </a:p>
        </p:txBody>
      </p:sp>
    </p:spTree>
    <p:extLst>
      <p:ext uri="{BB962C8B-B14F-4D97-AF65-F5344CB8AC3E}">
        <p14:creationId xmlns:p14="http://schemas.microsoft.com/office/powerpoint/2010/main" val="25642440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Motivation to work</a:t>
            </a:r>
            <a:endParaRPr lang="en-US" sz="3000" dirty="0">
              <a:solidFill>
                <a:schemeClr val="bg1"/>
              </a:solidFill>
            </a:endParaRPr>
          </a:p>
        </p:txBody>
      </p:sp>
      <p:sp>
        <p:nvSpPr>
          <p:cNvPr id="6" name="Content Placeholder 2"/>
          <p:cNvSpPr txBox="1">
            <a:spLocks/>
          </p:cNvSpPr>
          <p:nvPr/>
        </p:nvSpPr>
        <p:spPr>
          <a:xfrm>
            <a:off x="457200" y="1600200"/>
            <a:ext cx="8229600" cy="136371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mtClean="0"/>
              <a:t>Many projects require sustained work</a:t>
            </a:r>
          </a:p>
          <a:p>
            <a:r>
              <a:rPr lang="en-US" smtClean="0"/>
              <a:t>Nonhumans have this problem too</a:t>
            </a:r>
            <a:endParaRPr lang="en-US" dirty="0"/>
          </a:p>
        </p:txBody>
      </p:sp>
      <p:pic>
        <p:nvPicPr>
          <p:cNvPr id="8" name="Picture 7" descr="bp1e_figure_08_22a.jpg"/>
          <p:cNvPicPr>
            <a:picLocks noChangeAspect="1"/>
          </p:cNvPicPr>
          <p:nvPr/>
        </p:nvPicPr>
        <p:blipFill>
          <a:blip r:embed="rId4"/>
          <a:stretch>
            <a:fillRect/>
          </a:stretch>
        </p:blipFill>
        <p:spPr>
          <a:xfrm>
            <a:off x="304799" y="3566708"/>
            <a:ext cx="3114261" cy="2233370"/>
          </a:xfrm>
          <a:prstGeom prst="rect">
            <a:avLst/>
          </a:prstGeom>
        </p:spPr>
      </p:pic>
      <p:pic>
        <p:nvPicPr>
          <p:cNvPr id="9" name="Picture 8" descr="bp1e_figure_08_22b.jpg"/>
          <p:cNvPicPr>
            <a:picLocks noChangeAspect="1"/>
          </p:cNvPicPr>
          <p:nvPr/>
        </p:nvPicPr>
        <p:blipFill>
          <a:blip r:embed="rId5"/>
          <a:stretch>
            <a:fillRect/>
          </a:stretch>
        </p:blipFill>
        <p:spPr>
          <a:xfrm>
            <a:off x="4187687" y="3566708"/>
            <a:ext cx="3882887" cy="2657004"/>
          </a:xfrm>
          <a:prstGeom prst="rect">
            <a:avLst/>
          </a:prstGeom>
        </p:spPr>
      </p:pic>
    </p:spTree>
    <p:extLst>
      <p:ext uri="{BB962C8B-B14F-4D97-AF65-F5344CB8AC3E}">
        <p14:creationId xmlns:p14="http://schemas.microsoft.com/office/powerpoint/2010/main" val="42367970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Motivation to work: Anatomy</a:t>
            </a:r>
            <a:endParaRPr lang="en-US" sz="3000" dirty="0">
              <a:solidFill>
                <a:schemeClr val="bg1"/>
              </a:solidFill>
            </a:endParaRPr>
          </a:p>
        </p:txBody>
      </p:sp>
      <p:pic>
        <p:nvPicPr>
          <p:cNvPr id="6" name="Picture 5" descr="bp1e_figure_08_24.jpg"/>
          <p:cNvPicPr>
            <a:picLocks noChangeAspect="1"/>
          </p:cNvPicPr>
          <p:nvPr/>
        </p:nvPicPr>
        <p:blipFill>
          <a:blip r:embed="rId4"/>
          <a:stretch>
            <a:fillRect/>
          </a:stretch>
        </p:blipFill>
        <p:spPr>
          <a:xfrm>
            <a:off x="2524141" y="2455567"/>
            <a:ext cx="4095717" cy="3730680"/>
          </a:xfrm>
          <a:prstGeom prst="rect">
            <a:avLst/>
          </a:prstGeom>
        </p:spPr>
      </p:pic>
    </p:spTree>
    <p:extLst>
      <p:ext uri="{BB962C8B-B14F-4D97-AF65-F5344CB8AC3E}">
        <p14:creationId xmlns:p14="http://schemas.microsoft.com/office/powerpoint/2010/main" val="9116459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Motivation to work</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Ratio strain</a:t>
            </a:r>
          </a:p>
          <a:p>
            <a:r>
              <a:rPr lang="en-US" sz="2800" dirty="0"/>
              <a:t>Why does caffeine help us work?</a:t>
            </a:r>
          </a:p>
          <a:p>
            <a:endParaRPr lang="en-US" sz="2400" dirty="0" smtClean="0"/>
          </a:p>
          <a:p>
            <a:endParaRPr lang="en-US" sz="2400" dirty="0"/>
          </a:p>
        </p:txBody>
      </p:sp>
    </p:spTree>
    <p:extLst>
      <p:ext uri="{BB962C8B-B14F-4D97-AF65-F5344CB8AC3E}">
        <p14:creationId xmlns:p14="http://schemas.microsoft.com/office/powerpoint/2010/main" val="26797039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Motivation to work</a:t>
            </a:r>
            <a:endParaRPr lang="en-US" sz="3000" dirty="0">
              <a:solidFill>
                <a:schemeClr val="bg1"/>
              </a:solidFill>
            </a:endParaRPr>
          </a:p>
        </p:txBody>
      </p:sp>
      <p:sp>
        <p:nvSpPr>
          <p:cNvPr id="5" name="Content Placeholder 3"/>
          <p:cNvSpPr txBox="1">
            <a:spLocks/>
          </p:cNvSpPr>
          <p:nvPr/>
        </p:nvSpPr>
        <p:spPr>
          <a:xfrm>
            <a:off x="457200" y="1600200"/>
            <a:ext cx="8229600" cy="96957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mtClean="0"/>
              <a:t>Role of dopamine</a:t>
            </a:r>
            <a:endParaRPr lang="en-US" dirty="0"/>
          </a:p>
        </p:txBody>
      </p:sp>
      <p:pic>
        <p:nvPicPr>
          <p:cNvPr id="13314" name="Picture 2" descr="C:\Users\quinonea\AppData\Local\Temp\wza651\ch08unl\bp1e_figure_08_23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569779"/>
            <a:ext cx="8534400" cy="3334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79700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Motivation to work: Plasticity</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We learn the relationship between effort and outcome</a:t>
            </a:r>
          </a:p>
          <a:p>
            <a:r>
              <a:rPr lang="en-US" sz="2800" dirty="0"/>
              <a:t>Learned helplessness</a:t>
            </a:r>
          </a:p>
          <a:p>
            <a:r>
              <a:rPr lang="en-US" sz="2800" dirty="0"/>
              <a:t>Learned </a:t>
            </a:r>
            <a:r>
              <a:rPr lang="en-US" sz="2800" dirty="0" smtClean="0"/>
              <a:t>persistence</a:t>
            </a:r>
            <a:endParaRPr lang="en-US" sz="2400" dirty="0" smtClean="0"/>
          </a:p>
          <a:p>
            <a:endParaRPr lang="en-US" sz="2400" dirty="0"/>
          </a:p>
        </p:txBody>
      </p:sp>
    </p:spTree>
    <p:extLst>
      <p:ext uri="{BB962C8B-B14F-4D97-AF65-F5344CB8AC3E}">
        <p14:creationId xmlns:p14="http://schemas.microsoft.com/office/powerpoint/2010/main" val="7217340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Grooming as a motivator</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Many mammals spend lots of time grooming</a:t>
            </a:r>
          </a:p>
          <a:p>
            <a:r>
              <a:rPr lang="en-US" sz="2800" dirty="0"/>
              <a:t>Rats as much as 50% of their </a:t>
            </a:r>
            <a:r>
              <a:rPr lang="en-US" sz="2800" dirty="0" smtClean="0"/>
              <a:t>day</a:t>
            </a:r>
            <a:endParaRPr lang="en-US" sz="2400" dirty="0" smtClean="0"/>
          </a:p>
          <a:p>
            <a:endParaRPr lang="en-US" sz="2400" dirty="0"/>
          </a:p>
        </p:txBody>
      </p:sp>
    </p:spTree>
    <p:extLst>
      <p:ext uri="{BB962C8B-B14F-4D97-AF65-F5344CB8AC3E}">
        <p14:creationId xmlns:p14="http://schemas.microsoft.com/office/powerpoint/2010/main" val="22917368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Grooming as a motivator: Neurobiology</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Striatum lesions reduces grooming in rats</a:t>
            </a:r>
          </a:p>
          <a:p>
            <a:r>
              <a:rPr lang="en-US" sz="2800" dirty="0"/>
              <a:t>Parkinson’s patients and patients with depression also show reduced grooming</a:t>
            </a:r>
          </a:p>
          <a:p>
            <a:r>
              <a:rPr lang="en-US" sz="2800" dirty="0"/>
              <a:t>Grooming in rat models of depression is restored via </a:t>
            </a:r>
            <a:r>
              <a:rPr lang="en-US" sz="2800" dirty="0" smtClean="0"/>
              <a:t>antidepressants</a:t>
            </a:r>
            <a:endParaRPr lang="en-US" sz="2400" dirty="0" smtClean="0"/>
          </a:p>
          <a:p>
            <a:endParaRPr lang="en-US" sz="2400" dirty="0"/>
          </a:p>
        </p:txBody>
      </p:sp>
    </p:spTree>
    <p:extLst>
      <p:ext uri="{BB962C8B-B14F-4D97-AF65-F5344CB8AC3E}">
        <p14:creationId xmlns:p14="http://schemas.microsoft.com/office/powerpoint/2010/main" val="31219696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Barbering</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Extreme grooming, usually of a cage mate</a:t>
            </a:r>
          </a:p>
          <a:p>
            <a:r>
              <a:rPr lang="en-US" sz="2800" dirty="0"/>
              <a:t>No clear adaptive value (unseen in the wild)</a:t>
            </a:r>
          </a:p>
          <a:p>
            <a:endParaRPr lang="en-US" sz="2400" dirty="0" smtClean="0"/>
          </a:p>
          <a:p>
            <a:endParaRPr lang="en-US" sz="2400" dirty="0"/>
          </a:p>
        </p:txBody>
      </p:sp>
    </p:spTree>
    <p:extLst>
      <p:ext uri="{BB962C8B-B14F-4D97-AF65-F5344CB8AC3E}">
        <p14:creationId xmlns:p14="http://schemas.microsoft.com/office/powerpoint/2010/main" val="364576524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sz="2400" dirty="0"/>
          </a:p>
        </p:txBody>
      </p:sp>
      <p:sp>
        <p:nvSpPr>
          <p:cNvPr id="7" name="TextBox 6"/>
          <p:cNvSpPr txBox="1"/>
          <p:nvPr/>
        </p:nvSpPr>
        <p:spPr>
          <a:xfrm>
            <a:off x="220717" y="1600199"/>
            <a:ext cx="5849007" cy="3539430"/>
          </a:xfrm>
          <a:prstGeom prst="rect">
            <a:avLst/>
          </a:prstGeom>
          <a:noFill/>
        </p:spPr>
        <p:txBody>
          <a:bodyPr wrap="square" rtlCol="0">
            <a:spAutoFit/>
          </a:bodyPr>
          <a:lstStyle/>
          <a:p>
            <a:pPr lvl="1"/>
            <a:r>
              <a:rPr lang="en-US" sz="3200" b="1" dirty="0" smtClean="0"/>
              <a:t>Theories</a:t>
            </a:r>
          </a:p>
          <a:p>
            <a:pPr marL="914400" lvl="1" indent="-457200">
              <a:buFont typeface="Arial" charset="0"/>
              <a:buChar char="•"/>
            </a:pPr>
            <a:r>
              <a:rPr lang="en-US" sz="3200" dirty="0" smtClean="0"/>
              <a:t>Establish </a:t>
            </a:r>
            <a:r>
              <a:rPr lang="en-US" sz="3200" dirty="0"/>
              <a:t>dominance</a:t>
            </a:r>
          </a:p>
          <a:p>
            <a:pPr marL="914400" lvl="1" indent="-457200">
              <a:buFont typeface="Arial" charset="0"/>
              <a:buChar char="•"/>
            </a:pPr>
            <a:r>
              <a:rPr lang="en-US" sz="3200" dirty="0"/>
              <a:t>Cope with stress</a:t>
            </a:r>
          </a:p>
          <a:p>
            <a:pPr marL="914400" lvl="1" indent="-457200">
              <a:buFont typeface="Arial" charset="0"/>
              <a:buChar char="•"/>
            </a:pPr>
            <a:r>
              <a:rPr lang="en-US" sz="3200" dirty="0"/>
              <a:t>Compensatory action response (increase stimulation in an otherwise boring environment</a:t>
            </a:r>
            <a:r>
              <a:rPr lang="en-US" sz="3200" dirty="0" smtClean="0"/>
              <a:t>)</a:t>
            </a:r>
            <a:endParaRPr lang="en-US" sz="3200" dirty="0"/>
          </a:p>
        </p:txBody>
      </p:sp>
      <p:sp>
        <p:nvSpPr>
          <p:cNvPr id="8" name="Title 1"/>
          <p:cNvSpPr txBox="1">
            <a:spLocks/>
          </p:cNvSpPr>
          <p:nvPr/>
        </p:nvSpPr>
        <p:spPr>
          <a:xfrm>
            <a:off x="2195293" y="414197"/>
            <a:ext cx="5665602"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Barbering</a:t>
            </a:r>
            <a:endParaRPr lang="en-US" sz="3000" dirty="0">
              <a:solidFill>
                <a:schemeClr val="bg1"/>
              </a:solidFill>
            </a:endParaRPr>
          </a:p>
        </p:txBody>
      </p:sp>
      <p:pic>
        <p:nvPicPr>
          <p:cNvPr id="9" name="Picture 8" descr="bp1e_figure_08_28.jpg"/>
          <p:cNvPicPr>
            <a:picLocks noChangeAspect="1"/>
          </p:cNvPicPr>
          <p:nvPr/>
        </p:nvPicPr>
        <p:blipFill>
          <a:blip r:embed="rId4"/>
          <a:stretch>
            <a:fillRect/>
          </a:stretch>
        </p:blipFill>
        <p:spPr>
          <a:xfrm>
            <a:off x="6879260" y="2093843"/>
            <a:ext cx="1807539" cy="4198421"/>
          </a:xfrm>
          <a:prstGeom prst="rect">
            <a:avLst/>
          </a:prstGeom>
        </p:spPr>
      </p:pic>
    </p:spTree>
    <p:extLst>
      <p:ext uri="{BB962C8B-B14F-4D97-AF65-F5344CB8AC3E}">
        <p14:creationId xmlns:p14="http://schemas.microsoft.com/office/powerpoint/2010/main" val="233293763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Barbering</a:t>
            </a:r>
            <a:endParaRPr lang="en-US" sz="3000" dirty="0">
              <a:solidFill>
                <a:schemeClr val="bg1"/>
              </a:solidFill>
            </a:endParaRPr>
          </a:p>
        </p:txBody>
      </p:sp>
      <p:sp>
        <p:nvSpPr>
          <p:cNvPr id="5" name="Content Placeholder 3"/>
          <p:cNvSpPr txBox="1">
            <a:spLocks/>
          </p:cNvSpPr>
          <p:nvPr/>
        </p:nvSpPr>
        <p:spPr>
          <a:xfrm>
            <a:off x="457200" y="1600200"/>
            <a:ext cx="8229600" cy="1174531"/>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Relationship to humans?</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774731"/>
            <a:ext cx="9144000" cy="2961268"/>
          </a:xfrm>
          <a:prstGeom prst="rect">
            <a:avLst/>
          </a:prstGeom>
        </p:spPr>
      </p:pic>
    </p:spTree>
    <p:extLst>
      <p:ext uri="{BB962C8B-B14F-4D97-AF65-F5344CB8AC3E}">
        <p14:creationId xmlns:p14="http://schemas.microsoft.com/office/powerpoint/2010/main" val="25518414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279</TotalTime>
  <Words>1207</Words>
  <Application>Microsoft Office PowerPoint</Application>
  <PresentationFormat>On-screen Show (4:3)</PresentationFormat>
  <Paragraphs>168</Paragraphs>
  <Slides>41</Slides>
  <Notes>29</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PowerPoint Presentation</vt:lpstr>
      <vt:lpstr>Chapter 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OUP</dc:creator>
  <cp:lastModifiedBy>ALBRIGHT, Larissa</cp:lastModifiedBy>
  <cp:revision>42</cp:revision>
  <dcterms:created xsi:type="dcterms:W3CDTF">2015-07-30T18:55:32Z</dcterms:created>
  <dcterms:modified xsi:type="dcterms:W3CDTF">2017-04-07T20:36:45Z</dcterms:modified>
</cp:coreProperties>
</file>