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98" r:id="rId2"/>
    <p:sldId id="256" r:id="rId3"/>
    <p:sldId id="257" r:id="rId4"/>
    <p:sldId id="258" r:id="rId5"/>
    <p:sldId id="259" r:id="rId6"/>
    <p:sldId id="260" r:id="rId7"/>
    <p:sldId id="261" r:id="rId8"/>
    <p:sldId id="262" r:id="rId9"/>
    <p:sldId id="264" r:id="rId10"/>
    <p:sldId id="263" r:id="rId11"/>
    <p:sldId id="271" r:id="rId12"/>
    <p:sldId id="265" r:id="rId13"/>
    <p:sldId id="266" r:id="rId14"/>
    <p:sldId id="267" r:id="rId15"/>
    <p:sldId id="268" r:id="rId16"/>
    <p:sldId id="270" r:id="rId17"/>
    <p:sldId id="269" r:id="rId18"/>
    <p:sldId id="273" r:id="rId19"/>
    <p:sldId id="274" r:id="rId20"/>
    <p:sldId id="275" r:id="rId21"/>
    <p:sldId id="277" r:id="rId22"/>
    <p:sldId id="276"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160"/>
    <p:restoredTop sz="83717" autoAdjust="0"/>
  </p:normalViewPr>
  <p:slideViewPr>
    <p:cSldViewPr snapToGrid="0" snapToObjects="1">
      <p:cViewPr>
        <p:scale>
          <a:sx n="64" d="100"/>
          <a:sy n="64" d="100"/>
        </p:scale>
        <p:origin x="-168" y="-7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46D6E0-EA3E-E444-BAC5-20808094DE7C}" type="datetimeFigureOut">
              <a:rPr lang="en-US" smtClean="0"/>
              <a:t>4/7/2017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857692-AD3E-4645-95D3-6F697A982666}" type="slidenum">
              <a:rPr lang="en-US" smtClean="0"/>
              <a:t>‹#›</a:t>
            </a:fld>
            <a:endParaRPr lang="en-US" dirty="0"/>
          </a:p>
        </p:txBody>
      </p:sp>
    </p:spTree>
    <p:extLst>
      <p:ext uri="{BB962C8B-B14F-4D97-AF65-F5344CB8AC3E}">
        <p14:creationId xmlns:p14="http://schemas.microsoft.com/office/powerpoint/2010/main" val="284978728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a:t>
            </a:fld>
            <a:endParaRPr lang="en-US" dirty="0"/>
          </a:p>
        </p:txBody>
      </p:sp>
    </p:spTree>
    <p:extLst>
      <p:ext uri="{BB962C8B-B14F-4D97-AF65-F5344CB8AC3E}">
        <p14:creationId xmlns:p14="http://schemas.microsoft.com/office/powerpoint/2010/main" val="667701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19</a:t>
            </a:fld>
            <a:endParaRPr lang="en-US" dirty="0"/>
          </a:p>
        </p:txBody>
      </p:sp>
    </p:spTree>
    <p:extLst>
      <p:ext uri="{BB962C8B-B14F-4D97-AF65-F5344CB8AC3E}">
        <p14:creationId xmlns:p14="http://schemas.microsoft.com/office/powerpoint/2010/main" val="2061508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20</a:t>
            </a:fld>
            <a:endParaRPr lang="en-US" dirty="0"/>
          </a:p>
        </p:txBody>
      </p:sp>
    </p:spTree>
    <p:extLst>
      <p:ext uri="{BB962C8B-B14F-4D97-AF65-F5344CB8AC3E}">
        <p14:creationId xmlns:p14="http://schemas.microsoft.com/office/powerpoint/2010/main" val="974879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21</a:t>
            </a:fld>
            <a:endParaRPr lang="en-US" dirty="0"/>
          </a:p>
        </p:txBody>
      </p:sp>
    </p:spTree>
    <p:extLst>
      <p:ext uri="{BB962C8B-B14F-4D97-AF65-F5344CB8AC3E}">
        <p14:creationId xmlns:p14="http://schemas.microsoft.com/office/powerpoint/2010/main" val="1770374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22</a:t>
            </a:fld>
            <a:endParaRPr lang="en-US" dirty="0"/>
          </a:p>
        </p:txBody>
      </p:sp>
    </p:spTree>
    <p:extLst>
      <p:ext uri="{BB962C8B-B14F-4D97-AF65-F5344CB8AC3E}">
        <p14:creationId xmlns:p14="http://schemas.microsoft.com/office/powerpoint/2010/main" val="1789116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23</a:t>
            </a:fld>
            <a:endParaRPr lang="en-US" dirty="0"/>
          </a:p>
        </p:txBody>
      </p:sp>
    </p:spTree>
    <p:extLst>
      <p:ext uri="{BB962C8B-B14F-4D97-AF65-F5344CB8AC3E}">
        <p14:creationId xmlns:p14="http://schemas.microsoft.com/office/powerpoint/2010/main" val="843795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Sound waves are funneled by the pinna and subsequently travel through the ear canal to the middle and inner ear areas.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24</a:t>
            </a:fld>
            <a:endParaRPr lang="en-US" dirty="0"/>
          </a:p>
        </p:txBody>
      </p:sp>
    </p:spTree>
    <p:extLst>
      <p:ext uri="{BB962C8B-B14F-4D97-AF65-F5344CB8AC3E}">
        <p14:creationId xmlns:p14="http://schemas.microsoft.com/office/powerpoint/2010/main" val="1722051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25</a:t>
            </a:fld>
            <a:endParaRPr lang="en-US" dirty="0"/>
          </a:p>
        </p:txBody>
      </p:sp>
    </p:spTree>
    <p:extLst>
      <p:ext uri="{BB962C8B-B14F-4D97-AF65-F5344CB8AC3E}">
        <p14:creationId xmlns:p14="http://schemas.microsoft.com/office/powerpoint/2010/main" val="1286442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After leaving the inner ear, auditory information travels through nuclei</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the medulla, midbrain, and thalamus on its journey to the auditory cortex. </a:t>
            </a:r>
            <a:endParaRPr lang="en-US" dirty="0" smtClean="0"/>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26</a:t>
            </a:fld>
            <a:endParaRPr lang="en-US" dirty="0"/>
          </a:p>
        </p:txBody>
      </p:sp>
    </p:spTree>
    <p:extLst>
      <p:ext uri="{BB962C8B-B14F-4D97-AF65-F5344CB8AC3E}">
        <p14:creationId xmlns:p14="http://schemas.microsoft.com/office/powerpoint/2010/main" val="913477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Self-generating echoes are emitted by bats so that specialized neurons can perceive the returning sound waves to detect distortions caused by the presence of insects. </a:t>
            </a:r>
            <a:endParaRPr lang="en-US" dirty="0" smtClean="0"/>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27</a:t>
            </a:fld>
            <a:endParaRPr lang="en-US" dirty="0"/>
          </a:p>
        </p:txBody>
      </p:sp>
    </p:spTree>
    <p:extLst>
      <p:ext uri="{BB962C8B-B14F-4D97-AF65-F5344CB8AC3E}">
        <p14:creationId xmlns:p14="http://schemas.microsoft.com/office/powerpoint/2010/main" val="372739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28</a:t>
            </a:fld>
            <a:endParaRPr lang="en-US" dirty="0"/>
          </a:p>
        </p:txBody>
      </p:sp>
    </p:spTree>
    <p:extLst>
      <p:ext uri="{BB962C8B-B14F-4D97-AF65-F5344CB8AC3E}">
        <p14:creationId xmlns:p14="http://schemas.microsoft.com/office/powerpoint/2010/main" val="583387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Specialized receptors in the skin transmit information about touch and pressure to the central nervous system. </a:t>
            </a: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29</a:t>
            </a:fld>
            <a:endParaRPr lang="en-US" dirty="0"/>
          </a:p>
        </p:txBody>
      </p:sp>
    </p:spTree>
    <p:extLst>
      <p:ext uri="{BB962C8B-B14F-4D97-AF65-F5344CB8AC3E}">
        <p14:creationId xmlns:p14="http://schemas.microsoft.com/office/powerpoint/2010/main" val="345738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dorsal column–medial lemniscal pathway carries tactile information through the spinal cord and medulla to the somatosensory cortex. (b) The spinothalamic tract that transmits information about tactile pain and temperature follows a similar path.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30</a:t>
            </a:fld>
            <a:endParaRPr lang="en-US" dirty="0"/>
          </a:p>
        </p:txBody>
      </p:sp>
    </p:spTree>
    <p:extLst>
      <p:ext uri="{BB962C8B-B14F-4D97-AF65-F5344CB8AC3E}">
        <p14:creationId xmlns:p14="http://schemas.microsoft.com/office/powerpoint/2010/main" val="892803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raccoon and platypus have evolved specialized cortical areas to accommodate their impressive use of the forepaw and bill, respectively.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31</a:t>
            </a:fld>
            <a:endParaRPr lang="en-US" dirty="0"/>
          </a:p>
        </p:txBody>
      </p:sp>
    </p:spTree>
    <p:extLst>
      <p:ext uri="{BB962C8B-B14F-4D97-AF65-F5344CB8AC3E}">
        <p14:creationId xmlns:p14="http://schemas.microsoft.com/office/powerpoint/2010/main" val="608913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32</a:t>
            </a:fld>
            <a:endParaRPr lang="en-US" dirty="0"/>
          </a:p>
        </p:txBody>
      </p:sp>
    </p:spTree>
    <p:extLst>
      <p:ext uri="{BB962C8B-B14F-4D97-AF65-F5344CB8AC3E}">
        <p14:creationId xmlns:p14="http://schemas.microsoft.com/office/powerpoint/2010/main" val="965386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Rats were stroked with a hairbrush for 15 minutes in three daily sessions for a week prior to receiving frontal lesions. (b) Rats in all the groups were trained to reach through the bars of a cage to retrieve food pellets. (c) The animals that received surgery and tactile stimulation exhibited better recovery, defined as successful retrievals of food, than those that received surgery without the tactile stimulation. Additionally, the frontal lesion/tactile therapy group had longer extensions of the cortical apical dendrites. </a:t>
            </a:r>
            <a:endParaRPr lang="en-US"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33</a:t>
            </a:fld>
            <a:endParaRPr lang="en-US" dirty="0"/>
          </a:p>
        </p:txBody>
      </p:sp>
    </p:spTree>
    <p:extLst>
      <p:ext uri="{BB962C8B-B14F-4D97-AF65-F5344CB8AC3E}">
        <p14:creationId xmlns:p14="http://schemas.microsoft.com/office/powerpoint/2010/main" val="8995632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34</a:t>
            </a:fld>
            <a:endParaRPr lang="en-US" dirty="0"/>
          </a:p>
        </p:txBody>
      </p:sp>
    </p:spTree>
    <p:extLst>
      <p:ext uri="{BB962C8B-B14F-4D97-AF65-F5344CB8AC3E}">
        <p14:creationId xmlns:p14="http://schemas.microsoft.com/office/powerpoint/2010/main" val="960706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After volatile chemicals are received by nasal receptors, neural messages progress to the olfactory bulb on their path to the olfactory cortex.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35</a:t>
            </a:fld>
            <a:endParaRPr lang="en-US" dirty="0"/>
          </a:p>
        </p:txBody>
      </p:sp>
    </p:spTree>
    <p:extLst>
      <p:ext uri="{BB962C8B-B14F-4D97-AF65-F5344CB8AC3E}">
        <p14:creationId xmlns:p14="http://schemas.microsoft.com/office/powerpoint/2010/main" val="203131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this rat sniffs a predator odor, the odorant molecules activate expansive cells in the piriform cortex that alert the animal’s cortical areas to respond appropriately to the threat.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36</a:t>
            </a:fld>
            <a:endParaRPr lang="en-US" dirty="0"/>
          </a:p>
        </p:txBody>
      </p:sp>
    </p:spTree>
    <p:extLst>
      <p:ext uri="{BB962C8B-B14F-4D97-AF65-F5344CB8AC3E}">
        <p14:creationId xmlns:p14="http://schemas.microsoft.com/office/powerpoint/2010/main" val="578436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37</a:t>
            </a:fld>
            <a:endParaRPr lang="en-US" dirty="0"/>
          </a:p>
        </p:txBody>
      </p:sp>
    </p:spTree>
    <p:extLst>
      <p:ext uri="{BB962C8B-B14F-4D97-AF65-F5344CB8AC3E}">
        <p14:creationId xmlns:p14="http://schemas.microsoft.com/office/powerpoint/2010/main" val="12255835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38</a:t>
            </a:fld>
            <a:endParaRPr lang="en-US" dirty="0"/>
          </a:p>
        </p:txBody>
      </p:sp>
    </p:spTree>
    <p:extLst>
      <p:ext uri="{BB962C8B-B14F-4D97-AF65-F5344CB8AC3E}">
        <p14:creationId xmlns:p14="http://schemas.microsoft.com/office/powerpoint/2010/main" val="18510293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39</a:t>
            </a:fld>
            <a:endParaRPr lang="en-US" dirty="0"/>
          </a:p>
        </p:txBody>
      </p:sp>
    </p:spTree>
    <p:extLst>
      <p:ext uri="{BB962C8B-B14F-4D97-AF65-F5344CB8AC3E}">
        <p14:creationId xmlns:p14="http://schemas.microsoft.com/office/powerpoint/2010/main" val="7112047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40</a:t>
            </a:fld>
            <a:endParaRPr lang="en-US" dirty="0"/>
          </a:p>
        </p:txBody>
      </p:sp>
    </p:spTree>
    <p:extLst>
      <p:ext uri="{BB962C8B-B14F-4D97-AF65-F5344CB8AC3E}">
        <p14:creationId xmlns:p14="http://schemas.microsoft.com/office/powerpoint/2010/main" val="1472964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41</a:t>
            </a:fld>
            <a:endParaRPr lang="en-US" dirty="0"/>
          </a:p>
        </p:txBody>
      </p:sp>
    </p:spTree>
    <p:extLst>
      <p:ext uri="{BB962C8B-B14F-4D97-AF65-F5344CB8AC3E}">
        <p14:creationId xmlns:p14="http://schemas.microsoft.com/office/powerpoint/2010/main" val="14653572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a:t>
            </a:r>
            <a:r>
              <a:rPr lang="en-US" sz="1200" kern="1200" dirty="0" smtClean="0">
                <a:solidFill>
                  <a:schemeClr val="tx1"/>
                </a:solidFill>
                <a:effectLst/>
                <a:latin typeface="+mn-lt"/>
                <a:ea typeface="+mn-ea"/>
                <a:cs typeface="+mn-cs"/>
              </a:rPr>
              <a:t>lectrophysiological recording is used to determine which areas of the cortex respond to specific sensory stimuli. Body part colors are represented in areas of the primary somatosensory cortex, with similarly colored dots rep- resenting electrode placements. The final somatotopic map indicates the sensory stimuli that are most important for the rat</a:t>
            </a: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42</a:t>
            </a:fld>
            <a:endParaRPr lang="en-US" dirty="0"/>
          </a:p>
        </p:txBody>
      </p:sp>
    </p:spTree>
    <p:extLst>
      <p:ext uri="{BB962C8B-B14F-4D97-AF65-F5344CB8AC3E}">
        <p14:creationId xmlns:p14="http://schemas.microsoft.com/office/powerpoint/2010/main" val="525446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63587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74580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08778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152690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510767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879408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163074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027180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580833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1141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57538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7869B5-FAEF-D048-B887-5A6EFA202357}" type="datetimeFigureOut">
              <a:rPr lang="en-US" smtClean="0"/>
              <a:t>4/7/2017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3419F4-DD73-7746-8E7C-331532A45DA0}" type="slidenum">
              <a:rPr lang="en-US" smtClean="0"/>
              <a:t>‹#›</a:t>
            </a:fld>
            <a:endParaRPr lang="en-US" dirty="0"/>
          </a:p>
        </p:txBody>
      </p:sp>
    </p:spTree>
    <p:extLst>
      <p:ext uri="{BB962C8B-B14F-4D97-AF65-F5344CB8AC3E}">
        <p14:creationId xmlns:p14="http://schemas.microsoft.com/office/powerpoint/2010/main" val="3273102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4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4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209653" cy="6907239"/>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4763"/>
            <a:ext cx="9212263" cy="690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3666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6</a:t>
            </a:r>
            <a:endParaRPr lang="en-US" dirty="0"/>
          </a:p>
        </p:txBody>
      </p:sp>
      <p:sp>
        <p:nvSpPr>
          <p:cNvPr id="3" name="Subtitle 2"/>
          <p:cNvSpPr>
            <a:spLocks noGrp="1"/>
          </p:cNvSpPr>
          <p:nvPr>
            <p:ph type="subTitle" idx="1"/>
          </p:nvPr>
        </p:nvSpPr>
        <p:spPr/>
        <p:txBody>
          <a:bodyPr/>
          <a:lstStyle/>
          <a:p>
            <a:r>
              <a:rPr lang="en-US" dirty="0" smtClean="0"/>
              <a:t>Sensation, Perception, and Adaptation</a:t>
            </a:r>
            <a:endParaRPr lang="en-US" dirty="0"/>
          </a:p>
        </p:txBody>
      </p:sp>
    </p:spTree>
    <p:extLst>
      <p:ext uri="{BB962C8B-B14F-4D97-AF65-F5344CB8AC3E}">
        <p14:creationId xmlns:p14="http://schemas.microsoft.com/office/powerpoint/2010/main" val="28645591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Fundamentals of sensation and perception</a:t>
            </a:r>
          </a:p>
          <a:p>
            <a:r>
              <a:rPr lang="en-US" dirty="0"/>
              <a:t>Vision</a:t>
            </a:r>
          </a:p>
          <a:p>
            <a:r>
              <a:rPr lang="en-US" dirty="0"/>
              <a:t>Hearing</a:t>
            </a:r>
          </a:p>
          <a:p>
            <a:r>
              <a:rPr lang="en-US" dirty="0"/>
              <a:t>Touch</a:t>
            </a:r>
          </a:p>
          <a:p>
            <a:r>
              <a:rPr lang="en-US" dirty="0"/>
              <a:t>Smell</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0025"/>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smtClean="0"/>
              <a:t>Outline</a:t>
            </a:r>
            <a:endParaRPr lang="en-US" dirty="0">
              <a:solidFill>
                <a:schemeClr val="bg1"/>
              </a:solidFill>
            </a:endParaRPr>
          </a:p>
        </p:txBody>
      </p:sp>
    </p:spTree>
    <p:extLst>
      <p:ext uri="{BB962C8B-B14F-4D97-AF65-F5344CB8AC3E}">
        <p14:creationId xmlns:p14="http://schemas.microsoft.com/office/powerpoint/2010/main" val="247798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Psychophysics</a:t>
            </a:r>
            <a:endParaRPr lang="en-US" dirty="0"/>
          </a:p>
          <a:p>
            <a:r>
              <a:rPr lang="en-US" dirty="0" smtClean="0"/>
              <a:t>Environmental influence</a:t>
            </a:r>
          </a:p>
          <a:p>
            <a:r>
              <a:rPr lang="en-US" dirty="0" smtClean="0"/>
              <a:t>It’s a multisensory world</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smtClean="0"/>
              <a:t>Fundamentals </a:t>
            </a:r>
            <a:endParaRPr lang="en-US" dirty="0">
              <a:solidFill>
                <a:schemeClr val="bg1"/>
              </a:solidFill>
            </a:endParaRPr>
          </a:p>
        </p:txBody>
      </p:sp>
    </p:spTree>
    <p:extLst>
      <p:ext uri="{BB962C8B-B14F-4D97-AF65-F5344CB8AC3E}">
        <p14:creationId xmlns:p14="http://schemas.microsoft.com/office/powerpoint/2010/main" val="549909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What is the difference between a sensation and a percept?</a:t>
            </a:r>
          </a:p>
          <a:p>
            <a:r>
              <a:rPr lang="en-US" b="1" dirty="0" smtClean="0"/>
              <a:t>Psychophysics </a:t>
            </a:r>
            <a:r>
              <a:rPr lang="en-US" dirty="0" smtClean="0"/>
              <a:t>establishing a map from stimulus to percept</a:t>
            </a:r>
          </a:p>
          <a:p>
            <a:r>
              <a:rPr lang="en-US" dirty="0" smtClean="0"/>
              <a:t>Two key concepts</a:t>
            </a:r>
          </a:p>
          <a:p>
            <a:pPr lvl="1"/>
            <a:r>
              <a:rPr lang="en-US" dirty="0" smtClean="0"/>
              <a:t>Difference threshold</a:t>
            </a:r>
          </a:p>
          <a:p>
            <a:pPr lvl="1"/>
            <a:r>
              <a:rPr lang="en-US" dirty="0" smtClean="0"/>
              <a:t>Absolute threshold</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Fundamentals</a:t>
            </a:r>
            <a:r>
              <a:rPr lang="en-US" sz="4000" dirty="0" smtClean="0"/>
              <a:t>: Psychophysics  </a:t>
            </a:r>
            <a:endParaRPr lang="en-US" sz="3600" dirty="0">
              <a:solidFill>
                <a:schemeClr val="bg1"/>
              </a:solidFill>
            </a:endParaRPr>
          </a:p>
        </p:txBody>
      </p:sp>
    </p:spTree>
    <p:extLst>
      <p:ext uri="{BB962C8B-B14F-4D97-AF65-F5344CB8AC3E}">
        <p14:creationId xmlns:p14="http://schemas.microsoft.com/office/powerpoint/2010/main" val="714805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Brain specialization allows an animal to better exploit its environment</a:t>
            </a:r>
            <a:endParaRPr lang="en-US" dirty="0"/>
          </a:p>
          <a:p>
            <a:r>
              <a:rPr lang="en-US" dirty="0" smtClean="0"/>
              <a:t>What constrains brain size?</a:t>
            </a:r>
          </a:p>
          <a:p>
            <a:r>
              <a:rPr lang="en-US" dirty="0" smtClean="0"/>
              <a:t>Sense receptors detect change, more than constant stimulus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Fundamentals</a:t>
            </a:r>
            <a:r>
              <a:rPr lang="en-US" dirty="0" smtClean="0"/>
              <a:t>: Environmen</a:t>
            </a:r>
            <a:r>
              <a:rPr lang="en-US" dirty="0"/>
              <a:t>t</a:t>
            </a:r>
            <a:r>
              <a:rPr lang="en-US" dirty="0" smtClean="0"/>
              <a:t>  </a:t>
            </a:r>
            <a:endParaRPr lang="en-US" sz="4000" dirty="0">
              <a:solidFill>
                <a:schemeClr val="bg1"/>
              </a:solidFill>
            </a:endParaRPr>
          </a:p>
        </p:txBody>
      </p:sp>
    </p:spTree>
    <p:extLst>
      <p:ext uri="{BB962C8B-B14F-4D97-AF65-F5344CB8AC3E}">
        <p14:creationId xmlns:p14="http://schemas.microsoft.com/office/powerpoint/2010/main" val="21098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We experience our world by combining information across multiple senses</a:t>
            </a:r>
          </a:p>
          <a:p>
            <a:r>
              <a:rPr lang="en-US" dirty="0" smtClean="0"/>
              <a:t>What challenges does this present to the brain?</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Fundamentals</a:t>
            </a:r>
            <a:r>
              <a:rPr lang="en-US" dirty="0" smtClean="0"/>
              <a:t>: </a:t>
            </a:r>
            <a:r>
              <a:rPr lang="en-US" dirty="0"/>
              <a:t>Multisensory</a:t>
            </a:r>
            <a:r>
              <a:rPr lang="en-US" dirty="0" smtClean="0"/>
              <a:t>  </a:t>
            </a:r>
            <a:endParaRPr lang="en-US" sz="4000" dirty="0">
              <a:solidFill>
                <a:schemeClr val="bg1"/>
              </a:solidFill>
            </a:endParaRPr>
          </a:p>
        </p:txBody>
      </p:sp>
    </p:spTree>
    <p:extLst>
      <p:ext uri="{BB962C8B-B14F-4D97-AF65-F5344CB8AC3E}">
        <p14:creationId xmlns:p14="http://schemas.microsoft.com/office/powerpoint/2010/main" val="1433062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Think about eating pizza</a:t>
            </a:r>
          </a:p>
          <a:p>
            <a:r>
              <a:rPr lang="en-US" dirty="0" smtClean="0"/>
              <a:t>How many senses are involved?</a:t>
            </a:r>
          </a:p>
          <a:p>
            <a:r>
              <a:rPr lang="en-US" dirty="0" smtClean="0"/>
              <a:t>How does the brain know which sense information is relevant to the pizza vs. the restaurant</a:t>
            </a:r>
          </a:p>
          <a:p>
            <a:pPr lvl="1"/>
            <a:r>
              <a:rPr lang="en-US" dirty="0" smtClean="0"/>
              <a:t>Do these cues become associated?</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Fundamentals</a:t>
            </a:r>
            <a:r>
              <a:rPr lang="en-US" dirty="0" smtClean="0"/>
              <a:t>: </a:t>
            </a:r>
            <a:r>
              <a:rPr lang="en-US" dirty="0"/>
              <a:t>Multisensory</a:t>
            </a:r>
            <a:r>
              <a:rPr lang="en-US" dirty="0" smtClean="0"/>
              <a:t>  </a:t>
            </a:r>
            <a:endParaRPr lang="en-US" sz="4000" dirty="0">
              <a:solidFill>
                <a:schemeClr val="bg1"/>
              </a:solidFill>
            </a:endParaRPr>
          </a:p>
        </p:txBody>
      </p:sp>
    </p:spTree>
    <p:extLst>
      <p:ext uri="{BB962C8B-B14F-4D97-AF65-F5344CB8AC3E}">
        <p14:creationId xmlns:p14="http://schemas.microsoft.com/office/powerpoint/2010/main" val="69324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3697704" cy="4525963"/>
          </a:xfrm>
        </p:spPr>
        <p:txBody>
          <a:bodyPr/>
          <a:lstStyle/>
          <a:p>
            <a:r>
              <a:rPr lang="en-US" dirty="0" smtClean="0"/>
              <a:t>Superior temporal sulcus is a hub for auditory and visual integration</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Fundamentals</a:t>
            </a:r>
            <a:r>
              <a:rPr lang="en-US" dirty="0" smtClean="0"/>
              <a:t>: </a:t>
            </a:r>
            <a:r>
              <a:rPr lang="en-US" dirty="0"/>
              <a:t>Multisensory</a:t>
            </a:r>
            <a:r>
              <a:rPr lang="en-US" dirty="0" smtClean="0"/>
              <a:t>  </a:t>
            </a:r>
            <a:endParaRPr lang="en-US" sz="4000" dirty="0">
              <a:solidFill>
                <a:schemeClr val="bg1"/>
              </a:solidFill>
            </a:endParaRPr>
          </a:p>
        </p:txBody>
      </p:sp>
      <p:pic>
        <p:nvPicPr>
          <p:cNvPr id="1026" name="Picture 2" descr="C:\Users\quinonea\AppData\Local\Temp\wzb81b\ch06unl\bp1e_figure_06_05_un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5133" y="1484025"/>
            <a:ext cx="4574053" cy="513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4233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How does light get to visual cortex?</a:t>
            </a:r>
          </a:p>
          <a:p>
            <a:r>
              <a:rPr lang="en-US" dirty="0" smtClean="0"/>
              <a:t>Taking context into account</a:t>
            </a:r>
          </a:p>
          <a:p>
            <a:r>
              <a:rPr lang="en-US" dirty="0" smtClean="0"/>
              <a:t>Processing color</a:t>
            </a:r>
          </a:p>
          <a:p>
            <a:r>
              <a:rPr lang="en-US" dirty="0" smtClean="0"/>
              <a:t>Vision like a hawk</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smtClean="0"/>
              <a:t>Vision </a:t>
            </a:r>
            <a:endParaRPr lang="en-US" dirty="0">
              <a:solidFill>
                <a:schemeClr val="bg1"/>
              </a:solidFill>
            </a:endParaRPr>
          </a:p>
        </p:txBody>
      </p:sp>
    </p:spTree>
    <p:extLst>
      <p:ext uri="{BB962C8B-B14F-4D97-AF65-F5344CB8AC3E}">
        <p14:creationId xmlns:p14="http://schemas.microsoft.com/office/powerpoint/2010/main" val="2055562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How does light get to visual cortex?</a:t>
            </a:r>
          </a:p>
          <a:p>
            <a:r>
              <a:rPr lang="en-US" dirty="0" smtClean="0"/>
              <a:t>More complex processing each step of the way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85823"/>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smtClean="0"/>
              <a:t>Vision </a:t>
            </a:r>
            <a:endParaRPr lang="en-US" dirty="0">
              <a:solidFill>
                <a:schemeClr val="bg1"/>
              </a:solidFill>
            </a:endParaRPr>
          </a:p>
        </p:txBody>
      </p:sp>
    </p:spTree>
    <p:extLst>
      <p:ext uri="{BB962C8B-B14F-4D97-AF65-F5344CB8AC3E}">
        <p14:creationId xmlns:p14="http://schemas.microsoft.com/office/powerpoint/2010/main" val="126014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Vision:</a:t>
            </a:r>
            <a:r>
              <a:rPr lang="en-US" dirty="0"/>
              <a:t> Transduction</a:t>
            </a:r>
            <a:r>
              <a:rPr lang="en-US" dirty="0" smtClean="0"/>
              <a:t>  </a:t>
            </a:r>
            <a:endParaRPr lang="en-US" sz="4000" dirty="0">
              <a:solidFill>
                <a:schemeClr val="bg1"/>
              </a:solidFill>
            </a:endParaRPr>
          </a:p>
        </p:txBody>
      </p:sp>
      <p:pic>
        <p:nvPicPr>
          <p:cNvPr id="2050" name="Picture 2" descr="C:\Users\quinonea\AppData\Local\Temp\wz4e90\ch06unl\bp1e_figure_06_07_un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34927"/>
            <a:ext cx="8534400" cy="490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9070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Vision: Eyes-&gt;LGN-&gt;V1</a:t>
            </a:r>
            <a:endParaRPr lang="en-US" sz="4000" dirty="0">
              <a:solidFill>
                <a:schemeClr val="bg1"/>
              </a:solidFill>
            </a:endParaRPr>
          </a:p>
        </p:txBody>
      </p:sp>
      <p:pic>
        <p:nvPicPr>
          <p:cNvPr id="3074" name="Picture 2" descr="C:\Users\quinonea\AppData\Local\Temp\wzec35\ch06unl\bp1e_figure_06_11_un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5921" y="1475040"/>
            <a:ext cx="5044990" cy="5125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959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42" y="9661"/>
            <a:ext cx="9144000" cy="6858000"/>
          </a:xfrm>
          <a:prstGeom prst="rect">
            <a:avLst/>
          </a:prstGeom>
        </p:spPr>
      </p:pic>
      <p:sp>
        <p:nvSpPr>
          <p:cNvPr id="8" name="Title 1"/>
          <p:cNvSpPr txBox="1">
            <a:spLocks/>
          </p:cNvSpPr>
          <p:nvPr/>
        </p:nvSpPr>
        <p:spPr>
          <a:xfrm>
            <a:off x="930189" y="354435"/>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Vision: V1 Cell types</a:t>
            </a:r>
            <a:endParaRPr lang="en-US" sz="4000" dirty="0">
              <a:solidFill>
                <a:schemeClr val="bg1"/>
              </a:solidFill>
            </a:endParaRPr>
          </a:p>
        </p:txBody>
      </p:sp>
      <p:pic>
        <p:nvPicPr>
          <p:cNvPr id="4098" name="Picture 2" descr="C:\Users\quinonea\AppData\Local\Temp\wzb7ec\ch06unl\bp1e_figure_06_14_un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8578" y="1423215"/>
            <a:ext cx="3310128" cy="5224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4576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Vision: Higher visual areas</a:t>
            </a:r>
            <a:endParaRPr lang="en-US" sz="4000" dirty="0">
              <a:solidFill>
                <a:schemeClr val="bg1"/>
              </a:solidFill>
            </a:endParaRPr>
          </a:p>
        </p:txBody>
      </p:sp>
      <p:pic>
        <p:nvPicPr>
          <p:cNvPr id="5122" name="Picture 2" descr="C:\Users\quinonea\AppData\Local\Temp\wzb280\ch06unl\bp1e_figure_06_16_un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860" y="1439056"/>
            <a:ext cx="5655289" cy="510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6509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Vision: Face processing network</a:t>
            </a:r>
            <a:endParaRPr lang="en-US" sz="4000" dirty="0">
              <a:solidFill>
                <a:schemeClr val="bg1"/>
              </a:solidFill>
            </a:endParaRPr>
          </a:p>
        </p:txBody>
      </p:sp>
      <p:pic>
        <p:nvPicPr>
          <p:cNvPr id="6146" name="Picture 2" descr="C:\Users\quinonea\AppData\Local\Temp\wzbdb6\ch06unl\bp1e_figure_06_17a_un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147" y="1573967"/>
            <a:ext cx="7881653" cy="4999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565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734291" y="396902"/>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Vision: Dorsal and ventral streams</a:t>
            </a:r>
            <a:endParaRPr lang="en-US" dirty="0"/>
          </a:p>
        </p:txBody>
      </p:sp>
      <p:pic>
        <p:nvPicPr>
          <p:cNvPr id="7170" name="Picture 2" descr="C:\Users\quinonea\AppData\Local\Temp\wz3b4e\ch06unl\bp1e_figure_06_18_un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8977" y="1539902"/>
            <a:ext cx="6744973" cy="4743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27219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989124" y="336942"/>
            <a:ext cx="8004975" cy="952212"/>
          </a:xfrm>
          <a:prstGeom prst="rect">
            <a:avLst/>
          </a:prstGeom>
        </p:spPr>
        <p:txBody>
          <a:bodyP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High-level vision: Power of context</a:t>
            </a:r>
          </a:p>
        </p:txBody>
      </p:sp>
      <p:pic>
        <p:nvPicPr>
          <p:cNvPr id="7" name="Picture 6" descr="bp1e_figure_06_19.jpg"/>
          <p:cNvPicPr>
            <a:picLocks noChangeAspect="1"/>
          </p:cNvPicPr>
          <p:nvPr/>
        </p:nvPicPr>
        <p:blipFill rotWithShape="1">
          <a:blip r:embed="rId3"/>
          <a:srcRect b="6803"/>
          <a:stretch/>
        </p:blipFill>
        <p:spPr>
          <a:xfrm>
            <a:off x="2190662" y="2004681"/>
            <a:ext cx="4360040" cy="4246218"/>
          </a:xfrm>
          <a:prstGeom prst="rect">
            <a:avLst/>
          </a:prstGeom>
        </p:spPr>
      </p:pic>
    </p:spTree>
    <p:extLst>
      <p:ext uri="{BB962C8B-B14F-4D97-AF65-F5344CB8AC3E}">
        <p14:creationId xmlns:p14="http://schemas.microsoft.com/office/powerpoint/2010/main" val="12459306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974359" y="329784"/>
            <a:ext cx="7824639" cy="1000256"/>
          </a:xfrm>
          <a:prstGeom prst="rect">
            <a:avLst/>
          </a:prstGeom>
        </p:spPr>
        <p:txBody>
          <a:bodyP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High-level vision: Power of context</a:t>
            </a:r>
          </a:p>
        </p:txBody>
      </p:sp>
      <p:pic>
        <p:nvPicPr>
          <p:cNvPr id="8194" name="Picture 2" descr="C:\Users\quinonea\AppData\Local\Temp\wz5238\ch06unl\bp1e_figure_06_21b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8204" y="1484026"/>
            <a:ext cx="5316948" cy="5194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60397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Trichromatic theory</a:t>
            </a:r>
          </a:p>
          <a:p>
            <a:r>
              <a:rPr lang="en-US" dirty="0" smtClean="0"/>
              <a:t>Opponent-process theory</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990"/>
            <a:ext cx="9144000" cy="6858000"/>
          </a:xfrm>
          <a:prstGeom prst="rect">
            <a:avLst/>
          </a:prstGeom>
        </p:spPr>
      </p:pic>
      <p:sp>
        <p:nvSpPr>
          <p:cNvPr id="8" name="Title 1"/>
          <p:cNvSpPr txBox="1">
            <a:spLocks/>
          </p:cNvSpPr>
          <p:nvPr/>
        </p:nvSpPr>
        <p:spPr>
          <a:xfrm>
            <a:off x="734291"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Vision: Color processing</a:t>
            </a:r>
          </a:p>
        </p:txBody>
      </p:sp>
      <p:pic>
        <p:nvPicPr>
          <p:cNvPr id="9218" name="Picture 2" descr="C:\Users\quinonea\AppData\Local\Temp\wzd4a0\ch06unl\bp1e_figure_06_23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833" y="2818150"/>
            <a:ext cx="7220726" cy="3844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69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What is the functional value of color?</a:t>
            </a:r>
          </a:p>
          <a:p>
            <a:r>
              <a:rPr lang="en-US" dirty="0" smtClean="0"/>
              <a:t>Are there tasks in our daily environment that require color vision?</a:t>
            </a:r>
          </a:p>
          <a:p>
            <a:r>
              <a:rPr lang="en-US" dirty="0" smtClean="0"/>
              <a:t>What color blindness?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457200" y="337279"/>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Vision: Color processing</a:t>
            </a:r>
          </a:p>
        </p:txBody>
      </p:sp>
    </p:spTree>
    <p:extLst>
      <p:ext uri="{BB962C8B-B14F-4D97-AF65-F5344CB8AC3E}">
        <p14:creationId xmlns:p14="http://schemas.microsoft.com/office/powerpoint/2010/main" val="17329650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4555971" cy="4525963"/>
          </a:xfrm>
        </p:spPr>
        <p:txBody>
          <a:bodyPr>
            <a:normAutofit/>
          </a:bodyPr>
          <a:lstStyle/>
          <a:p>
            <a:r>
              <a:rPr lang="en-US" dirty="0" smtClean="0"/>
              <a:t>High spatial resolution</a:t>
            </a:r>
          </a:p>
          <a:p>
            <a:r>
              <a:rPr lang="en-US" dirty="0" smtClean="0"/>
              <a:t>High temporal resolution</a:t>
            </a:r>
          </a:p>
          <a:p>
            <a:r>
              <a:rPr lang="en-US" dirty="0" smtClean="0"/>
              <a:t>Why would a predator need such large eyes?</a:t>
            </a:r>
          </a:p>
          <a:p>
            <a:r>
              <a:rPr lang="en-US" dirty="0" smtClean="0"/>
              <a:t>How do prey stand a chance?</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457200" y="321951"/>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Vision like a hawk  </a:t>
            </a:r>
            <a:endParaRPr lang="en-US" dirty="0"/>
          </a:p>
        </p:txBody>
      </p:sp>
      <p:pic>
        <p:nvPicPr>
          <p:cNvPr id="8" name="Picture 7" descr="bp1e_figure_06_28.jpg"/>
          <p:cNvPicPr>
            <a:picLocks noChangeAspect="1"/>
          </p:cNvPicPr>
          <p:nvPr/>
        </p:nvPicPr>
        <p:blipFill>
          <a:blip r:embed="rId4"/>
          <a:stretch>
            <a:fillRect/>
          </a:stretch>
        </p:blipFill>
        <p:spPr>
          <a:xfrm>
            <a:off x="5013171" y="2395375"/>
            <a:ext cx="3472721" cy="2492918"/>
          </a:xfrm>
          <a:prstGeom prst="rect">
            <a:avLst/>
          </a:prstGeom>
        </p:spPr>
      </p:pic>
    </p:spTree>
    <p:extLst>
      <p:ext uri="{BB962C8B-B14F-4D97-AF65-F5344CB8AC3E}">
        <p14:creationId xmlns:p14="http://schemas.microsoft.com/office/powerpoint/2010/main" val="155037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a:t>Stimulus and receptor</a:t>
            </a:r>
          </a:p>
          <a:p>
            <a:r>
              <a:rPr lang="en-US" dirty="0"/>
              <a:t>A</a:t>
            </a:r>
            <a:r>
              <a:rPr lang="en-US" dirty="0" smtClean="0"/>
              <a:t>uditory </a:t>
            </a:r>
            <a:r>
              <a:rPr lang="en-US" dirty="0"/>
              <a:t>pathway</a:t>
            </a:r>
          </a:p>
          <a:p>
            <a:r>
              <a:rPr lang="en-US" dirty="0" smtClean="0"/>
              <a:t>Echolocation </a:t>
            </a:r>
            <a:r>
              <a:rPr lang="en-US" dirty="0"/>
              <a:t>in bats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734291"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Hearing</a:t>
            </a:r>
            <a:endParaRPr lang="en-US" dirty="0"/>
          </a:p>
        </p:txBody>
      </p:sp>
    </p:spTree>
    <p:extLst>
      <p:ext uri="{BB962C8B-B14F-4D97-AF65-F5344CB8AC3E}">
        <p14:creationId xmlns:p14="http://schemas.microsoft.com/office/powerpoint/2010/main" val="9435272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734291"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Hearing</a:t>
            </a:r>
            <a:r>
              <a:rPr lang="en-US" dirty="0">
                <a:solidFill>
                  <a:prstClr val="black"/>
                </a:solidFill>
              </a:rPr>
              <a:t>: Transduction</a:t>
            </a:r>
            <a:endParaRPr lang="en-US" dirty="0"/>
          </a:p>
        </p:txBody>
      </p:sp>
      <p:pic>
        <p:nvPicPr>
          <p:cNvPr id="10242" name="Picture 2" descr="C:\Users\quinonea\AppData\Local\Temp\wz20fb\ch06unl\bp1e_figure_06_29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9757" y="1514006"/>
            <a:ext cx="3518668" cy="5260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3328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569399"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Hearing</a:t>
            </a:r>
            <a:r>
              <a:rPr lang="en-US" dirty="0">
                <a:solidFill>
                  <a:prstClr val="black"/>
                </a:solidFill>
              </a:rPr>
              <a:t>: </a:t>
            </a:r>
            <a:r>
              <a:rPr lang="en-US" dirty="0"/>
              <a:t>Cochlear Implants</a:t>
            </a:r>
          </a:p>
        </p:txBody>
      </p:sp>
      <p:pic>
        <p:nvPicPr>
          <p:cNvPr id="8" name="Picture 7" descr="bp1e_figure_06_30.jpg"/>
          <p:cNvPicPr>
            <a:picLocks noChangeAspect="1"/>
          </p:cNvPicPr>
          <p:nvPr/>
        </p:nvPicPr>
        <p:blipFill>
          <a:blip r:embed="rId4"/>
          <a:stretch>
            <a:fillRect/>
          </a:stretch>
        </p:blipFill>
        <p:spPr>
          <a:xfrm>
            <a:off x="1696737" y="1902708"/>
            <a:ext cx="5513532" cy="4461465"/>
          </a:xfrm>
          <a:prstGeom prst="rect">
            <a:avLst/>
          </a:prstGeom>
        </p:spPr>
      </p:pic>
    </p:spTree>
    <p:extLst>
      <p:ext uri="{BB962C8B-B14F-4D97-AF65-F5344CB8AC3E}">
        <p14:creationId xmlns:p14="http://schemas.microsoft.com/office/powerpoint/2010/main" val="17219477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734291"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Hearing</a:t>
            </a:r>
            <a:r>
              <a:rPr lang="en-US" dirty="0">
                <a:solidFill>
                  <a:prstClr val="black"/>
                </a:solidFill>
              </a:rPr>
              <a:t>: </a:t>
            </a:r>
            <a:r>
              <a:rPr lang="en-US" dirty="0"/>
              <a:t>Travel to the cortex</a:t>
            </a:r>
          </a:p>
        </p:txBody>
      </p:sp>
      <p:pic>
        <p:nvPicPr>
          <p:cNvPr id="11266" name="Picture 2" descr="C:\Users\quinonea\AppData\Local\Temp\wza289\ch06unl\bp1e_figure_06_31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3580" y="1449961"/>
            <a:ext cx="5856840" cy="5214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02596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034321" y="404734"/>
            <a:ext cx="7794658" cy="925306"/>
          </a:xfrm>
          <a:prstGeom prst="rect">
            <a:avLst/>
          </a:prstGeom>
        </p:spPr>
        <p:txBody>
          <a:bodyP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Uber Hearing: Echolocation in Bats</a:t>
            </a:r>
          </a:p>
        </p:txBody>
      </p:sp>
      <p:pic>
        <p:nvPicPr>
          <p:cNvPr id="12290" name="Picture 2" descr="C:\Users\quinonea\AppData\Local\Temp\wz2bf3\ch06unl\bp1e_figure_06_32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3293" y="1557124"/>
            <a:ext cx="6551415" cy="52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250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Receptors</a:t>
            </a:r>
          </a:p>
          <a:p>
            <a:r>
              <a:rPr lang="en-US" dirty="0" smtClean="0"/>
              <a:t>Pathway</a:t>
            </a:r>
          </a:p>
          <a:p>
            <a:r>
              <a:rPr lang="en-US" dirty="0" smtClean="0"/>
              <a:t>Uber-touch: Raccoons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592339" y="209188"/>
            <a:ext cx="8094461"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Touch </a:t>
            </a:r>
            <a:endParaRPr lang="en-US" dirty="0"/>
          </a:p>
        </p:txBody>
      </p:sp>
    </p:spTree>
    <p:extLst>
      <p:ext uri="{BB962C8B-B14F-4D97-AF65-F5344CB8AC3E}">
        <p14:creationId xmlns:p14="http://schemas.microsoft.com/office/powerpoint/2010/main" val="4650012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734291"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Touch: Receptors  </a:t>
            </a:r>
            <a:endParaRPr lang="en-US" dirty="0"/>
          </a:p>
        </p:txBody>
      </p:sp>
      <p:pic>
        <p:nvPicPr>
          <p:cNvPr id="13314" name="Picture 2" descr="C:\Users\quinonea\AppData\Local\Temp\wz0409\ch06unl\bp1e_figure_06_34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3953" y="1488248"/>
            <a:ext cx="5260451" cy="5234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755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734291"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Touch: Pathway  </a:t>
            </a:r>
            <a:endParaRPr lang="en-US" dirty="0"/>
          </a:p>
        </p:txBody>
      </p:sp>
      <p:pic>
        <p:nvPicPr>
          <p:cNvPr id="14338" name="Picture 2" descr="C:\Users\quinonea\AppData\Local\Temp\wz9dd8\ch06unl\bp1e_figure_06_35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8466" y="1494932"/>
            <a:ext cx="5254302" cy="5089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1663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2454441"/>
            <a:ext cx="3298040" cy="3046988"/>
          </a:xfrm>
          <a:prstGeom prst="rect">
            <a:avLst/>
          </a:prstGeom>
          <a:noFill/>
        </p:spPr>
        <p:txBody>
          <a:bodyPr wrap="square" rtlCol="0">
            <a:spAutoFit/>
          </a:bodyPr>
          <a:lstStyle/>
          <a:p>
            <a:r>
              <a:rPr lang="en-US" sz="3200" dirty="0" smtClean="0"/>
              <a:t>Amount of cortex dedicated to a particular sense is indicative of the animal’s reliance on that sense</a:t>
            </a:r>
            <a:endParaRPr lang="en-US" sz="32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449806" y="239169"/>
            <a:ext cx="8429499"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Uber Touch</a:t>
            </a:r>
            <a:endParaRPr lang="en-US" dirty="0"/>
          </a:p>
        </p:txBody>
      </p:sp>
      <p:pic>
        <p:nvPicPr>
          <p:cNvPr id="15362" name="Picture 2" descr="C:\Users\quinonea\AppData\Local\Temp\wz7bc7\ch06unl\bp1e_figure_06_36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5240" y="1860149"/>
            <a:ext cx="5180493" cy="4235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88022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n-US" dirty="0" smtClean="0"/>
              <a:t>How does tactile input affect healing?</a:t>
            </a:r>
          </a:p>
          <a:p>
            <a:r>
              <a:rPr lang="en-US" dirty="0" smtClean="0"/>
              <a:t>Three groups:</a:t>
            </a:r>
          </a:p>
          <a:p>
            <a:pPr lvl="1"/>
            <a:r>
              <a:rPr lang="en-US" dirty="0" smtClean="0"/>
              <a:t>Frontal </a:t>
            </a:r>
            <a:r>
              <a:rPr lang="en-US" dirty="0"/>
              <a:t>brain lesions and tactile </a:t>
            </a:r>
            <a:r>
              <a:rPr lang="en-US" dirty="0" smtClean="0"/>
              <a:t>therapy (FTS) </a:t>
            </a:r>
            <a:endParaRPr lang="en-US" dirty="0"/>
          </a:p>
          <a:p>
            <a:pPr lvl="1"/>
            <a:r>
              <a:rPr lang="en-US" dirty="0" smtClean="0"/>
              <a:t>Frontal </a:t>
            </a:r>
            <a:r>
              <a:rPr lang="en-US" dirty="0"/>
              <a:t>brain lesions with </a:t>
            </a:r>
            <a:r>
              <a:rPr lang="en-US" i="1" dirty="0"/>
              <a:t>no </a:t>
            </a:r>
            <a:r>
              <a:rPr lang="en-US" dirty="0"/>
              <a:t>tactile </a:t>
            </a:r>
            <a:r>
              <a:rPr lang="en-US" dirty="0" smtClean="0"/>
              <a:t>therapy (FNT)</a:t>
            </a:r>
          </a:p>
          <a:p>
            <a:pPr lvl="1"/>
            <a:r>
              <a:rPr lang="en-US" dirty="0" smtClean="0"/>
              <a:t>Sham surgery (Control)</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734291"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Healing Touch</a:t>
            </a:r>
            <a:endParaRPr lang="en-US" dirty="0"/>
          </a:p>
        </p:txBody>
      </p:sp>
    </p:spTree>
    <p:extLst>
      <p:ext uri="{BB962C8B-B14F-4D97-AF65-F5344CB8AC3E}">
        <p14:creationId xmlns:p14="http://schemas.microsoft.com/office/powerpoint/2010/main" val="8901253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2454441"/>
            <a:ext cx="3298040" cy="584775"/>
          </a:xfrm>
          <a:prstGeom prst="rect">
            <a:avLst/>
          </a:prstGeom>
          <a:noFill/>
        </p:spPr>
        <p:txBody>
          <a:bodyPr wrap="square" rtlCol="0">
            <a:spAutoFit/>
          </a:bodyPr>
          <a:lstStyle/>
          <a:p>
            <a:endParaRPr lang="en-US" sz="32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734291"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Healing Touch</a:t>
            </a:r>
            <a:endParaRPr lang="en-US" dirty="0"/>
          </a:p>
        </p:txBody>
      </p:sp>
      <p:pic>
        <p:nvPicPr>
          <p:cNvPr id="16386" name="Picture 2" descr="C:\Users\quinonea\AppData\Local\Temp\wz50e1\ch06unl\bp1e_cm_06_01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291" y="1537610"/>
            <a:ext cx="7654977" cy="5101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6523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2454441"/>
            <a:ext cx="3298040" cy="584775"/>
          </a:xfrm>
          <a:prstGeom prst="rect">
            <a:avLst/>
          </a:prstGeom>
          <a:noFill/>
        </p:spPr>
        <p:txBody>
          <a:bodyPr wrap="square" rtlCol="0">
            <a:spAutoFit/>
          </a:bodyPr>
          <a:lstStyle/>
          <a:p>
            <a:endParaRPr lang="en-US" sz="3200" dirty="0"/>
          </a:p>
        </p:txBody>
      </p:sp>
      <p:sp>
        <p:nvSpPr>
          <p:cNvPr id="5" name="Content Placeholder 4"/>
          <p:cNvSpPr>
            <a:spLocks noGrp="1"/>
          </p:cNvSpPr>
          <p:nvPr>
            <p:ph idx="1"/>
          </p:nvPr>
        </p:nvSpPr>
        <p:spPr/>
        <p:txBody>
          <a:bodyPr/>
          <a:lstStyle/>
          <a:p>
            <a:r>
              <a:rPr lang="en-US" dirty="0"/>
              <a:t>Stimulus and receptor</a:t>
            </a:r>
          </a:p>
          <a:p>
            <a:r>
              <a:rPr lang="en-US" dirty="0"/>
              <a:t>Olfactory neural destinations and emotional connections</a:t>
            </a:r>
          </a:p>
          <a:p>
            <a:r>
              <a:rPr lang="en-US" dirty="0"/>
              <a:t>Pheromones</a:t>
            </a:r>
          </a:p>
          <a:p>
            <a:r>
              <a:rPr lang="en-US" dirty="0"/>
              <a:t>Uber-olfaction: </a:t>
            </a:r>
            <a:r>
              <a:rPr lang="en-US" dirty="0" smtClean="0"/>
              <a:t>Rats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734291" y="322289"/>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Smell</a:t>
            </a:r>
            <a:endParaRPr lang="en-US" dirty="0"/>
          </a:p>
        </p:txBody>
      </p:sp>
    </p:spTree>
    <p:extLst>
      <p:ext uri="{BB962C8B-B14F-4D97-AF65-F5344CB8AC3E}">
        <p14:creationId xmlns:p14="http://schemas.microsoft.com/office/powerpoint/2010/main" val="21111254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2454441"/>
            <a:ext cx="3298040" cy="584775"/>
          </a:xfrm>
          <a:prstGeom prst="rect">
            <a:avLst/>
          </a:prstGeom>
          <a:noFill/>
        </p:spPr>
        <p:txBody>
          <a:bodyPr wrap="square" rtlCol="0">
            <a:spAutoFit/>
          </a:bodyPr>
          <a:lstStyle/>
          <a:p>
            <a:endParaRPr lang="en-US" sz="32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734291"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Smell: stimulus and receptor</a:t>
            </a:r>
          </a:p>
        </p:txBody>
      </p:sp>
      <p:pic>
        <p:nvPicPr>
          <p:cNvPr id="17410" name="Picture 2" descr="C:\Users\quinonea\AppData\Local\Temp\wzca63\ch06unl\bp1e_figure_06_37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4302" y="1432566"/>
            <a:ext cx="7447385" cy="4782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168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2454441"/>
            <a:ext cx="3298040" cy="584775"/>
          </a:xfrm>
          <a:prstGeom prst="rect">
            <a:avLst/>
          </a:prstGeom>
          <a:noFill/>
        </p:spPr>
        <p:txBody>
          <a:bodyPr wrap="square" rtlCol="0">
            <a:spAutoFit/>
          </a:bodyPr>
          <a:lstStyle/>
          <a:p>
            <a:endParaRPr lang="en-US" sz="32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734291"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Smell: smelling a predator</a:t>
            </a:r>
          </a:p>
        </p:txBody>
      </p:sp>
      <p:pic>
        <p:nvPicPr>
          <p:cNvPr id="18434" name="Picture 2" descr="C:\Users\quinonea\AppData\Local\Temp\wz64af\ch06unl\bp1e_figure_06_38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1520" y="1471423"/>
            <a:ext cx="5195141" cy="5251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6626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Chemical signaling</a:t>
            </a:r>
          </a:p>
          <a:p>
            <a:r>
              <a:rPr lang="en-US" dirty="0" smtClean="0"/>
              <a:t>Detected by the VNO before being passed to higher cortical regions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0110"/>
            <a:ext cx="9144000" cy="6858000"/>
          </a:xfrm>
          <a:prstGeom prst="rect">
            <a:avLst/>
          </a:prstGeom>
        </p:spPr>
      </p:pic>
      <p:sp>
        <p:nvSpPr>
          <p:cNvPr id="6" name="Title 1"/>
          <p:cNvSpPr txBox="1">
            <a:spLocks/>
          </p:cNvSpPr>
          <p:nvPr/>
        </p:nvSpPr>
        <p:spPr>
          <a:xfrm>
            <a:off x="734291"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Smell: Pheromones</a:t>
            </a:r>
          </a:p>
        </p:txBody>
      </p:sp>
    </p:spTree>
    <p:extLst>
      <p:ext uri="{BB962C8B-B14F-4D97-AF65-F5344CB8AC3E}">
        <p14:creationId xmlns:p14="http://schemas.microsoft.com/office/powerpoint/2010/main" val="16530744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734291"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Smell: Pheromones</a:t>
            </a:r>
          </a:p>
        </p:txBody>
      </p:sp>
      <p:pic>
        <p:nvPicPr>
          <p:cNvPr id="19458" name="Picture 2" descr="C:\Users\quinonea\AppData\Local\Temp\wzdff6\ch06unl\bp1e_figure_06_39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0493" y="1499016"/>
            <a:ext cx="5230596" cy="5149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718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07750" y="2068932"/>
            <a:ext cx="4636249" cy="3451806"/>
          </a:xfrm>
        </p:spPr>
      </p:pic>
      <p:sp>
        <p:nvSpPr>
          <p:cNvPr id="4" name="TextBox 3"/>
          <p:cNvSpPr txBox="1"/>
          <p:nvPr/>
        </p:nvSpPr>
        <p:spPr>
          <a:xfrm>
            <a:off x="457200" y="2012893"/>
            <a:ext cx="3601446" cy="3539430"/>
          </a:xfrm>
          <a:prstGeom prst="rect">
            <a:avLst/>
          </a:prstGeom>
          <a:noFill/>
        </p:spPr>
        <p:txBody>
          <a:bodyPr wrap="square" rtlCol="0">
            <a:spAutoFit/>
          </a:bodyPr>
          <a:lstStyle/>
          <a:p>
            <a:r>
              <a:rPr lang="en-US" sz="3200" dirty="0" smtClean="0"/>
              <a:t>Flehman response</a:t>
            </a:r>
          </a:p>
          <a:p>
            <a:endParaRPr lang="en-US" sz="3200" dirty="0" smtClean="0"/>
          </a:p>
          <a:p>
            <a:r>
              <a:rPr lang="en-US" sz="3200" dirty="0" smtClean="0"/>
              <a:t>What are some pros and cons of using chemical signaling </a:t>
            </a:r>
            <a:r>
              <a:rPr lang="en-US" sz="3200" i="1" dirty="0" smtClean="0"/>
              <a:t>vs</a:t>
            </a:r>
            <a:r>
              <a:rPr lang="en-US" sz="3200" dirty="0" smtClean="0"/>
              <a:t>. auditory communication?</a:t>
            </a:r>
            <a:endParaRPr lang="en-US" sz="3200"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80110"/>
            <a:ext cx="9144000" cy="6858000"/>
          </a:xfrm>
          <a:prstGeom prst="rect">
            <a:avLst/>
          </a:prstGeom>
        </p:spPr>
      </p:pic>
      <p:sp>
        <p:nvSpPr>
          <p:cNvPr id="7" name="Title 1"/>
          <p:cNvSpPr txBox="1">
            <a:spLocks/>
          </p:cNvSpPr>
          <p:nvPr/>
        </p:nvSpPr>
        <p:spPr>
          <a:xfrm>
            <a:off x="734291"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Smell: Pheromones</a:t>
            </a:r>
          </a:p>
        </p:txBody>
      </p:sp>
    </p:spTree>
    <p:extLst>
      <p:ext uri="{BB962C8B-B14F-4D97-AF65-F5344CB8AC3E}">
        <p14:creationId xmlns:p14="http://schemas.microsoft.com/office/powerpoint/2010/main" val="1446815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57200" y="1909011"/>
            <a:ext cx="3826042" cy="1077218"/>
          </a:xfrm>
          <a:prstGeom prst="rect">
            <a:avLst/>
          </a:prstGeom>
          <a:noFill/>
        </p:spPr>
        <p:txBody>
          <a:bodyPr wrap="square" rtlCol="0">
            <a:spAutoFit/>
          </a:bodyPr>
          <a:lstStyle/>
          <a:p>
            <a:r>
              <a:rPr lang="en-US" sz="3200" dirty="0" smtClean="0"/>
              <a:t>Huge olfactory bulbs in rats</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1"/>
          <p:cNvSpPr txBox="1">
            <a:spLocks/>
          </p:cNvSpPr>
          <p:nvPr/>
        </p:nvSpPr>
        <p:spPr>
          <a:xfrm>
            <a:off x="734291" y="381912"/>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Uber Smell</a:t>
            </a:r>
            <a:endParaRPr lang="en-US" dirty="0"/>
          </a:p>
        </p:txBody>
      </p:sp>
      <p:pic>
        <p:nvPicPr>
          <p:cNvPr id="20482" name="Picture 2" descr="C:\Users\quinonea\AppData\Local\Temp\wzd137\ch06unl\bp1e_figure_06_41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2752" y="2447620"/>
            <a:ext cx="5656525" cy="4084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1459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57199" y="1909011"/>
            <a:ext cx="4018547" cy="4031873"/>
          </a:xfrm>
          <a:prstGeom prst="rect">
            <a:avLst/>
          </a:prstGeom>
          <a:noFill/>
        </p:spPr>
        <p:txBody>
          <a:bodyPr wrap="square" rtlCol="0">
            <a:spAutoFit/>
          </a:bodyPr>
          <a:lstStyle/>
          <a:p>
            <a:r>
              <a:rPr lang="en-US" sz="3200" dirty="0" smtClean="0"/>
              <a:t>Hero Rats</a:t>
            </a:r>
          </a:p>
          <a:p>
            <a:endParaRPr lang="en-US" sz="3200" dirty="0" smtClean="0"/>
          </a:p>
          <a:p>
            <a:r>
              <a:rPr lang="en-US" sz="3200" dirty="0" smtClean="0"/>
              <a:t>What are the benefits of using rats to detect landmines?</a:t>
            </a:r>
          </a:p>
          <a:p>
            <a:endParaRPr lang="en-US" sz="3200" dirty="0"/>
          </a:p>
          <a:p>
            <a:r>
              <a:rPr lang="en-US" sz="3200" dirty="0" smtClean="0"/>
              <a:t>Can you think of any drawbacks?</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1"/>
          <p:cNvSpPr txBox="1">
            <a:spLocks/>
          </p:cNvSpPr>
          <p:nvPr/>
        </p:nvSpPr>
        <p:spPr>
          <a:xfrm>
            <a:off x="734291" y="18704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Uber Smell</a:t>
            </a:r>
            <a:endParaRPr lang="en-US" dirty="0"/>
          </a:p>
        </p:txBody>
      </p:sp>
      <p:pic>
        <p:nvPicPr>
          <p:cNvPr id="10" name="Picture 9" descr="bp1e_figure_06_42.jpg"/>
          <p:cNvPicPr>
            <a:picLocks noChangeAspect="1"/>
          </p:cNvPicPr>
          <p:nvPr/>
        </p:nvPicPr>
        <p:blipFill>
          <a:blip r:embed="rId4"/>
          <a:stretch>
            <a:fillRect/>
          </a:stretch>
        </p:blipFill>
        <p:spPr>
          <a:xfrm>
            <a:off x="4580704" y="1909011"/>
            <a:ext cx="4210799" cy="3022753"/>
          </a:xfrm>
          <a:prstGeom prst="rect">
            <a:avLst/>
          </a:prstGeom>
        </p:spPr>
      </p:pic>
    </p:spTree>
    <p:extLst>
      <p:ext uri="{BB962C8B-B14F-4D97-AF65-F5344CB8AC3E}">
        <p14:creationId xmlns:p14="http://schemas.microsoft.com/office/powerpoint/2010/main" val="18300545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734291" y="306962"/>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Sensory mapping in the rat</a:t>
            </a:r>
          </a:p>
        </p:txBody>
      </p:sp>
      <p:pic>
        <p:nvPicPr>
          <p:cNvPr id="21506" name="Picture 2" descr="C:\Users\quinonea\AppData\Local\Temp\wzab9e\ch06unl\bp1e_le_06_01c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2820" y="1678320"/>
            <a:ext cx="5652541" cy="4715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2754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765</TotalTime>
  <Words>868</Words>
  <Application>Microsoft Office PowerPoint</Application>
  <PresentationFormat>On-screen Show (4:3)</PresentationFormat>
  <Paragraphs>142</Paragraphs>
  <Slides>42</Slides>
  <Notes>25</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PowerPoint Presentation</vt:lpstr>
      <vt:lpstr>Chapter 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Baylor College of Medicine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John Magnotti</dc:creator>
  <cp:lastModifiedBy>ALBRIGHT, Larissa</cp:lastModifiedBy>
  <cp:revision>383</cp:revision>
  <dcterms:created xsi:type="dcterms:W3CDTF">2016-07-17T18:38:37Z</dcterms:created>
  <dcterms:modified xsi:type="dcterms:W3CDTF">2017-04-07T20:19:53Z</dcterms:modified>
</cp:coreProperties>
</file>