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0"/>
  </p:notesMasterIdLst>
  <p:sldIdLst>
    <p:sldId id="344" r:id="rId2"/>
    <p:sldId id="256" r:id="rId3"/>
    <p:sldId id="257" r:id="rId4"/>
    <p:sldId id="308" r:id="rId5"/>
    <p:sldId id="309" r:id="rId6"/>
    <p:sldId id="310" r:id="rId7"/>
    <p:sldId id="311" r:id="rId8"/>
    <p:sldId id="312" r:id="rId9"/>
    <p:sldId id="313" r:id="rId10"/>
    <p:sldId id="314" r:id="rId11"/>
    <p:sldId id="317" r:id="rId12"/>
    <p:sldId id="315" r:id="rId13"/>
    <p:sldId id="316" r:id="rId14"/>
    <p:sldId id="318" r:id="rId15"/>
    <p:sldId id="319" r:id="rId16"/>
    <p:sldId id="320" r:id="rId17"/>
    <p:sldId id="321" r:id="rId18"/>
    <p:sldId id="322" r:id="rId19"/>
    <p:sldId id="323" r:id="rId20"/>
    <p:sldId id="324" r:id="rId21"/>
    <p:sldId id="325" r:id="rId22"/>
    <p:sldId id="326" r:id="rId23"/>
    <p:sldId id="327" r:id="rId24"/>
    <p:sldId id="328" r:id="rId25"/>
    <p:sldId id="329" r:id="rId26"/>
    <p:sldId id="330" r:id="rId27"/>
    <p:sldId id="331" r:id="rId28"/>
    <p:sldId id="333" r:id="rId29"/>
    <p:sldId id="332" r:id="rId30"/>
    <p:sldId id="334" r:id="rId31"/>
    <p:sldId id="335" r:id="rId32"/>
    <p:sldId id="336" r:id="rId33"/>
    <p:sldId id="337" r:id="rId34"/>
    <p:sldId id="338" r:id="rId35"/>
    <p:sldId id="339" r:id="rId36"/>
    <p:sldId id="341" r:id="rId37"/>
    <p:sldId id="342" r:id="rId38"/>
    <p:sldId id="343" r:id="rId3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mma Parker" initials="EP" lastIdx="1" clrIdx="0">
    <p:extLst>
      <p:ext uri="{19B8F6BF-5375-455C-9EA6-DF929625EA0E}">
        <p15:presenceInfo xmlns="" xmlns:p15="http://schemas.microsoft.com/office/powerpoint/2012/main" userId="" providerI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723"/>
    <p:restoredTop sz="87741" autoAdjust="0"/>
  </p:normalViewPr>
  <p:slideViewPr>
    <p:cSldViewPr snapToGrid="0" snapToObjects="1">
      <p:cViewPr>
        <p:scale>
          <a:sx n="64" d="100"/>
          <a:sy n="64" d="100"/>
        </p:scale>
        <p:origin x="-354" y="-894"/>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946D6E0-EA3E-E444-BAC5-20808094DE7C}" type="datetimeFigureOut">
              <a:rPr lang="en-US" smtClean="0"/>
              <a:t>4/7/2017</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0857692-AD3E-4645-95D3-6F697A982666}" type="slidenum">
              <a:rPr lang="en-US" smtClean="0"/>
              <a:t>‹#›</a:t>
            </a:fld>
            <a:endParaRPr lang="en-US" dirty="0"/>
          </a:p>
        </p:txBody>
      </p:sp>
    </p:spTree>
    <p:extLst>
      <p:ext uri="{BB962C8B-B14F-4D97-AF65-F5344CB8AC3E}">
        <p14:creationId xmlns:p14="http://schemas.microsoft.com/office/powerpoint/2010/main" val="2849787282"/>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857692-AD3E-4645-95D3-6F697A982666}" type="slidenum">
              <a:rPr lang="en-US" smtClean="0"/>
              <a:t>2</a:t>
            </a:fld>
            <a:endParaRPr lang="en-US" dirty="0"/>
          </a:p>
        </p:txBody>
      </p:sp>
    </p:spTree>
    <p:extLst>
      <p:ext uri="{BB962C8B-B14F-4D97-AF65-F5344CB8AC3E}">
        <p14:creationId xmlns:p14="http://schemas.microsoft.com/office/powerpoint/2010/main" val="6677016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kern="1200" dirty="0" smtClean="0">
                <a:solidFill>
                  <a:schemeClr val="tx1"/>
                </a:solidFill>
                <a:effectLst/>
                <a:latin typeface="+mn-lt"/>
                <a:ea typeface="+mn-ea"/>
                <a:cs typeface="+mn-cs"/>
              </a:rPr>
              <a:t>Hippocampus in (a) kitten and (b)</a:t>
            </a:r>
            <a:r>
              <a:rPr lang="en-US" sz="1200" b="0" kern="1200" baseline="0" dirty="0" smtClean="0">
                <a:solidFill>
                  <a:schemeClr val="tx1"/>
                </a:solidFill>
                <a:effectLst/>
                <a:latin typeface="+mn-lt"/>
                <a:ea typeface="+mn-ea"/>
                <a:cs typeface="+mn-cs"/>
              </a:rPr>
              <a:t> </a:t>
            </a:r>
            <a:r>
              <a:rPr lang="en-US" sz="1200" b="0" kern="1200" dirty="0" smtClean="0">
                <a:solidFill>
                  <a:schemeClr val="tx1"/>
                </a:solidFill>
                <a:effectLst/>
                <a:latin typeface="+mn-lt"/>
                <a:ea typeface="+mn-ea"/>
                <a:cs typeface="+mn-cs"/>
              </a:rPr>
              <a:t>human</a:t>
            </a:r>
            <a:endParaRPr lang="en-US" b="0" dirty="0"/>
          </a:p>
        </p:txBody>
      </p:sp>
      <p:sp>
        <p:nvSpPr>
          <p:cNvPr id="4" name="Slide Number Placeholder 3"/>
          <p:cNvSpPr>
            <a:spLocks noGrp="1"/>
          </p:cNvSpPr>
          <p:nvPr>
            <p:ph type="sldNum" sz="quarter" idx="10"/>
          </p:nvPr>
        </p:nvSpPr>
        <p:spPr/>
        <p:txBody>
          <a:bodyPr/>
          <a:lstStyle/>
          <a:p>
            <a:fld id="{B0857692-AD3E-4645-95D3-6F697A982666}" type="slidenum">
              <a:rPr lang="en-US" smtClean="0"/>
              <a:t>5</a:t>
            </a:fld>
            <a:endParaRPr lang="en-US" dirty="0"/>
          </a:p>
        </p:txBody>
      </p:sp>
    </p:spTree>
    <p:extLst>
      <p:ext uri="{BB962C8B-B14F-4D97-AF65-F5344CB8AC3E}">
        <p14:creationId xmlns:p14="http://schemas.microsoft.com/office/powerpoint/2010/main" val="10999424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kern="1200" dirty="0" smtClean="0">
                <a:solidFill>
                  <a:schemeClr val="tx1"/>
                </a:solidFill>
                <a:effectLst/>
                <a:latin typeface="+mn-lt"/>
                <a:ea typeface="+mn-ea"/>
                <a:cs typeface="+mn-cs"/>
              </a:rPr>
              <a:t>Hippocampus in (a) kitten and (b)</a:t>
            </a:r>
            <a:r>
              <a:rPr lang="en-US" sz="1200" b="0" kern="1200" baseline="0" dirty="0" smtClean="0">
                <a:solidFill>
                  <a:schemeClr val="tx1"/>
                </a:solidFill>
                <a:effectLst/>
                <a:latin typeface="+mn-lt"/>
                <a:ea typeface="+mn-ea"/>
                <a:cs typeface="+mn-cs"/>
              </a:rPr>
              <a:t> </a:t>
            </a:r>
            <a:r>
              <a:rPr lang="en-US" sz="1200" b="0" kern="1200" dirty="0" smtClean="0">
                <a:solidFill>
                  <a:schemeClr val="tx1"/>
                </a:solidFill>
                <a:effectLst/>
                <a:latin typeface="+mn-lt"/>
                <a:ea typeface="+mn-ea"/>
                <a:cs typeface="+mn-cs"/>
              </a:rPr>
              <a:t>human</a:t>
            </a:r>
            <a:endParaRPr lang="en-US" b="0" dirty="0"/>
          </a:p>
        </p:txBody>
      </p:sp>
      <p:sp>
        <p:nvSpPr>
          <p:cNvPr id="4" name="Slide Number Placeholder 3"/>
          <p:cNvSpPr>
            <a:spLocks noGrp="1"/>
          </p:cNvSpPr>
          <p:nvPr>
            <p:ph type="sldNum" sz="quarter" idx="10"/>
          </p:nvPr>
        </p:nvSpPr>
        <p:spPr/>
        <p:txBody>
          <a:bodyPr/>
          <a:lstStyle/>
          <a:p>
            <a:fld id="{B0857692-AD3E-4645-95D3-6F697A982666}" type="slidenum">
              <a:rPr lang="en-US" smtClean="0"/>
              <a:t>6</a:t>
            </a:fld>
            <a:endParaRPr lang="en-US" dirty="0"/>
          </a:p>
        </p:txBody>
      </p:sp>
    </p:spTree>
    <p:extLst>
      <p:ext uri="{BB962C8B-B14F-4D97-AF65-F5344CB8AC3E}">
        <p14:creationId xmlns:p14="http://schemas.microsoft.com/office/powerpoint/2010/main" val="13400339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kern="1200" dirty="0" smtClean="0">
                <a:solidFill>
                  <a:schemeClr val="tx1"/>
                </a:solidFill>
                <a:effectLst/>
                <a:latin typeface="+mn-lt"/>
                <a:ea typeface="+mn-ea"/>
                <a:cs typeface="+mn-cs"/>
              </a:rPr>
              <a:t>Hippocampus in (a) kitten and (b)</a:t>
            </a:r>
            <a:r>
              <a:rPr lang="en-US" sz="1200" b="0" kern="1200" baseline="0" dirty="0" smtClean="0">
                <a:solidFill>
                  <a:schemeClr val="tx1"/>
                </a:solidFill>
                <a:effectLst/>
                <a:latin typeface="+mn-lt"/>
                <a:ea typeface="+mn-ea"/>
                <a:cs typeface="+mn-cs"/>
              </a:rPr>
              <a:t> </a:t>
            </a:r>
            <a:r>
              <a:rPr lang="en-US" sz="1200" b="0" kern="1200" dirty="0" smtClean="0">
                <a:solidFill>
                  <a:schemeClr val="tx1"/>
                </a:solidFill>
                <a:effectLst/>
                <a:latin typeface="+mn-lt"/>
                <a:ea typeface="+mn-ea"/>
                <a:cs typeface="+mn-cs"/>
              </a:rPr>
              <a:t>human</a:t>
            </a:r>
            <a:endParaRPr lang="en-US" b="0" dirty="0"/>
          </a:p>
        </p:txBody>
      </p:sp>
      <p:sp>
        <p:nvSpPr>
          <p:cNvPr id="4" name="Slide Number Placeholder 3"/>
          <p:cNvSpPr>
            <a:spLocks noGrp="1"/>
          </p:cNvSpPr>
          <p:nvPr>
            <p:ph type="sldNum" sz="quarter" idx="10"/>
          </p:nvPr>
        </p:nvSpPr>
        <p:spPr/>
        <p:txBody>
          <a:bodyPr/>
          <a:lstStyle/>
          <a:p>
            <a:fld id="{B0857692-AD3E-4645-95D3-6F697A982666}" type="slidenum">
              <a:rPr lang="en-US" smtClean="0"/>
              <a:t>7</a:t>
            </a:fld>
            <a:endParaRPr lang="en-US" dirty="0"/>
          </a:p>
        </p:txBody>
      </p:sp>
    </p:spTree>
    <p:extLst>
      <p:ext uri="{BB962C8B-B14F-4D97-AF65-F5344CB8AC3E}">
        <p14:creationId xmlns:p14="http://schemas.microsoft.com/office/powerpoint/2010/main" val="16429692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Mammalian play responses are similar across species, including behaviors such as running, chasing, and pinning—shown here in (a) rats and (b) children. </a:t>
            </a:r>
            <a:endParaRPr lang="en-US" dirty="0"/>
          </a:p>
        </p:txBody>
      </p:sp>
      <p:sp>
        <p:nvSpPr>
          <p:cNvPr id="4" name="Slide Number Placeholder 3"/>
          <p:cNvSpPr>
            <a:spLocks noGrp="1"/>
          </p:cNvSpPr>
          <p:nvPr>
            <p:ph type="sldNum" sz="quarter" idx="10"/>
          </p:nvPr>
        </p:nvSpPr>
        <p:spPr/>
        <p:txBody>
          <a:bodyPr/>
          <a:lstStyle/>
          <a:p>
            <a:fld id="{B0857692-AD3E-4645-95D3-6F697A982666}" type="slidenum">
              <a:rPr lang="en-US" smtClean="0"/>
              <a:t>8</a:t>
            </a:fld>
            <a:endParaRPr lang="en-US" dirty="0"/>
          </a:p>
        </p:txBody>
      </p:sp>
    </p:spTree>
    <p:extLst>
      <p:ext uri="{BB962C8B-B14F-4D97-AF65-F5344CB8AC3E}">
        <p14:creationId xmlns:p14="http://schemas.microsoft.com/office/powerpoint/2010/main" val="4337361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857692-AD3E-4645-95D3-6F697A982666}" type="slidenum">
              <a:rPr lang="en-US" smtClean="0"/>
              <a:t>9</a:t>
            </a:fld>
            <a:endParaRPr lang="en-US" dirty="0"/>
          </a:p>
        </p:txBody>
      </p:sp>
    </p:spTree>
    <p:extLst>
      <p:ext uri="{BB962C8B-B14F-4D97-AF65-F5344CB8AC3E}">
        <p14:creationId xmlns:p14="http://schemas.microsoft.com/office/powerpoint/2010/main" val="2182331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Although they are higher in males than in females, rates of a attention-deficit hyperactivity disorder continue to rise in both groups. </a:t>
            </a:r>
            <a:endParaRPr lang="en-US" dirty="0" smtClean="0"/>
          </a:p>
          <a:p>
            <a:endParaRPr lang="en-US" dirty="0"/>
          </a:p>
        </p:txBody>
      </p:sp>
      <p:sp>
        <p:nvSpPr>
          <p:cNvPr id="4" name="Slide Number Placeholder 3"/>
          <p:cNvSpPr>
            <a:spLocks noGrp="1"/>
          </p:cNvSpPr>
          <p:nvPr>
            <p:ph type="sldNum" sz="quarter" idx="10"/>
          </p:nvPr>
        </p:nvSpPr>
        <p:spPr/>
        <p:txBody>
          <a:bodyPr/>
          <a:lstStyle/>
          <a:p>
            <a:fld id="{B0857692-AD3E-4645-95D3-6F697A982666}" type="slidenum">
              <a:rPr lang="en-US" smtClean="0"/>
              <a:t>10</a:t>
            </a:fld>
            <a:endParaRPr lang="en-US" dirty="0"/>
          </a:p>
        </p:txBody>
      </p:sp>
    </p:spTree>
    <p:extLst>
      <p:ext uri="{BB962C8B-B14F-4D97-AF65-F5344CB8AC3E}">
        <p14:creationId xmlns:p14="http://schemas.microsoft.com/office/powerpoint/2010/main" val="17850066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857692-AD3E-4645-95D3-6F697A982666}" type="slidenum">
              <a:rPr lang="en-US" smtClean="0"/>
              <a:t>11</a:t>
            </a:fld>
            <a:endParaRPr lang="en-US" dirty="0"/>
          </a:p>
        </p:txBody>
      </p:sp>
    </p:spTree>
    <p:extLst>
      <p:ext uri="{BB962C8B-B14F-4D97-AF65-F5344CB8AC3E}">
        <p14:creationId xmlns:p14="http://schemas.microsoft.com/office/powerpoint/2010/main" val="10185390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brains of different mammals share similar structural templates but vary greatly in size and number of neurons. </a:t>
            </a:r>
            <a:endParaRPr lang="en-US" dirty="0" smtClean="0"/>
          </a:p>
          <a:p>
            <a:endParaRPr lang="en-US" dirty="0"/>
          </a:p>
        </p:txBody>
      </p:sp>
      <p:sp>
        <p:nvSpPr>
          <p:cNvPr id="4" name="Slide Number Placeholder 3"/>
          <p:cNvSpPr>
            <a:spLocks noGrp="1"/>
          </p:cNvSpPr>
          <p:nvPr>
            <p:ph type="sldNum" sz="quarter" idx="10"/>
          </p:nvPr>
        </p:nvSpPr>
        <p:spPr/>
        <p:txBody>
          <a:bodyPr/>
          <a:lstStyle/>
          <a:p>
            <a:fld id="{B0857692-AD3E-4645-95D3-6F697A982666}" type="slidenum">
              <a:rPr lang="en-US" smtClean="0"/>
              <a:t>12</a:t>
            </a:fld>
            <a:endParaRPr lang="en-US" dirty="0"/>
          </a:p>
        </p:txBody>
      </p:sp>
    </p:spTree>
    <p:extLst>
      <p:ext uri="{BB962C8B-B14F-4D97-AF65-F5344CB8AC3E}">
        <p14:creationId xmlns:p14="http://schemas.microsoft.com/office/powerpoint/2010/main" val="5479782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brains of different mammals share similar structural templates but vary greatly in size and number of neurons. </a:t>
            </a:r>
            <a:endParaRPr lang="en-US" dirty="0" smtClean="0"/>
          </a:p>
          <a:p>
            <a:endParaRPr lang="en-US" dirty="0"/>
          </a:p>
        </p:txBody>
      </p:sp>
      <p:sp>
        <p:nvSpPr>
          <p:cNvPr id="4" name="Slide Number Placeholder 3"/>
          <p:cNvSpPr>
            <a:spLocks noGrp="1"/>
          </p:cNvSpPr>
          <p:nvPr>
            <p:ph type="sldNum" sz="quarter" idx="10"/>
          </p:nvPr>
        </p:nvSpPr>
        <p:spPr/>
        <p:txBody>
          <a:bodyPr/>
          <a:lstStyle/>
          <a:p>
            <a:fld id="{B0857692-AD3E-4645-95D3-6F697A982666}" type="slidenum">
              <a:rPr lang="en-US" smtClean="0"/>
              <a:t>13</a:t>
            </a:fld>
            <a:endParaRPr lang="en-US" dirty="0"/>
          </a:p>
        </p:txBody>
      </p:sp>
    </p:spTree>
    <p:extLst>
      <p:ext uri="{BB962C8B-B14F-4D97-AF65-F5344CB8AC3E}">
        <p14:creationId xmlns:p14="http://schemas.microsoft.com/office/powerpoint/2010/main" val="5445698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kern="1200" dirty="0" smtClean="0">
                <a:solidFill>
                  <a:schemeClr val="tx1"/>
                </a:solidFill>
                <a:effectLst/>
                <a:latin typeface="+mn-lt"/>
                <a:ea typeface="+mn-ea"/>
                <a:cs typeface="+mn-cs"/>
              </a:rPr>
              <a:t>Projected values for generic rodent and primate brains compared with actual values in the human brain. </a:t>
            </a:r>
            <a:endParaRPr lang="en-US" b="0" dirty="0" smtClean="0"/>
          </a:p>
          <a:p>
            <a:r>
              <a:rPr lang="en-US" sz="1200" b="0" kern="1200" dirty="0" smtClean="0">
                <a:solidFill>
                  <a:schemeClr val="tx1"/>
                </a:solidFill>
                <a:effectLst/>
                <a:latin typeface="+mn-lt"/>
                <a:ea typeface="+mn-ea"/>
                <a:cs typeface="+mn-cs"/>
              </a:rPr>
              <a:t>The researchers began with a hypothetical generic rodent brain and a hypothetical generic human-size primate brain of 1500 grams</a:t>
            </a:r>
            <a:endParaRPr lang="en-US" b="0" dirty="0" smtClean="0"/>
          </a:p>
          <a:p>
            <a:endParaRPr lang="en-US" b="0" dirty="0"/>
          </a:p>
        </p:txBody>
      </p:sp>
      <p:sp>
        <p:nvSpPr>
          <p:cNvPr id="4" name="Slide Number Placeholder 3"/>
          <p:cNvSpPr>
            <a:spLocks noGrp="1"/>
          </p:cNvSpPr>
          <p:nvPr>
            <p:ph type="sldNum" sz="quarter" idx="10"/>
          </p:nvPr>
        </p:nvSpPr>
        <p:spPr/>
        <p:txBody>
          <a:bodyPr/>
          <a:lstStyle/>
          <a:p>
            <a:fld id="{B0857692-AD3E-4645-95D3-6F697A982666}" type="slidenum">
              <a:rPr lang="en-US" smtClean="0"/>
              <a:t>14</a:t>
            </a:fld>
            <a:endParaRPr lang="en-US" dirty="0"/>
          </a:p>
        </p:txBody>
      </p:sp>
    </p:spTree>
    <p:extLst>
      <p:ext uri="{BB962C8B-B14F-4D97-AF65-F5344CB8AC3E}">
        <p14:creationId xmlns:p14="http://schemas.microsoft.com/office/powerpoint/2010/main" val="3789279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10"/>
          </p:nvPr>
        </p:nvSpPr>
        <p:spPr/>
        <p:txBody>
          <a:bodyPr/>
          <a:lstStyle/>
          <a:p>
            <a:fld id="{B0857692-AD3E-4645-95D3-6F697A982666}" type="slidenum">
              <a:rPr lang="en-US" smtClean="0"/>
              <a:t>15</a:t>
            </a:fld>
            <a:endParaRPr lang="en-US" dirty="0"/>
          </a:p>
        </p:txBody>
      </p:sp>
    </p:spTree>
    <p:extLst>
      <p:ext uri="{BB962C8B-B14F-4D97-AF65-F5344CB8AC3E}">
        <p14:creationId xmlns:p14="http://schemas.microsoft.com/office/powerpoint/2010/main" val="14591335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10"/>
          </p:nvPr>
        </p:nvSpPr>
        <p:spPr/>
        <p:txBody>
          <a:bodyPr/>
          <a:lstStyle/>
          <a:p>
            <a:fld id="{B0857692-AD3E-4645-95D3-6F697A982666}" type="slidenum">
              <a:rPr lang="en-US" smtClean="0"/>
              <a:t>16</a:t>
            </a:fld>
            <a:endParaRPr lang="en-US" dirty="0"/>
          </a:p>
        </p:txBody>
      </p:sp>
    </p:spTree>
    <p:extLst>
      <p:ext uri="{BB962C8B-B14F-4D97-AF65-F5344CB8AC3E}">
        <p14:creationId xmlns:p14="http://schemas.microsoft.com/office/powerpoint/2010/main" val="11220177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10"/>
          </p:nvPr>
        </p:nvSpPr>
        <p:spPr/>
        <p:txBody>
          <a:bodyPr/>
          <a:lstStyle/>
          <a:p>
            <a:fld id="{B0857692-AD3E-4645-95D3-6F697A982666}" type="slidenum">
              <a:rPr lang="en-US" smtClean="0"/>
              <a:t>17</a:t>
            </a:fld>
            <a:endParaRPr lang="en-US" dirty="0"/>
          </a:p>
        </p:txBody>
      </p:sp>
    </p:spTree>
    <p:extLst>
      <p:ext uri="{BB962C8B-B14F-4D97-AF65-F5344CB8AC3E}">
        <p14:creationId xmlns:p14="http://schemas.microsoft.com/office/powerpoint/2010/main" val="7202294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 Variation in the amount of maternal contact with the pups can have long-lasting neuronal and behavioral effects. (b) One study of the influence of maternal care on the anxiety of the offspring used an elevated-plus maze. Rats that spent more time in the open arm were considered less anxious, and those that spent more time in the closed arm were considered more anxious. (c) Rats who had been more frequently licked by their mother spent more time in the central area and open arm.</a:t>
            </a:r>
            <a:endParaRPr lang="en-US" dirty="0"/>
          </a:p>
        </p:txBody>
      </p:sp>
      <p:sp>
        <p:nvSpPr>
          <p:cNvPr id="4" name="Slide Number Placeholder 3"/>
          <p:cNvSpPr>
            <a:spLocks noGrp="1"/>
          </p:cNvSpPr>
          <p:nvPr>
            <p:ph type="sldNum" sz="quarter" idx="10"/>
          </p:nvPr>
        </p:nvSpPr>
        <p:spPr/>
        <p:txBody>
          <a:bodyPr/>
          <a:lstStyle/>
          <a:p>
            <a:fld id="{B0857692-AD3E-4645-95D3-6F697A982666}" type="slidenum">
              <a:rPr lang="en-US" smtClean="0"/>
              <a:t>18</a:t>
            </a:fld>
            <a:endParaRPr lang="en-US" dirty="0"/>
          </a:p>
        </p:txBody>
      </p:sp>
    </p:spTree>
    <p:extLst>
      <p:ext uri="{BB962C8B-B14F-4D97-AF65-F5344CB8AC3E}">
        <p14:creationId xmlns:p14="http://schemas.microsoft.com/office/powerpoint/2010/main" val="20767028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kern="1200" dirty="0" smtClean="0">
                <a:solidFill>
                  <a:schemeClr val="tx1"/>
                </a:solidFill>
                <a:effectLst/>
                <a:latin typeface="+mn-lt"/>
                <a:ea typeface="+mn-ea"/>
                <a:cs typeface="+mn-cs"/>
              </a:rPr>
              <a:t>DNA methylation is</a:t>
            </a:r>
            <a:r>
              <a:rPr lang="en-US" sz="1200" b="0" kern="1200" baseline="0" dirty="0" smtClean="0">
                <a:solidFill>
                  <a:schemeClr val="tx1"/>
                </a:solidFill>
                <a:effectLst/>
                <a:latin typeface="+mn-lt"/>
                <a:ea typeface="+mn-ea"/>
                <a:cs typeface="+mn-cs"/>
              </a:rPr>
              <a:t> </a:t>
            </a:r>
            <a:r>
              <a:rPr lang="en-US" sz="1200" b="0" kern="1200" dirty="0" smtClean="0">
                <a:solidFill>
                  <a:schemeClr val="tx1"/>
                </a:solidFill>
                <a:effectLst/>
                <a:latin typeface="+mn-lt"/>
                <a:ea typeface="+mn-ea"/>
                <a:cs typeface="+mn-cs"/>
              </a:rPr>
              <a:t>a mechanism in which genes can be modified by the addition of a methyl chemical compound to the cytosine nucleotide base in DNA,</a:t>
            </a:r>
            <a:r>
              <a:rPr lang="en-US" sz="1200" b="0" kern="1200" baseline="0" dirty="0" smtClean="0">
                <a:solidFill>
                  <a:schemeClr val="tx1"/>
                </a:solidFill>
                <a:effectLst/>
                <a:latin typeface="+mn-lt"/>
                <a:ea typeface="+mn-ea"/>
                <a:cs typeface="+mn-cs"/>
              </a:rPr>
              <a:t> usually preventing expression of the gene</a:t>
            </a:r>
            <a:endParaRPr lang="en-US" b="0" dirty="0" smtClean="0"/>
          </a:p>
          <a:p>
            <a:endParaRPr lang="en-US" b="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Histone modification occurs throughout an organism’s life. Removal of methyl groups occurs at fertilization, during fetal development, and immediately after</a:t>
            </a:r>
            <a:r>
              <a:rPr lang="en-US" sz="1200" kern="1200" baseline="0" dirty="0" smtClean="0">
                <a:solidFill>
                  <a:schemeClr val="tx1"/>
                </a:solidFill>
                <a:effectLst/>
                <a:latin typeface="+mn-lt"/>
                <a:ea typeface="+mn-ea"/>
                <a:cs typeface="+mn-cs"/>
              </a:rPr>
              <a:t> birth</a:t>
            </a:r>
            <a:endParaRPr lang="en-US" dirty="0" smtClean="0"/>
          </a:p>
          <a:p>
            <a:endParaRPr lang="en-US" b="0" dirty="0"/>
          </a:p>
        </p:txBody>
      </p:sp>
      <p:sp>
        <p:nvSpPr>
          <p:cNvPr id="4" name="Slide Number Placeholder 3"/>
          <p:cNvSpPr>
            <a:spLocks noGrp="1"/>
          </p:cNvSpPr>
          <p:nvPr>
            <p:ph type="sldNum" sz="quarter" idx="10"/>
          </p:nvPr>
        </p:nvSpPr>
        <p:spPr/>
        <p:txBody>
          <a:bodyPr/>
          <a:lstStyle/>
          <a:p>
            <a:fld id="{B0857692-AD3E-4645-95D3-6F697A982666}" type="slidenum">
              <a:rPr lang="en-US" smtClean="0"/>
              <a:t>19</a:t>
            </a:fld>
            <a:endParaRPr lang="en-US" dirty="0"/>
          </a:p>
        </p:txBody>
      </p:sp>
    </p:spTree>
    <p:extLst>
      <p:ext uri="{BB962C8B-B14F-4D97-AF65-F5344CB8AC3E}">
        <p14:creationId xmlns:p14="http://schemas.microsoft.com/office/powerpoint/2010/main" val="17531600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10"/>
          </p:nvPr>
        </p:nvSpPr>
        <p:spPr/>
        <p:txBody>
          <a:bodyPr/>
          <a:lstStyle/>
          <a:p>
            <a:fld id="{B0857692-AD3E-4645-95D3-6F697A982666}" type="slidenum">
              <a:rPr lang="en-US" smtClean="0"/>
              <a:t>20</a:t>
            </a:fld>
            <a:endParaRPr lang="en-US" dirty="0"/>
          </a:p>
        </p:txBody>
      </p:sp>
    </p:spTree>
    <p:extLst>
      <p:ext uri="{BB962C8B-B14F-4D97-AF65-F5344CB8AC3E}">
        <p14:creationId xmlns:p14="http://schemas.microsoft.com/office/powerpoint/2010/main" val="2329396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development of the human brain occurs at a rapid pace. Early in the process, the overall brain structure is similar to that of other mammals, with more specific differentiation characteristic of the human brain occurring toward the end of gestational development. </a:t>
            </a:r>
            <a:endParaRPr lang="en-US" dirty="0" smtClean="0"/>
          </a:p>
          <a:p>
            <a:endParaRPr lang="en-US" b="0" dirty="0" smtClean="0"/>
          </a:p>
          <a:p>
            <a:endParaRPr lang="en-US" b="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b="0" kern="1200" dirty="0" smtClean="0">
                <a:solidFill>
                  <a:schemeClr val="tx1"/>
                </a:solidFill>
                <a:effectLst/>
                <a:latin typeface="+mn-lt"/>
                <a:ea typeface="+mn-ea"/>
                <a:cs typeface="+mn-cs"/>
              </a:rPr>
              <a:t>In earliest stages of development, new cells are pluripotent</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b="0" kern="1200" dirty="0" smtClean="0">
                <a:solidFill>
                  <a:schemeClr val="tx1"/>
                </a:solidFill>
                <a:effectLst/>
                <a:latin typeface="+mn-lt"/>
                <a:ea typeface="+mn-ea"/>
                <a:cs typeface="+mn-cs"/>
              </a:rPr>
              <a:t>Progenitor cells retain their ability to eventually produce a specific type of cell, they do not have the ability of stem cells to produce pluripotent cells</a:t>
            </a:r>
            <a:endParaRPr lang="en-US" b="0" dirty="0" smtClean="0"/>
          </a:p>
          <a:p>
            <a:endParaRPr lang="en-US" b="0" dirty="0"/>
          </a:p>
        </p:txBody>
      </p:sp>
      <p:sp>
        <p:nvSpPr>
          <p:cNvPr id="4" name="Slide Number Placeholder 3"/>
          <p:cNvSpPr>
            <a:spLocks noGrp="1"/>
          </p:cNvSpPr>
          <p:nvPr>
            <p:ph type="sldNum" sz="quarter" idx="10"/>
          </p:nvPr>
        </p:nvSpPr>
        <p:spPr/>
        <p:txBody>
          <a:bodyPr/>
          <a:lstStyle/>
          <a:p>
            <a:fld id="{B0857692-AD3E-4645-95D3-6F697A982666}" type="slidenum">
              <a:rPr lang="en-US" smtClean="0"/>
              <a:t>21</a:t>
            </a:fld>
            <a:endParaRPr lang="en-US" dirty="0"/>
          </a:p>
        </p:txBody>
      </p:sp>
    </p:spTree>
    <p:extLst>
      <p:ext uri="{BB962C8B-B14F-4D97-AF65-F5344CB8AC3E}">
        <p14:creationId xmlns:p14="http://schemas.microsoft.com/office/powerpoint/2010/main" val="160356954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Immature neurons go through several processes that ultimately lead them to their final destination with appropriate neuronal connections. </a:t>
            </a:r>
            <a:endParaRPr lang="en-US" dirty="0" smtClean="0"/>
          </a:p>
          <a:p>
            <a:endParaRPr lang="en-US" b="0" dirty="0"/>
          </a:p>
        </p:txBody>
      </p:sp>
      <p:sp>
        <p:nvSpPr>
          <p:cNvPr id="4" name="Slide Number Placeholder 3"/>
          <p:cNvSpPr>
            <a:spLocks noGrp="1"/>
          </p:cNvSpPr>
          <p:nvPr>
            <p:ph type="sldNum" sz="quarter" idx="10"/>
          </p:nvPr>
        </p:nvSpPr>
        <p:spPr/>
        <p:txBody>
          <a:bodyPr/>
          <a:lstStyle/>
          <a:p>
            <a:fld id="{B0857692-AD3E-4645-95D3-6F697A982666}" type="slidenum">
              <a:rPr lang="en-US" smtClean="0"/>
              <a:t>22</a:t>
            </a:fld>
            <a:endParaRPr lang="en-US" dirty="0"/>
          </a:p>
        </p:txBody>
      </p:sp>
    </p:spTree>
    <p:extLst>
      <p:ext uri="{BB962C8B-B14F-4D97-AF65-F5344CB8AC3E}">
        <p14:creationId xmlns:p14="http://schemas.microsoft.com/office/powerpoint/2010/main" val="6745072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Radial astrocytes serve as guidance paths for immature neurons, marking the way to their final destinations. </a:t>
            </a:r>
            <a:endParaRPr lang="en-US" dirty="0" smtClean="0"/>
          </a:p>
          <a:p>
            <a:endParaRPr lang="en-US" b="0" dirty="0"/>
          </a:p>
        </p:txBody>
      </p:sp>
      <p:sp>
        <p:nvSpPr>
          <p:cNvPr id="4" name="Slide Number Placeholder 3"/>
          <p:cNvSpPr>
            <a:spLocks noGrp="1"/>
          </p:cNvSpPr>
          <p:nvPr>
            <p:ph type="sldNum" sz="quarter" idx="10"/>
          </p:nvPr>
        </p:nvSpPr>
        <p:spPr/>
        <p:txBody>
          <a:bodyPr/>
          <a:lstStyle/>
          <a:p>
            <a:fld id="{B0857692-AD3E-4645-95D3-6F697A982666}" type="slidenum">
              <a:rPr lang="en-US" smtClean="0"/>
              <a:t>23</a:t>
            </a:fld>
            <a:endParaRPr lang="en-US" dirty="0"/>
          </a:p>
        </p:txBody>
      </p:sp>
    </p:spTree>
    <p:extLst>
      <p:ext uri="{BB962C8B-B14F-4D97-AF65-F5344CB8AC3E}">
        <p14:creationId xmlns:p14="http://schemas.microsoft.com/office/powerpoint/2010/main" val="8166510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10"/>
          </p:nvPr>
        </p:nvSpPr>
        <p:spPr/>
        <p:txBody>
          <a:bodyPr/>
          <a:lstStyle/>
          <a:p>
            <a:fld id="{B0857692-AD3E-4645-95D3-6F697A982666}" type="slidenum">
              <a:rPr lang="en-US" smtClean="0"/>
              <a:t>24</a:t>
            </a:fld>
            <a:endParaRPr lang="en-US" dirty="0"/>
          </a:p>
        </p:txBody>
      </p:sp>
    </p:spTree>
    <p:extLst>
      <p:ext uri="{BB962C8B-B14F-4D97-AF65-F5344CB8AC3E}">
        <p14:creationId xmlns:p14="http://schemas.microsoft.com/office/powerpoint/2010/main" val="130660414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To determine whether new cells were neurons and not glial cells, (a) mice were injected with BrdU, and the reactive cells were illuminated. (b) All of the neurons were stained. (c) When the new green cells merged with all of the new neurons, the yellow cells were known to be new neurons. </a:t>
            </a:r>
            <a:endParaRPr lang="en-US" dirty="0"/>
          </a:p>
        </p:txBody>
      </p:sp>
      <p:sp>
        <p:nvSpPr>
          <p:cNvPr id="4" name="Slide Number Placeholder 3"/>
          <p:cNvSpPr>
            <a:spLocks noGrp="1"/>
          </p:cNvSpPr>
          <p:nvPr>
            <p:ph type="sldNum" sz="quarter" idx="10"/>
          </p:nvPr>
        </p:nvSpPr>
        <p:spPr/>
        <p:txBody>
          <a:bodyPr/>
          <a:lstStyle/>
          <a:p>
            <a:fld id="{B0857692-AD3E-4645-95D3-6F697A982666}" type="slidenum">
              <a:rPr lang="en-US" smtClean="0"/>
              <a:t>25</a:t>
            </a:fld>
            <a:endParaRPr lang="en-US" dirty="0"/>
          </a:p>
        </p:txBody>
      </p:sp>
    </p:spTree>
    <p:extLst>
      <p:ext uri="{BB962C8B-B14F-4D97-AF65-F5344CB8AC3E}">
        <p14:creationId xmlns:p14="http://schemas.microsoft.com/office/powerpoint/2010/main" val="109682218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Throughout human development, the ability to inhibit inappropriate responses increases with age. </a:t>
            </a:r>
            <a:endParaRPr lang="en-US" dirty="0" smtClean="0"/>
          </a:p>
          <a:p>
            <a:endParaRPr lang="en-US" dirty="0"/>
          </a:p>
        </p:txBody>
      </p:sp>
      <p:sp>
        <p:nvSpPr>
          <p:cNvPr id="4" name="Slide Number Placeholder 3"/>
          <p:cNvSpPr>
            <a:spLocks noGrp="1"/>
          </p:cNvSpPr>
          <p:nvPr>
            <p:ph type="sldNum" sz="quarter" idx="10"/>
          </p:nvPr>
        </p:nvSpPr>
        <p:spPr/>
        <p:txBody>
          <a:bodyPr/>
          <a:lstStyle/>
          <a:p>
            <a:fld id="{B0857692-AD3E-4645-95D3-6F697A982666}" type="slidenum">
              <a:rPr lang="en-US" smtClean="0"/>
              <a:t>26</a:t>
            </a:fld>
            <a:endParaRPr lang="en-US" dirty="0"/>
          </a:p>
        </p:txBody>
      </p:sp>
    </p:spTree>
    <p:extLst>
      <p:ext uri="{BB962C8B-B14F-4D97-AF65-F5344CB8AC3E}">
        <p14:creationId xmlns:p14="http://schemas.microsoft.com/office/powerpoint/2010/main" val="41594158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When asked to perform a visual task during a fMRI scan, it was observed that adults</a:t>
            </a:r>
            <a:r>
              <a:rPr lang="en-US" sz="1200" kern="1200" baseline="0" dirty="0" smtClean="0">
                <a:solidFill>
                  <a:schemeClr val="tx1"/>
                </a:solidFill>
                <a:effectLst/>
                <a:latin typeface="+mn-lt"/>
                <a:ea typeface="+mn-ea"/>
                <a:cs typeface="+mn-cs"/>
              </a:rPr>
              <a:t> and</a:t>
            </a:r>
            <a:r>
              <a:rPr lang="en-US" sz="1200" kern="1200" dirty="0" smtClean="0">
                <a:solidFill>
                  <a:schemeClr val="tx1"/>
                </a:solidFill>
                <a:effectLst/>
                <a:latin typeface="+mn-lt"/>
                <a:ea typeface="+mn-ea"/>
                <a:cs typeface="+mn-cs"/>
              </a:rPr>
              <a:t> adolescents decreased activity</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in the rostral anterior cingulate cortex when responding correctly. Only the adults exhibited in- creased activation in the dorsal anterior cingulate when responding incorrectly. In this figure, blue colors indicate decreased activity, and yellow/red colors indicated increased activity. </a:t>
            </a:r>
            <a:endParaRPr lang="en-US" dirty="0" smtClean="0"/>
          </a:p>
          <a:p>
            <a:endParaRPr lang="en-US" dirty="0"/>
          </a:p>
        </p:txBody>
      </p:sp>
      <p:sp>
        <p:nvSpPr>
          <p:cNvPr id="4" name="Slide Number Placeholder 3"/>
          <p:cNvSpPr>
            <a:spLocks noGrp="1"/>
          </p:cNvSpPr>
          <p:nvPr>
            <p:ph type="sldNum" sz="quarter" idx="10"/>
          </p:nvPr>
        </p:nvSpPr>
        <p:spPr/>
        <p:txBody>
          <a:bodyPr/>
          <a:lstStyle/>
          <a:p>
            <a:fld id="{B0857692-AD3E-4645-95D3-6F697A982666}" type="slidenum">
              <a:rPr lang="en-US" smtClean="0"/>
              <a:t>27</a:t>
            </a:fld>
            <a:endParaRPr lang="en-US" dirty="0"/>
          </a:p>
        </p:txBody>
      </p:sp>
    </p:spTree>
    <p:extLst>
      <p:ext uri="{BB962C8B-B14F-4D97-AF65-F5344CB8AC3E}">
        <p14:creationId xmlns:p14="http://schemas.microsoft.com/office/powerpoint/2010/main" val="173328268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limbic regions of the brain mature at a faster rate than the pre- frontal cortical areas during adolescence. Consequently, without the prefrontal regions to regulate the emotional and reward functions of the limbic areas, high levels of risk-taking are observed during this time. </a:t>
            </a:r>
            <a:endParaRPr lang="en-US" dirty="0" smtClean="0"/>
          </a:p>
          <a:p>
            <a:endParaRPr lang="en-US" dirty="0"/>
          </a:p>
        </p:txBody>
      </p:sp>
      <p:sp>
        <p:nvSpPr>
          <p:cNvPr id="4" name="Slide Number Placeholder 3"/>
          <p:cNvSpPr>
            <a:spLocks noGrp="1"/>
          </p:cNvSpPr>
          <p:nvPr>
            <p:ph type="sldNum" sz="quarter" idx="10"/>
          </p:nvPr>
        </p:nvSpPr>
        <p:spPr/>
        <p:txBody>
          <a:bodyPr/>
          <a:lstStyle/>
          <a:p>
            <a:fld id="{B0857692-AD3E-4645-95D3-6F697A982666}" type="slidenum">
              <a:rPr lang="en-US" smtClean="0"/>
              <a:t>28</a:t>
            </a:fld>
            <a:endParaRPr lang="en-US" dirty="0"/>
          </a:p>
        </p:txBody>
      </p:sp>
    </p:spTree>
    <p:extLst>
      <p:ext uri="{BB962C8B-B14F-4D97-AF65-F5344CB8AC3E}">
        <p14:creationId xmlns:p14="http://schemas.microsoft.com/office/powerpoint/2010/main" val="94410963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857692-AD3E-4645-95D3-6F697A982666}" type="slidenum">
              <a:rPr lang="en-US" smtClean="0"/>
              <a:t>29</a:t>
            </a:fld>
            <a:endParaRPr lang="en-US" dirty="0"/>
          </a:p>
        </p:txBody>
      </p:sp>
    </p:spTree>
    <p:extLst>
      <p:ext uri="{BB962C8B-B14F-4D97-AF65-F5344CB8AC3E}">
        <p14:creationId xmlns:p14="http://schemas.microsoft.com/office/powerpoint/2010/main" val="110946146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2 months after having</a:t>
            </a:r>
            <a:r>
              <a:rPr lang="en-US" sz="1200" kern="1200" baseline="0" dirty="0" smtClean="0">
                <a:solidFill>
                  <a:schemeClr val="tx1"/>
                </a:solidFill>
                <a:effectLst/>
                <a:latin typeface="+mn-lt"/>
                <a:ea typeface="+mn-ea"/>
                <a:cs typeface="+mn-cs"/>
              </a:rPr>
              <a:t> a digit surgically removed</a:t>
            </a:r>
            <a:r>
              <a:rPr lang="en-US" sz="1200" kern="1200" dirty="0" smtClean="0">
                <a:solidFill>
                  <a:schemeClr val="tx1"/>
                </a:solidFill>
                <a:effectLst/>
                <a:latin typeface="+mn-lt"/>
                <a:ea typeface="+mn-ea"/>
                <a:cs typeface="+mn-cs"/>
              </a:rPr>
              <a:t>, the owl monkey’s cortical area representing each digit reorganizes to compensate for the lost incoming sensory information from the lost digit, maximizing responsiveness of the remaining digits. </a:t>
            </a:r>
            <a:endParaRPr lang="en-US" dirty="0"/>
          </a:p>
        </p:txBody>
      </p:sp>
      <p:sp>
        <p:nvSpPr>
          <p:cNvPr id="4" name="Slide Number Placeholder 3"/>
          <p:cNvSpPr>
            <a:spLocks noGrp="1"/>
          </p:cNvSpPr>
          <p:nvPr>
            <p:ph type="sldNum" sz="quarter" idx="10"/>
          </p:nvPr>
        </p:nvSpPr>
        <p:spPr/>
        <p:txBody>
          <a:bodyPr/>
          <a:lstStyle/>
          <a:p>
            <a:fld id="{B0857692-AD3E-4645-95D3-6F697A982666}" type="slidenum">
              <a:rPr lang="en-US" smtClean="0"/>
              <a:t>30</a:t>
            </a:fld>
            <a:endParaRPr lang="en-US" dirty="0"/>
          </a:p>
        </p:txBody>
      </p:sp>
    </p:spTree>
    <p:extLst>
      <p:ext uri="{BB962C8B-B14F-4D97-AF65-F5344CB8AC3E}">
        <p14:creationId xmlns:p14="http://schemas.microsoft.com/office/powerpoint/2010/main" val="182914943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Training in digits 2, 3, and 4 produces larger cortical areas for these digits in comparison with the digits that were not trained. </a:t>
            </a:r>
            <a:endParaRPr lang="en-US" dirty="0" smtClean="0"/>
          </a:p>
          <a:p>
            <a:endParaRPr lang="en-US" dirty="0"/>
          </a:p>
        </p:txBody>
      </p:sp>
      <p:sp>
        <p:nvSpPr>
          <p:cNvPr id="4" name="Slide Number Placeholder 3"/>
          <p:cNvSpPr>
            <a:spLocks noGrp="1"/>
          </p:cNvSpPr>
          <p:nvPr>
            <p:ph type="sldNum" sz="quarter" idx="10"/>
          </p:nvPr>
        </p:nvSpPr>
        <p:spPr/>
        <p:txBody>
          <a:bodyPr/>
          <a:lstStyle/>
          <a:p>
            <a:fld id="{B0857692-AD3E-4645-95D3-6F697A982666}" type="slidenum">
              <a:rPr lang="en-US" smtClean="0"/>
              <a:t>31</a:t>
            </a:fld>
            <a:endParaRPr lang="en-US" dirty="0"/>
          </a:p>
        </p:txBody>
      </p:sp>
    </p:spTree>
    <p:extLst>
      <p:ext uri="{BB962C8B-B14F-4D97-AF65-F5344CB8AC3E}">
        <p14:creationId xmlns:p14="http://schemas.microsoft.com/office/powerpoint/2010/main" val="25464751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 Alzheimer’s disease is characterized by amyloid plaques interrupting neuronal functioning, especially in the hippocampal area. (b) Normally, tau works to stabilize microtubules,</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but in Alzheimer’s disease τ destabilizes microtubules, leading to neurofibrillary</a:t>
            </a:r>
            <a:r>
              <a:rPr lang="en-US" sz="1200" kern="1200" baseline="0" dirty="0" smtClean="0">
                <a:solidFill>
                  <a:schemeClr val="tx1"/>
                </a:solidFill>
                <a:effectLst/>
                <a:latin typeface="+mn-lt"/>
                <a:ea typeface="+mn-ea"/>
                <a:cs typeface="+mn-cs"/>
              </a:rPr>
              <a:t> tangles and diminished neuronal processing and communication</a:t>
            </a:r>
            <a:r>
              <a:rPr lang="en-US" sz="1200" kern="1200" dirty="0" smtClean="0">
                <a:solidFill>
                  <a:schemeClr val="tx1"/>
                </a:solidFill>
                <a:effectLst/>
                <a:latin typeface="+mn-lt"/>
                <a:ea typeface="+mn-ea"/>
                <a:cs typeface="+mn-cs"/>
              </a:rPr>
              <a:t> (c) Patients with Alzheimer’s also show enlarged ventricles tubules, and significant shrinkage of the cortical and hippocampal areas. </a:t>
            </a:r>
            <a:endParaRPr lang="en-US" dirty="0" smtClean="0"/>
          </a:p>
        </p:txBody>
      </p:sp>
      <p:sp>
        <p:nvSpPr>
          <p:cNvPr id="4" name="Slide Number Placeholder 3"/>
          <p:cNvSpPr>
            <a:spLocks noGrp="1"/>
          </p:cNvSpPr>
          <p:nvPr>
            <p:ph type="sldNum" sz="quarter" idx="10"/>
          </p:nvPr>
        </p:nvSpPr>
        <p:spPr/>
        <p:txBody>
          <a:bodyPr/>
          <a:lstStyle/>
          <a:p>
            <a:fld id="{B0857692-AD3E-4645-95D3-6F697A982666}" type="slidenum">
              <a:rPr lang="en-US" smtClean="0"/>
              <a:t>32</a:t>
            </a:fld>
            <a:endParaRPr lang="en-US" dirty="0"/>
          </a:p>
        </p:txBody>
      </p:sp>
    </p:spTree>
    <p:extLst>
      <p:ext uri="{BB962C8B-B14F-4D97-AF65-F5344CB8AC3E}">
        <p14:creationId xmlns:p14="http://schemas.microsoft.com/office/powerpoint/2010/main" val="119394291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When the blood of old mice was transfused into younger mice in a heterochronic preparation (a), neurogenesis declined to a level closer to that of the old mice (i.e., fewer stained developing cells) (b); alternatively, when the blood from young mice was transfused into old mice, neurogenesis rates increased to a level closer to that of young mice (c).</a:t>
            </a:r>
          </a:p>
        </p:txBody>
      </p:sp>
      <p:sp>
        <p:nvSpPr>
          <p:cNvPr id="4" name="Slide Number Placeholder 3"/>
          <p:cNvSpPr>
            <a:spLocks noGrp="1"/>
          </p:cNvSpPr>
          <p:nvPr>
            <p:ph type="sldNum" sz="quarter" idx="10"/>
          </p:nvPr>
        </p:nvSpPr>
        <p:spPr/>
        <p:txBody>
          <a:bodyPr/>
          <a:lstStyle/>
          <a:p>
            <a:fld id="{B0857692-AD3E-4645-95D3-6F697A982666}" type="slidenum">
              <a:rPr lang="en-US" smtClean="0"/>
              <a:t>33</a:t>
            </a:fld>
            <a:endParaRPr lang="en-US" dirty="0"/>
          </a:p>
        </p:txBody>
      </p:sp>
    </p:spTree>
    <p:extLst>
      <p:ext uri="{BB962C8B-B14F-4D97-AF65-F5344CB8AC3E}">
        <p14:creationId xmlns:p14="http://schemas.microsoft.com/office/powerpoint/2010/main" val="58144860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p:txBody>
      </p:sp>
      <p:sp>
        <p:nvSpPr>
          <p:cNvPr id="4" name="Slide Number Placeholder 3"/>
          <p:cNvSpPr>
            <a:spLocks noGrp="1"/>
          </p:cNvSpPr>
          <p:nvPr>
            <p:ph type="sldNum" sz="quarter" idx="10"/>
          </p:nvPr>
        </p:nvSpPr>
        <p:spPr/>
        <p:txBody>
          <a:bodyPr/>
          <a:lstStyle/>
          <a:p>
            <a:fld id="{B0857692-AD3E-4645-95D3-6F697A982666}" type="slidenum">
              <a:rPr lang="en-US" smtClean="0"/>
              <a:t>34</a:t>
            </a:fld>
            <a:endParaRPr lang="en-US" dirty="0"/>
          </a:p>
        </p:txBody>
      </p:sp>
    </p:spTree>
    <p:extLst>
      <p:ext uri="{BB962C8B-B14F-4D97-AF65-F5344CB8AC3E}">
        <p14:creationId xmlns:p14="http://schemas.microsoft.com/office/powerpoint/2010/main" val="106033838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p:txBody>
      </p:sp>
      <p:sp>
        <p:nvSpPr>
          <p:cNvPr id="4" name="Slide Number Placeholder 3"/>
          <p:cNvSpPr>
            <a:spLocks noGrp="1"/>
          </p:cNvSpPr>
          <p:nvPr>
            <p:ph type="sldNum" sz="quarter" idx="10"/>
          </p:nvPr>
        </p:nvSpPr>
        <p:spPr/>
        <p:txBody>
          <a:bodyPr/>
          <a:lstStyle/>
          <a:p>
            <a:fld id="{B0857692-AD3E-4645-95D3-6F697A982666}" type="slidenum">
              <a:rPr lang="en-US" smtClean="0"/>
              <a:t>35</a:t>
            </a:fld>
            <a:endParaRPr lang="en-US" dirty="0"/>
          </a:p>
        </p:txBody>
      </p:sp>
    </p:spTree>
    <p:extLst>
      <p:ext uri="{BB962C8B-B14F-4D97-AF65-F5344CB8AC3E}">
        <p14:creationId xmlns:p14="http://schemas.microsoft.com/office/powerpoint/2010/main" val="7642387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p:txBody>
      </p:sp>
      <p:sp>
        <p:nvSpPr>
          <p:cNvPr id="4" name="Slide Number Placeholder 3"/>
          <p:cNvSpPr>
            <a:spLocks noGrp="1"/>
          </p:cNvSpPr>
          <p:nvPr>
            <p:ph type="sldNum" sz="quarter" idx="10"/>
          </p:nvPr>
        </p:nvSpPr>
        <p:spPr/>
        <p:txBody>
          <a:bodyPr/>
          <a:lstStyle/>
          <a:p>
            <a:fld id="{B0857692-AD3E-4645-95D3-6F697A982666}" type="slidenum">
              <a:rPr lang="en-US" smtClean="0"/>
              <a:t>36</a:t>
            </a:fld>
            <a:endParaRPr lang="en-US" dirty="0"/>
          </a:p>
        </p:txBody>
      </p:sp>
    </p:spTree>
    <p:extLst>
      <p:ext uri="{BB962C8B-B14F-4D97-AF65-F5344CB8AC3E}">
        <p14:creationId xmlns:p14="http://schemas.microsoft.com/office/powerpoint/2010/main" val="212464445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p:txBody>
      </p:sp>
      <p:sp>
        <p:nvSpPr>
          <p:cNvPr id="4" name="Slide Number Placeholder 3"/>
          <p:cNvSpPr>
            <a:spLocks noGrp="1"/>
          </p:cNvSpPr>
          <p:nvPr>
            <p:ph type="sldNum" sz="quarter" idx="10"/>
          </p:nvPr>
        </p:nvSpPr>
        <p:spPr/>
        <p:txBody>
          <a:bodyPr/>
          <a:lstStyle/>
          <a:p>
            <a:fld id="{B0857692-AD3E-4645-95D3-6F697A982666}" type="slidenum">
              <a:rPr lang="en-US" smtClean="0"/>
              <a:t>37</a:t>
            </a:fld>
            <a:endParaRPr lang="en-US" dirty="0"/>
          </a:p>
        </p:txBody>
      </p:sp>
    </p:spTree>
    <p:extLst>
      <p:ext uri="{BB962C8B-B14F-4D97-AF65-F5344CB8AC3E}">
        <p14:creationId xmlns:p14="http://schemas.microsoft.com/office/powerpoint/2010/main" val="48844993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p:txBody>
      </p:sp>
      <p:sp>
        <p:nvSpPr>
          <p:cNvPr id="4" name="Slide Number Placeholder 3"/>
          <p:cNvSpPr>
            <a:spLocks noGrp="1"/>
          </p:cNvSpPr>
          <p:nvPr>
            <p:ph type="sldNum" sz="quarter" idx="10"/>
          </p:nvPr>
        </p:nvSpPr>
        <p:spPr/>
        <p:txBody>
          <a:bodyPr/>
          <a:lstStyle/>
          <a:p>
            <a:fld id="{B0857692-AD3E-4645-95D3-6F697A982666}" type="slidenum">
              <a:rPr lang="en-US" smtClean="0"/>
              <a:t>38</a:t>
            </a:fld>
            <a:endParaRPr lang="en-US" dirty="0"/>
          </a:p>
        </p:txBody>
      </p:sp>
    </p:spTree>
    <p:extLst>
      <p:ext uri="{BB962C8B-B14F-4D97-AF65-F5344CB8AC3E}">
        <p14:creationId xmlns:p14="http://schemas.microsoft.com/office/powerpoint/2010/main" val="3283431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B7869B5-FAEF-D048-B887-5A6EFA202357}" type="datetimeFigureOut">
              <a:rPr lang="en-US" smtClean="0"/>
              <a:t>4/7/2017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13419F4-DD73-7746-8E7C-331532A45DA0}" type="slidenum">
              <a:rPr lang="en-US" smtClean="0"/>
              <a:t>‹#›</a:t>
            </a:fld>
            <a:endParaRPr lang="en-US" dirty="0"/>
          </a:p>
        </p:txBody>
      </p:sp>
    </p:spTree>
    <p:extLst>
      <p:ext uri="{BB962C8B-B14F-4D97-AF65-F5344CB8AC3E}">
        <p14:creationId xmlns:p14="http://schemas.microsoft.com/office/powerpoint/2010/main" val="22635878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B7869B5-FAEF-D048-B887-5A6EFA202357}" type="datetimeFigureOut">
              <a:rPr lang="en-US" smtClean="0"/>
              <a:t>4/7/2017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13419F4-DD73-7746-8E7C-331532A45DA0}" type="slidenum">
              <a:rPr lang="en-US" smtClean="0"/>
              <a:t>‹#›</a:t>
            </a:fld>
            <a:endParaRPr lang="en-US" dirty="0"/>
          </a:p>
        </p:txBody>
      </p:sp>
    </p:spTree>
    <p:extLst>
      <p:ext uri="{BB962C8B-B14F-4D97-AF65-F5344CB8AC3E}">
        <p14:creationId xmlns:p14="http://schemas.microsoft.com/office/powerpoint/2010/main" val="1745806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B7869B5-FAEF-D048-B887-5A6EFA202357}" type="datetimeFigureOut">
              <a:rPr lang="en-US" smtClean="0"/>
              <a:t>4/7/2017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13419F4-DD73-7746-8E7C-331532A45DA0}" type="slidenum">
              <a:rPr lang="en-US" smtClean="0"/>
              <a:t>‹#›</a:t>
            </a:fld>
            <a:endParaRPr lang="en-US" dirty="0"/>
          </a:p>
        </p:txBody>
      </p:sp>
    </p:spTree>
    <p:extLst>
      <p:ext uri="{BB962C8B-B14F-4D97-AF65-F5344CB8AC3E}">
        <p14:creationId xmlns:p14="http://schemas.microsoft.com/office/powerpoint/2010/main" val="22087781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B7869B5-FAEF-D048-B887-5A6EFA202357}" type="datetimeFigureOut">
              <a:rPr lang="en-US" smtClean="0"/>
              <a:t>4/7/2017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13419F4-DD73-7746-8E7C-331532A45DA0}" type="slidenum">
              <a:rPr lang="en-US" smtClean="0"/>
              <a:t>‹#›</a:t>
            </a:fld>
            <a:endParaRPr lang="en-US" dirty="0"/>
          </a:p>
        </p:txBody>
      </p:sp>
    </p:spTree>
    <p:extLst>
      <p:ext uri="{BB962C8B-B14F-4D97-AF65-F5344CB8AC3E}">
        <p14:creationId xmlns:p14="http://schemas.microsoft.com/office/powerpoint/2010/main" val="11526907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B7869B5-FAEF-D048-B887-5A6EFA202357}" type="datetimeFigureOut">
              <a:rPr lang="en-US" smtClean="0"/>
              <a:t>4/7/2017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13419F4-DD73-7746-8E7C-331532A45DA0}" type="slidenum">
              <a:rPr lang="en-US" smtClean="0"/>
              <a:t>‹#›</a:t>
            </a:fld>
            <a:endParaRPr lang="en-US" dirty="0"/>
          </a:p>
        </p:txBody>
      </p:sp>
    </p:spTree>
    <p:extLst>
      <p:ext uri="{BB962C8B-B14F-4D97-AF65-F5344CB8AC3E}">
        <p14:creationId xmlns:p14="http://schemas.microsoft.com/office/powerpoint/2010/main" val="5107671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B7869B5-FAEF-D048-B887-5A6EFA202357}" type="datetimeFigureOut">
              <a:rPr lang="en-US" smtClean="0"/>
              <a:t>4/7/2017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13419F4-DD73-7746-8E7C-331532A45DA0}" type="slidenum">
              <a:rPr lang="en-US" smtClean="0"/>
              <a:t>‹#›</a:t>
            </a:fld>
            <a:endParaRPr lang="en-US" dirty="0"/>
          </a:p>
        </p:txBody>
      </p:sp>
    </p:spTree>
    <p:extLst>
      <p:ext uri="{BB962C8B-B14F-4D97-AF65-F5344CB8AC3E}">
        <p14:creationId xmlns:p14="http://schemas.microsoft.com/office/powerpoint/2010/main" val="18794089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B7869B5-FAEF-D048-B887-5A6EFA202357}" type="datetimeFigureOut">
              <a:rPr lang="en-US" smtClean="0"/>
              <a:t>4/7/2017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13419F4-DD73-7746-8E7C-331532A45DA0}" type="slidenum">
              <a:rPr lang="en-US" smtClean="0"/>
              <a:t>‹#›</a:t>
            </a:fld>
            <a:endParaRPr lang="en-US" dirty="0"/>
          </a:p>
        </p:txBody>
      </p:sp>
    </p:spTree>
    <p:extLst>
      <p:ext uri="{BB962C8B-B14F-4D97-AF65-F5344CB8AC3E}">
        <p14:creationId xmlns:p14="http://schemas.microsoft.com/office/powerpoint/2010/main" val="11630748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B7869B5-FAEF-D048-B887-5A6EFA202357}" type="datetimeFigureOut">
              <a:rPr lang="en-US" smtClean="0"/>
              <a:t>4/7/2017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13419F4-DD73-7746-8E7C-331532A45DA0}" type="slidenum">
              <a:rPr lang="en-US" smtClean="0"/>
              <a:t>‹#›</a:t>
            </a:fld>
            <a:endParaRPr lang="en-US" dirty="0"/>
          </a:p>
        </p:txBody>
      </p:sp>
    </p:spTree>
    <p:extLst>
      <p:ext uri="{BB962C8B-B14F-4D97-AF65-F5344CB8AC3E}">
        <p14:creationId xmlns:p14="http://schemas.microsoft.com/office/powerpoint/2010/main" val="20271803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B7869B5-FAEF-D048-B887-5A6EFA202357}" type="datetimeFigureOut">
              <a:rPr lang="en-US" smtClean="0"/>
              <a:t>4/7/2017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13419F4-DD73-7746-8E7C-331532A45DA0}" type="slidenum">
              <a:rPr lang="en-US" smtClean="0"/>
              <a:t>‹#›</a:t>
            </a:fld>
            <a:endParaRPr lang="en-US" dirty="0"/>
          </a:p>
        </p:txBody>
      </p:sp>
    </p:spTree>
    <p:extLst>
      <p:ext uri="{BB962C8B-B14F-4D97-AF65-F5344CB8AC3E}">
        <p14:creationId xmlns:p14="http://schemas.microsoft.com/office/powerpoint/2010/main" val="25808333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B7869B5-FAEF-D048-B887-5A6EFA202357}" type="datetimeFigureOut">
              <a:rPr lang="en-US" smtClean="0"/>
              <a:t>4/7/2017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13419F4-DD73-7746-8E7C-331532A45DA0}" type="slidenum">
              <a:rPr lang="en-US" smtClean="0"/>
              <a:t>‹#›</a:t>
            </a:fld>
            <a:endParaRPr lang="en-US" dirty="0"/>
          </a:p>
        </p:txBody>
      </p:sp>
    </p:spTree>
    <p:extLst>
      <p:ext uri="{BB962C8B-B14F-4D97-AF65-F5344CB8AC3E}">
        <p14:creationId xmlns:p14="http://schemas.microsoft.com/office/powerpoint/2010/main" val="21141007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B7869B5-FAEF-D048-B887-5A6EFA202357}" type="datetimeFigureOut">
              <a:rPr lang="en-US" smtClean="0"/>
              <a:t>4/7/2017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13419F4-DD73-7746-8E7C-331532A45DA0}" type="slidenum">
              <a:rPr lang="en-US" smtClean="0"/>
              <a:t>‹#›</a:t>
            </a:fld>
            <a:endParaRPr lang="en-US" dirty="0"/>
          </a:p>
        </p:txBody>
      </p:sp>
    </p:spTree>
    <p:extLst>
      <p:ext uri="{BB962C8B-B14F-4D97-AF65-F5344CB8AC3E}">
        <p14:creationId xmlns:p14="http://schemas.microsoft.com/office/powerpoint/2010/main" val="22575387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B7869B5-FAEF-D048-B887-5A6EFA202357}" type="datetimeFigureOut">
              <a:rPr lang="en-US" smtClean="0"/>
              <a:t>4/7/2017</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13419F4-DD73-7746-8E7C-331532A45DA0}" type="slidenum">
              <a:rPr lang="en-US" smtClean="0"/>
              <a:t>‹#›</a:t>
            </a:fld>
            <a:endParaRPr lang="en-US" dirty="0"/>
          </a:p>
        </p:txBody>
      </p:sp>
    </p:spTree>
    <p:extLst>
      <p:ext uri="{BB962C8B-B14F-4D97-AF65-F5344CB8AC3E}">
        <p14:creationId xmlns:p14="http://schemas.microsoft.com/office/powerpoint/2010/main" val="32731029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emf"/></Relationships>
</file>

<file path=ppt/slides/_rels/slide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5.emf"/></Relationships>
</file>

<file path=ppt/slides/_rels/slide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1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1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1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20.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2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2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2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2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2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28.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2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3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3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3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eg"/></Relationships>
</file>

<file path=ppt/slides/_rels/slide3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3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212263" cy="6907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76304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Chapter 5</a:t>
            </a:r>
            <a:endParaRPr lang="en-US" dirty="0"/>
          </a:p>
        </p:txBody>
      </p:sp>
      <p:sp>
        <p:nvSpPr>
          <p:cNvPr id="3" name="Subtitle 2"/>
          <p:cNvSpPr>
            <a:spLocks noGrp="1"/>
          </p:cNvSpPr>
          <p:nvPr>
            <p:ph type="subTitle" idx="1"/>
          </p:nvPr>
        </p:nvSpPr>
        <p:spPr/>
        <p:txBody>
          <a:bodyPr/>
          <a:lstStyle/>
          <a:p>
            <a:r>
              <a:rPr lang="en-US" dirty="0"/>
              <a:t>Evolving Brains: Neural Development, Neuroplasticity, and Recovery of </a:t>
            </a:r>
            <a:r>
              <a:rPr lang="en-US" dirty="0" smtClean="0"/>
              <a:t>Function</a:t>
            </a:r>
            <a:endParaRPr lang="en-US" dirty="0"/>
          </a:p>
        </p:txBody>
      </p:sp>
    </p:spTree>
    <p:extLst>
      <p:ext uri="{BB962C8B-B14F-4D97-AF65-F5344CB8AC3E}">
        <p14:creationId xmlns:p14="http://schemas.microsoft.com/office/powerpoint/2010/main" val="286455911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Building </a:t>
            </a:r>
            <a:r>
              <a:rPr lang="en-US" dirty="0" smtClean="0"/>
              <a:t>brains</a:t>
            </a:r>
            <a:endParaRPr lang="en-US" dirty="0"/>
          </a:p>
          <a:p>
            <a:r>
              <a:rPr lang="en-US" dirty="0" smtClean="0"/>
              <a:t>Neural development</a:t>
            </a:r>
          </a:p>
          <a:p>
            <a:r>
              <a:rPr lang="en-US" dirty="0" smtClean="0"/>
              <a:t>Recovering from brain injury</a:t>
            </a: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txBox="1">
            <a:spLocks/>
          </p:cNvSpPr>
          <p:nvPr/>
        </p:nvSpPr>
        <p:spPr>
          <a:xfrm>
            <a:off x="930190" y="370026"/>
            <a:ext cx="7516768" cy="750055"/>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4800" dirty="0" smtClean="0"/>
              <a:t>Outline</a:t>
            </a:r>
            <a:endParaRPr lang="en-US" dirty="0"/>
          </a:p>
        </p:txBody>
      </p:sp>
    </p:spTree>
    <p:extLst>
      <p:ext uri="{BB962C8B-B14F-4D97-AF65-F5344CB8AC3E}">
        <p14:creationId xmlns:p14="http://schemas.microsoft.com/office/powerpoint/2010/main" val="2477981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r>
              <a:rPr lang="en-US" dirty="0" smtClean="0"/>
              <a:t>Evolutionary themes</a:t>
            </a:r>
          </a:p>
          <a:p>
            <a:r>
              <a:rPr lang="en-US" dirty="0" smtClean="0"/>
              <a:t>Play</a:t>
            </a:r>
          </a:p>
          <a:p>
            <a:r>
              <a:rPr lang="en-US" dirty="0" smtClean="0"/>
              <a:t>Uniqueness of the human brain</a:t>
            </a:r>
          </a:p>
          <a:p>
            <a:r>
              <a:rPr lang="en-US" dirty="0" smtClean="0"/>
              <a:t>Epigenetics</a:t>
            </a:r>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76214"/>
            <a:ext cx="9144000" cy="68580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itle 1"/>
          <p:cNvSpPr txBox="1">
            <a:spLocks/>
          </p:cNvSpPr>
          <p:nvPr/>
        </p:nvSpPr>
        <p:spPr>
          <a:xfrm>
            <a:off x="1170032" y="370026"/>
            <a:ext cx="7516768" cy="750055"/>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smtClean="0"/>
              <a:t>Building Brains </a:t>
            </a:r>
            <a:endParaRPr lang="en-US" dirty="0"/>
          </a:p>
        </p:txBody>
      </p:sp>
    </p:spTree>
    <p:extLst>
      <p:ext uri="{BB962C8B-B14F-4D97-AF65-F5344CB8AC3E}">
        <p14:creationId xmlns:p14="http://schemas.microsoft.com/office/powerpoint/2010/main" val="2008208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r>
              <a:rPr lang="en-US" dirty="0" smtClean="0"/>
              <a:t>Conservation across vertebrates</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355850"/>
            <a:ext cx="9144000" cy="3625079"/>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7" name="Title 1"/>
          <p:cNvSpPr txBox="1">
            <a:spLocks/>
          </p:cNvSpPr>
          <p:nvPr/>
        </p:nvSpPr>
        <p:spPr>
          <a:xfrm>
            <a:off x="1170032" y="370026"/>
            <a:ext cx="7516768" cy="750055"/>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smtClean="0"/>
              <a:t>Building Brains </a:t>
            </a:r>
            <a:endParaRPr lang="en-US" dirty="0"/>
          </a:p>
        </p:txBody>
      </p:sp>
    </p:spTree>
    <p:extLst>
      <p:ext uri="{BB962C8B-B14F-4D97-AF65-F5344CB8AC3E}">
        <p14:creationId xmlns:p14="http://schemas.microsoft.com/office/powerpoint/2010/main" val="387970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r>
              <a:rPr lang="en-US" dirty="0" smtClean="0"/>
              <a:t>Functional specialization</a:t>
            </a:r>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7" name="Title 1"/>
          <p:cNvSpPr txBox="1">
            <a:spLocks/>
          </p:cNvSpPr>
          <p:nvPr/>
        </p:nvSpPr>
        <p:spPr>
          <a:xfrm>
            <a:off x="1170032" y="370026"/>
            <a:ext cx="7516768" cy="750055"/>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smtClean="0"/>
              <a:t>Building Brains </a:t>
            </a:r>
            <a:endParaRPr lang="en-US" dirty="0"/>
          </a:p>
        </p:txBody>
      </p:sp>
      <p:pic>
        <p:nvPicPr>
          <p:cNvPr id="1026" name="Picture 2" descr="C:\Users\quinonea\AppData\Local\Temp\wz06f5\ch05unl\bp1e_figure_05_03_unl.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2168676"/>
            <a:ext cx="8534400" cy="45293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61560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r>
              <a:rPr lang="en-US" dirty="0" smtClean="0"/>
              <a:t>Why might (young or old) mammals play</a:t>
            </a:r>
            <a:r>
              <a:rPr lang="en-US" dirty="0"/>
              <a:t>?</a:t>
            </a:r>
            <a:endParaRPr lang="en-US" dirty="0" smtClean="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txBox="1">
            <a:spLocks/>
          </p:cNvSpPr>
          <p:nvPr/>
        </p:nvSpPr>
        <p:spPr>
          <a:xfrm>
            <a:off x="813616" y="370025"/>
            <a:ext cx="7516768" cy="750055"/>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4800" dirty="0" smtClean="0"/>
              <a:t>Play  </a:t>
            </a:r>
            <a:endParaRPr lang="en-US" sz="4800" dirty="0"/>
          </a:p>
        </p:txBody>
      </p:sp>
    </p:spTree>
    <p:extLst>
      <p:ext uri="{BB962C8B-B14F-4D97-AF65-F5344CB8AC3E}">
        <p14:creationId xmlns:p14="http://schemas.microsoft.com/office/powerpoint/2010/main" val="68697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r>
              <a:rPr lang="en-US" dirty="0" smtClean="0"/>
              <a:t>Similar kinds of play</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228491"/>
            <a:ext cx="9144000" cy="4629509"/>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7" name="Title 1"/>
          <p:cNvSpPr txBox="1">
            <a:spLocks/>
          </p:cNvSpPr>
          <p:nvPr/>
        </p:nvSpPr>
        <p:spPr>
          <a:xfrm>
            <a:off x="1170032" y="370026"/>
            <a:ext cx="7516768" cy="750055"/>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4800" dirty="0" smtClean="0"/>
              <a:t>Play</a:t>
            </a:r>
            <a:r>
              <a:rPr lang="en-US" dirty="0" smtClean="0"/>
              <a:t>  </a:t>
            </a:r>
            <a:endParaRPr lang="en-US" dirty="0"/>
          </a:p>
        </p:txBody>
      </p:sp>
    </p:spTree>
    <p:extLst>
      <p:ext uri="{BB962C8B-B14F-4D97-AF65-F5344CB8AC3E}">
        <p14:creationId xmlns:p14="http://schemas.microsoft.com/office/powerpoint/2010/main" val="1631178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r>
              <a:rPr lang="en-US" dirty="0" smtClean="0"/>
              <a:t>What’s the harm in not playing?</a:t>
            </a:r>
          </a:p>
          <a:p>
            <a:pPr lvl="1"/>
            <a:r>
              <a:rPr lang="en-US" dirty="0"/>
              <a:t>85% of </a:t>
            </a:r>
            <a:r>
              <a:rPr lang="en-US" dirty="0" smtClean="0"/>
              <a:t>mothers (who responded to a survey) reported </a:t>
            </a:r>
            <a:r>
              <a:rPr lang="en-US" dirty="0"/>
              <a:t>that their children play less than they did when they were children. </a:t>
            </a:r>
          </a:p>
          <a:p>
            <a:endParaRPr lang="en-US" dirty="0" smtClean="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txBox="1">
            <a:spLocks/>
          </p:cNvSpPr>
          <p:nvPr/>
        </p:nvSpPr>
        <p:spPr>
          <a:xfrm>
            <a:off x="1170032" y="370026"/>
            <a:ext cx="7516768" cy="750055"/>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4800" dirty="0" smtClean="0"/>
              <a:t>Play</a:t>
            </a:r>
            <a:r>
              <a:rPr lang="en-US" sz="4800" dirty="0" smtClean="0">
                <a:solidFill>
                  <a:schemeClr val="bg1"/>
                </a:solidFill>
              </a:rPr>
              <a:t>  </a:t>
            </a:r>
            <a:endParaRPr lang="en-US" sz="4800" dirty="0">
              <a:solidFill>
                <a:schemeClr val="bg1"/>
              </a:solidFill>
            </a:endParaRPr>
          </a:p>
        </p:txBody>
      </p:sp>
    </p:spTree>
    <p:extLst>
      <p:ext uri="{BB962C8B-B14F-4D97-AF65-F5344CB8AC3E}">
        <p14:creationId xmlns:p14="http://schemas.microsoft.com/office/powerpoint/2010/main" val="1870612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3476625" cy="4525963"/>
          </a:xfrm>
        </p:spPr>
        <p:txBody>
          <a:bodyPr>
            <a:noAutofit/>
          </a:bodyPr>
          <a:lstStyle/>
          <a:p>
            <a:r>
              <a:rPr lang="en-US" dirty="0" smtClean="0"/>
              <a:t>A link with ADHD</a:t>
            </a:r>
          </a:p>
          <a:p>
            <a:r>
              <a:rPr lang="en-US" dirty="0" smtClean="0"/>
              <a:t>Is this correlation or causation?</a:t>
            </a:r>
          </a:p>
          <a:p>
            <a:pPr lvl="1"/>
            <a:r>
              <a:rPr lang="en-US" dirty="0" smtClean="0"/>
              <a:t>How might we decide?</a:t>
            </a: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7" name="Title 1"/>
          <p:cNvSpPr txBox="1">
            <a:spLocks/>
          </p:cNvSpPr>
          <p:nvPr/>
        </p:nvSpPr>
        <p:spPr>
          <a:xfrm>
            <a:off x="1170032" y="370026"/>
            <a:ext cx="7516768" cy="750055"/>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4800" dirty="0" smtClean="0"/>
              <a:t>Play</a:t>
            </a:r>
            <a:r>
              <a:rPr lang="en-US" sz="4800" dirty="0" smtClean="0">
                <a:solidFill>
                  <a:schemeClr val="bg1"/>
                </a:solidFill>
              </a:rPr>
              <a:t>  </a:t>
            </a:r>
            <a:endParaRPr lang="en-US" sz="4800" dirty="0">
              <a:solidFill>
                <a:schemeClr val="bg1"/>
              </a:solidFill>
            </a:endParaRPr>
          </a:p>
        </p:txBody>
      </p:sp>
      <p:pic>
        <p:nvPicPr>
          <p:cNvPr id="16386" name="Picture 2" descr="C:\Users\quinonea\AppData\Local\Temp\wz8681\ch05unl\bp1e_figure_05_05_unl.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40542" y="2068642"/>
            <a:ext cx="5069712" cy="43105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13183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How do you compare brains?</a:t>
            </a:r>
          </a:p>
          <a:p>
            <a:pPr lvl="1"/>
            <a:r>
              <a:rPr lang="en-US" dirty="0" smtClean="0"/>
              <a:t>Is it fair to just compare absolute size / absolute number of neurons?</a:t>
            </a:r>
          </a:p>
          <a:p>
            <a:r>
              <a:rPr lang="en-US" dirty="0" smtClean="0"/>
              <a:t>How do you compare what a rat can </a:t>
            </a:r>
            <a:r>
              <a:rPr lang="en-US" i="1" dirty="0" smtClean="0"/>
              <a:t>do</a:t>
            </a:r>
            <a:r>
              <a:rPr lang="en-US" dirty="0" smtClean="0"/>
              <a:t> vs. what a human can </a:t>
            </a:r>
            <a:r>
              <a:rPr lang="en-US" i="1" dirty="0" smtClean="0"/>
              <a:t>do</a:t>
            </a:r>
            <a:r>
              <a:rPr lang="en-US" dirty="0" smtClean="0"/>
              <a:t>?</a:t>
            </a:r>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txBox="1">
            <a:spLocks/>
          </p:cNvSpPr>
          <p:nvPr/>
        </p:nvSpPr>
        <p:spPr>
          <a:xfrm>
            <a:off x="1170032" y="370026"/>
            <a:ext cx="7516768" cy="750055"/>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a:t>Uniqueness of the human brain</a:t>
            </a:r>
            <a:r>
              <a:rPr lang="en-US" sz="4000" dirty="0" smtClean="0">
                <a:solidFill>
                  <a:schemeClr val="bg1"/>
                </a:solidFill>
              </a:rPr>
              <a:t>  </a:t>
            </a:r>
            <a:endParaRPr lang="en-US" sz="4000" dirty="0">
              <a:solidFill>
                <a:schemeClr val="bg1"/>
              </a:solidFill>
            </a:endParaRPr>
          </a:p>
        </p:txBody>
      </p:sp>
    </p:spTree>
    <p:extLst>
      <p:ext uri="{BB962C8B-B14F-4D97-AF65-F5344CB8AC3E}">
        <p14:creationId xmlns:p14="http://schemas.microsoft.com/office/powerpoint/2010/main" val="66333112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8" name="Title 1"/>
          <p:cNvSpPr txBox="1">
            <a:spLocks/>
          </p:cNvSpPr>
          <p:nvPr/>
        </p:nvSpPr>
        <p:spPr>
          <a:xfrm>
            <a:off x="1170032" y="370026"/>
            <a:ext cx="7516768" cy="750055"/>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a:t>Uniqueness of the human brain</a:t>
            </a:r>
            <a:r>
              <a:rPr lang="en-US" sz="4000" dirty="0" smtClean="0">
                <a:solidFill>
                  <a:schemeClr val="bg1"/>
                </a:solidFill>
              </a:rPr>
              <a:t>  </a:t>
            </a:r>
            <a:endParaRPr lang="en-US" sz="4000" dirty="0">
              <a:solidFill>
                <a:schemeClr val="bg1"/>
              </a:solidFill>
            </a:endParaRPr>
          </a:p>
        </p:txBody>
      </p:sp>
      <p:pic>
        <p:nvPicPr>
          <p:cNvPr id="2050" name="Picture 2" descr="C:\Users\quinonea\AppData\Local\Temp\wz1ca7\ch05unl\bp1e_figure_05_06_unl.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8957" y="1454047"/>
            <a:ext cx="5651292" cy="52465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770700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7" name="Title 1"/>
          <p:cNvSpPr txBox="1">
            <a:spLocks/>
          </p:cNvSpPr>
          <p:nvPr/>
        </p:nvSpPr>
        <p:spPr>
          <a:xfrm>
            <a:off x="1170032" y="370026"/>
            <a:ext cx="7516768" cy="750055"/>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smtClean="0"/>
              <a:t>Uniqueness of </a:t>
            </a:r>
            <a:r>
              <a:rPr lang="en-US" dirty="0"/>
              <a:t>the human brain</a:t>
            </a:r>
            <a:r>
              <a:rPr lang="en-US" sz="4000" dirty="0" smtClean="0">
                <a:solidFill>
                  <a:schemeClr val="bg1"/>
                </a:solidFill>
              </a:rPr>
              <a:t>  </a:t>
            </a:r>
            <a:endParaRPr lang="en-US" sz="4000" dirty="0">
              <a:solidFill>
                <a:schemeClr val="bg1"/>
              </a:solidFill>
            </a:endParaRPr>
          </a:p>
        </p:txBody>
      </p:sp>
      <p:pic>
        <p:nvPicPr>
          <p:cNvPr id="8" name="Picture 2" descr="C:\Users\quinonea\AppData\Local\Temp\wz1ca7\ch05unl\bp1e_figure_05_06_unl.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8957" y="1454047"/>
            <a:ext cx="5651292" cy="52465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007540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txBox="1">
            <a:spLocks/>
          </p:cNvSpPr>
          <p:nvPr/>
        </p:nvSpPr>
        <p:spPr>
          <a:xfrm>
            <a:off x="1170032" y="370026"/>
            <a:ext cx="7516768" cy="750055"/>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a:t>Uniqueness of the human brain</a:t>
            </a:r>
            <a:r>
              <a:rPr lang="en-US" sz="4000" dirty="0" smtClean="0">
                <a:solidFill>
                  <a:schemeClr val="bg1"/>
                </a:solidFill>
              </a:rPr>
              <a:t>  </a:t>
            </a:r>
            <a:endParaRPr lang="en-US" sz="4000" dirty="0">
              <a:solidFill>
                <a:schemeClr val="bg1"/>
              </a:solidFill>
            </a:endParaRPr>
          </a:p>
        </p:txBody>
      </p:sp>
      <p:pic>
        <p:nvPicPr>
          <p:cNvPr id="7" name="Picture 6" descr="bp1e_table_05_01.jpg"/>
          <p:cNvPicPr>
            <a:picLocks noChangeAspect="1"/>
          </p:cNvPicPr>
          <p:nvPr/>
        </p:nvPicPr>
        <p:blipFill rotWithShape="1">
          <a:blip r:embed="rId4"/>
          <a:srcRect b="7018"/>
          <a:stretch/>
        </p:blipFill>
        <p:spPr>
          <a:xfrm>
            <a:off x="2859024" y="1514578"/>
            <a:ext cx="3167022" cy="5343422"/>
          </a:xfrm>
          <a:prstGeom prst="rect">
            <a:avLst/>
          </a:prstGeom>
        </p:spPr>
      </p:pic>
    </p:spTree>
    <p:extLst>
      <p:ext uri="{BB962C8B-B14F-4D97-AF65-F5344CB8AC3E}">
        <p14:creationId xmlns:p14="http://schemas.microsoft.com/office/powerpoint/2010/main" val="167436214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lstStyle/>
          <a:p>
            <a:r>
              <a:rPr lang="en-US" dirty="0" smtClean="0"/>
              <a:t>Are there environmental challenges that might make a bigger/smaller brain more valuable?</a:t>
            </a:r>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txBox="1">
            <a:spLocks/>
          </p:cNvSpPr>
          <p:nvPr/>
        </p:nvSpPr>
        <p:spPr>
          <a:xfrm>
            <a:off x="1170032" y="370026"/>
            <a:ext cx="7516768" cy="750055"/>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a:t>Uniqueness of the human brain</a:t>
            </a:r>
            <a:r>
              <a:rPr lang="en-US" sz="4000" dirty="0" smtClean="0">
                <a:solidFill>
                  <a:schemeClr val="bg1"/>
                </a:solidFill>
              </a:rPr>
              <a:t>  </a:t>
            </a:r>
            <a:endParaRPr lang="en-US" sz="4000" dirty="0">
              <a:solidFill>
                <a:schemeClr val="bg1"/>
              </a:solidFill>
            </a:endParaRPr>
          </a:p>
        </p:txBody>
      </p:sp>
    </p:spTree>
    <p:extLst>
      <p:ext uri="{BB962C8B-B14F-4D97-AF65-F5344CB8AC3E}">
        <p14:creationId xmlns:p14="http://schemas.microsoft.com/office/powerpoint/2010/main" val="116013941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lstStyle/>
          <a:p>
            <a:r>
              <a:rPr lang="en-US" dirty="0" smtClean="0"/>
              <a:t>The environment can directly impact genetics</a:t>
            </a:r>
          </a:p>
          <a:p>
            <a:r>
              <a:rPr lang="en-US" dirty="0" smtClean="0"/>
              <a:t>Key Experiment:</a:t>
            </a:r>
          </a:p>
          <a:p>
            <a:pPr lvl="1"/>
            <a:r>
              <a:rPr lang="en-US" dirty="0" smtClean="0"/>
              <a:t>Offspring </a:t>
            </a:r>
            <a:r>
              <a:rPr lang="en-US" dirty="0"/>
              <a:t>born to </a:t>
            </a:r>
            <a:r>
              <a:rPr lang="en-US" i="1" dirty="0"/>
              <a:t>high-licking </a:t>
            </a:r>
            <a:r>
              <a:rPr lang="en-US" dirty="0"/>
              <a:t>maternal rats exhibit less anxiety in the elevated plus maze compared with </a:t>
            </a:r>
            <a:r>
              <a:rPr lang="en-US" dirty="0" smtClean="0"/>
              <a:t>offspring </a:t>
            </a:r>
            <a:r>
              <a:rPr lang="en-US" dirty="0"/>
              <a:t>from </a:t>
            </a:r>
            <a:r>
              <a:rPr lang="en-US" i="1" dirty="0" smtClean="0"/>
              <a:t>low-licking </a:t>
            </a:r>
            <a:r>
              <a:rPr lang="en-US" dirty="0" smtClean="0"/>
              <a:t>maternal rats</a:t>
            </a:r>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txBox="1">
            <a:spLocks/>
          </p:cNvSpPr>
          <p:nvPr/>
        </p:nvSpPr>
        <p:spPr>
          <a:xfrm>
            <a:off x="1170032" y="370026"/>
            <a:ext cx="7516768" cy="750055"/>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4800" dirty="0"/>
              <a:t>Epigenetics</a:t>
            </a:r>
            <a:endParaRPr lang="en-US" dirty="0">
              <a:solidFill>
                <a:schemeClr val="bg1"/>
              </a:solidFill>
            </a:endParaRPr>
          </a:p>
        </p:txBody>
      </p:sp>
    </p:spTree>
    <p:extLst>
      <p:ext uri="{BB962C8B-B14F-4D97-AF65-F5344CB8AC3E}">
        <p14:creationId xmlns:p14="http://schemas.microsoft.com/office/powerpoint/2010/main" val="206807549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lstStyle/>
          <a:p>
            <a:r>
              <a:rPr lang="en-US" dirty="0" smtClean="0"/>
              <a:t>The environment can directly impact genetics</a:t>
            </a:r>
          </a:p>
          <a:p>
            <a:r>
              <a:rPr lang="en-US" dirty="0" smtClean="0"/>
              <a:t>Key Experiment:</a:t>
            </a:r>
          </a:p>
          <a:p>
            <a:pPr lvl="1"/>
            <a:r>
              <a:rPr lang="en-US" dirty="0" smtClean="0"/>
              <a:t>Offspring </a:t>
            </a:r>
            <a:r>
              <a:rPr lang="en-US" dirty="0"/>
              <a:t>born to </a:t>
            </a:r>
            <a:r>
              <a:rPr lang="en-US" i="1" dirty="0"/>
              <a:t>high-licking </a:t>
            </a:r>
            <a:r>
              <a:rPr lang="en-US" dirty="0"/>
              <a:t>maternal rats exhibit less anxiety in the elevated plus maze compared with </a:t>
            </a:r>
            <a:r>
              <a:rPr lang="en-US" dirty="0" smtClean="0"/>
              <a:t>offspring </a:t>
            </a:r>
            <a:r>
              <a:rPr lang="en-US" dirty="0"/>
              <a:t>from </a:t>
            </a:r>
            <a:r>
              <a:rPr lang="en-US" i="1" dirty="0" smtClean="0"/>
              <a:t>low-licking </a:t>
            </a:r>
            <a:r>
              <a:rPr lang="en-US" dirty="0" smtClean="0"/>
              <a:t>maternal rats</a:t>
            </a:r>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txBox="1">
            <a:spLocks/>
          </p:cNvSpPr>
          <p:nvPr/>
        </p:nvSpPr>
        <p:spPr>
          <a:xfrm>
            <a:off x="1170032" y="370026"/>
            <a:ext cx="7516768" cy="750055"/>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4800" dirty="0"/>
              <a:t>Epigenetics</a:t>
            </a:r>
            <a:endParaRPr lang="en-US" dirty="0">
              <a:solidFill>
                <a:schemeClr val="bg1"/>
              </a:solidFill>
            </a:endParaRPr>
          </a:p>
        </p:txBody>
      </p:sp>
    </p:spTree>
    <p:extLst>
      <p:ext uri="{BB962C8B-B14F-4D97-AF65-F5344CB8AC3E}">
        <p14:creationId xmlns:p14="http://schemas.microsoft.com/office/powerpoint/2010/main" val="22952346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txBox="1">
            <a:spLocks/>
          </p:cNvSpPr>
          <p:nvPr/>
        </p:nvSpPr>
        <p:spPr>
          <a:xfrm>
            <a:off x="1170032" y="370026"/>
            <a:ext cx="7516768" cy="750055"/>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4800" dirty="0"/>
              <a:t>Epigenetics</a:t>
            </a:r>
            <a:endParaRPr lang="en-US" dirty="0">
              <a:solidFill>
                <a:schemeClr val="bg1"/>
              </a:solidFill>
            </a:endParaRPr>
          </a:p>
        </p:txBody>
      </p:sp>
      <p:pic>
        <p:nvPicPr>
          <p:cNvPr id="3074" name="Picture 2" descr="C:\Users\quinonea\AppData\Local\Temp\wzbf0d\ch05unl\bp1e_figure_05_07_unl.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48917" y="1528997"/>
            <a:ext cx="6130977" cy="50150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829636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8" name="Title 1"/>
          <p:cNvSpPr txBox="1">
            <a:spLocks/>
          </p:cNvSpPr>
          <p:nvPr/>
        </p:nvSpPr>
        <p:spPr>
          <a:xfrm>
            <a:off x="1170032" y="370026"/>
            <a:ext cx="7516768"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4000" dirty="0" smtClean="0"/>
              <a:t>Epigenetics</a:t>
            </a:r>
            <a:r>
              <a:rPr lang="en-US" sz="4000" dirty="0"/>
              <a:t> : DNA Methylation</a:t>
            </a:r>
            <a:endParaRPr lang="en-US" sz="3600" dirty="0">
              <a:solidFill>
                <a:schemeClr val="bg1"/>
              </a:solidFill>
            </a:endParaRPr>
          </a:p>
        </p:txBody>
      </p:sp>
      <p:pic>
        <p:nvPicPr>
          <p:cNvPr id="4098" name="Picture 2" descr="C:\Users\quinonea\AppData\Local\Temp\wz52d3\ch05unl\bp1e_figure_05_08_unl.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75941" y="1454712"/>
            <a:ext cx="4392118" cy="52084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801456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A brain is born</a:t>
            </a:r>
          </a:p>
          <a:p>
            <a:r>
              <a:rPr lang="en-US" dirty="0" smtClean="0"/>
              <a:t>Neurogenesis</a:t>
            </a:r>
          </a:p>
          <a:p>
            <a:r>
              <a:rPr lang="en-US" dirty="0" smtClean="0"/>
              <a:t>The human adolescent brain</a:t>
            </a:r>
          </a:p>
          <a:p>
            <a:r>
              <a:rPr lang="en-US" dirty="0" smtClean="0"/>
              <a:t>The aging brain</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txBox="1">
            <a:spLocks/>
          </p:cNvSpPr>
          <p:nvPr/>
        </p:nvSpPr>
        <p:spPr>
          <a:xfrm>
            <a:off x="1170032" y="370026"/>
            <a:ext cx="7516768" cy="750055"/>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4800" dirty="0"/>
              <a:t>Neural Development</a:t>
            </a:r>
            <a:endParaRPr lang="en-US" dirty="0">
              <a:solidFill>
                <a:schemeClr val="bg1"/>
              </a:solidFill>
            </a:endParaRPr>
          </a:p>
        </p:txBody>
      </p:sp>
    </p:spTree>
    <p:extLst>
      <p:ext uri="{BB962C8B-B14F-4D97-AF65-F5344CB8AC3E}">
        <p14:creationId xmlns:p14="http://schemas.microsoft.com/office/powerpoint/2010/main" val="96495683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Neural development starts early, really early</a:t>
            </a: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7" name="Title 1"/>
          <p:cNvSpPr txBox="1">
            <a:spLocks/>
          </p:cNvSpPr>
          <p:nvPr/>
        </p:nvSpPr>
        <p:spPr>
          <a:xfrm>
            <a:off x="1170032" y="370026"/>
            <a:ext cx="7516768" cy="750055"/>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4800" dirty="0"/>
              <a:t>Neural Development</a:t>
            </a:r>
            <a:endParaRPr lang="en-US" dirty="0">
              <a:solidFill>
                <a:schemeClr val="bg1"/>
              </a:solidFill>
            </a:endParaRPr>
          </a:p>
        </p:txBody>
      </p:sp>
      <p:pic>
        <p:nvPicPr>
          <p:cNvPr id="5122" name="Picture 2" descr="C:\Users\quinonea\AppData\Local\Temp\wz2faa\ch05unl\bp1e_figure_05_09_unl.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81255" y="2233533"/>
            <a:ext cx="5224892" cy="44636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140164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3667125" cy="4525963"/>
          </a:xfrm>
        </p:spPr>
        <p:txBody>
          <a:bodyPr/>
          <a:lstStyle/>
          <a:p>
            <a:r>
              <a:rPr lang="en-US" dirty="0" smtClean="0"/>
              <a:t>Neuronal development</a:t>
            </a: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8" name="Title 1"/>
          <p:cNvSpPr txBox="1">
            <a:spLocks/>
          </p:cNvSpPr>
          <p:nvPr/>
        </p:nvSpPr>
        <p:spPr>
          <a:xfrm>
            <a:off x="1170032" y="370026"/>
            <a:ext cx="7516768" cy="750055"/>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4800" dirty="0"/>
              <a:t>Neural Development</a:t>
            </a:r>
            <a:endParaRPr lang="en-US" dirty="0">
              <a:solidFill>
                <a:schemeClr val="bg1"/>
              </a:solidFill>
            </a:endParaRPr>
          </a:p>
        </p:txBody>
      </p:sp>
      <p:pic>
        <p:nvPicPr>
          <p:cNvPr id="6146" name="Picture 2" descr="C:\Users\quinonea\AppData\Local\Temp\wz8307\ch05unl\bp1e_figure_05_10_unl.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71910" y="1480279"/>
            <a:ext cx="2814890" cy="51463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07905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229600" cy="4525963"/>
          </a:xfrm>
        </p:spPr>
        <p:txBody>
          <a:bodyPr/>
          <a:lstStyle/>
          <a:p>
            <a:r>
              <a:rPr lang="en-US" dirty="0" smtClean="0"/>
              <a:t>How do neurons get to where they need to go?</a:t>
            </a:r>
          </a:p>
          <a:p>
            <a:pPr lvl="1"/>
            <a:r>
              <a:rPr lang="en-US" dirty="0" smtClean="0"/>
              <a:t>Astrocytes (glial cells)</a:t>
            </a: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7" name="Title 1"/>
          <p:cNvSpPr txBox="1">
            <a:spLocks/>
          </p:cNvSpPr>
          <p:nvPr/>
        </p:nvSpPr>
        <p:spPr>
          <a:xfrm>
            <a:off x="1170032" y="370026"/>
            <a:ext cx="7516768" cy="750055"/>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a:t>Neural Development</a:t>
            </a:r>
            <a:endParaRPr lang="en-US" sz="4000" dirty="0">
              <a:solidFill>
                <a:schemeClr val="bg1"/>
              </a:solidFill>
            </a:endParaRPr>
          </a:p>
        </p:txBody>
      </p:sp>
      <p:pic>
        <p:nvPicPr>
          <p:cNvPr id="7170" name="Picture 2" descr="C:\Users\quinonea\AppData\Local\Temp\wz2ba5\ch05unl\bp1e_figure_05_11_unl.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3294088"/>
            <a:ext cx="8534400" cy="32979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124025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229600" cy="4525963"/>
          </a:xfrm>
        </p:spPr>
        <p:txBody>
          <a:bodyPr/>
          <a:lstStyle/>
          <a:p>
            <a:r>
              <a:rPr lang="en-US" dirty="0" smtClean="0"/>
              <a:t>Subgranular zone of the dentate gyrus (hippocampus)</a:t>
            </a:r>
          </a:p>
          <a:p>
            <a:r>
              <a:rPr lang="en-US" dirty="0" smtClean="0"/>
              <a:t>Subventricular zone of the lateral ventricle</a:t>
            </a:r>
          </a:p>
          <a:p>
            <a:r>
              <a:rPr lang="en-US" dirty="0" smtClean="0"/>
              <a:t>Takes a week for cells to begin to mature</a:t>
            </a:r>
          </a:p>
          <a:p>
            <a:r>
              <a:rPr lang="en-US" dirty="0" smtClean="0"/>
              <a:t>Several weeks/months before the are fully mature and integrated into a neural circuit</a:t>
            </a:r>
          </a:p>
          <a:p>
            <a:pPr lvl="1"/>
            <a:r>
              <a:rPr lang="en-US" dirty="0" smtClean="0"/>
              <a:t>What does the mean for learning/memory?</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txBox="1">
            <a:spLocks/>
          </p:cNvSpPr>
          <p:nvPr/>
        </p:nvSpPr>
        <p:spPr>
          <a:xfrm>
            <a:off x="1170032" y="370026"/>
            <a:ext cx="7516768" cy="750055"/>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4800" dirty="0"/>
              <a:t>Neurogenesis</a:t>
            </a:r>
            <a:endParaRPr lang="en-US" dirty="0">
              <a:solidFill>
                <a:schemeClr val="bg1"/>
              </a:solidFill>
            </a:endParaRPr>
          </a:p>
        </p:txBody>
      </p:sp>
    </p:spTree>
    <p:extLst>
      <p:ext uri="{BB962C8B-B14F-4D97-AF65-F5344CB8AC3E}">
        <p14:creationId xmlns:p14="http://schemas.microsoft.com/office/powerpoint/2010/main" val="23658587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txBox="1">
            <a:spLocks/>
          </p:cNvSpPr>
          <p:nvPr/>
        </p:nvSpPr>
        <p:spPr>
          <a:xfrm>
            <a:off x="1170032" y="370026"/>
            <a:ext cx="7516768" cy="750055"/>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a:t>Neurogenesis</a:t>
            </a:r>
            <a:endParaRPr lang="en-US" sz="4000" dirty="0">
              <a:solidFill>
                <a:schemeClr val="bg1"/>
              </a:solidFill>
            </a:endParaRPr>
          </a:p>
        </p:txBody>
      </p:sp>
      <p:pic>
        <p:nvPicPr>
          <p:cNvPr id="8194" name="Picture 2" descr="C:\Users\quinonea\AppData\Local\Temp\wzea22\ch05unl\bp1e_figure_05_14_unl.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4665" y="1461141"/>
            <a:ext cx="7274669" cy="52169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097598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Impulsive</a:t>
            </a:r>
          </a:p>
          <a:p>
            <a:pPr lvl="1"/>
            <a:r>
              <a:rPr lang="en-US" dirty="0" smtClean="0"/>
              <a:t>Lack of response inhibition</a:t>
            </a:r>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7" name="Title 1"/>
          <p:cNvSpPr txBox="1">
            <a:spLocks/>
          </p:cNvSpPr>
          <p:nvPr/>
        </p:nvSpPr>
        <p:spPr>
          <a:xfrm>
            <a:off x="1170032" y="370026"/>
            <a:ext cx="7516768" cy="750055"/>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a:t>The human adolescent brain</a:t>
            </a:r>
            <a:endParaRPr lang="en-US" sz="4000" dirty="0">
              <a:solidFill>
                <a:schemeClr val="bg1"/>
              </a:solidFill>
            </a:endParaRPr>
          </a:p>
        </p:txBody>
      </p:sp>
      <p:pic>
        <p:nvPicPr>
          <p:cNvPr id="9218" name="Picture 2" descr="C:\Users\quinonea\AppData\Local\Temp\wz90ec\ch05unl\bp1e_figure_05_15_unl.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81285" y="2694481"/>
            <a:ext cx="5278883" cy="39890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394423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 y="1369103"/>
            <a:ext cx="6156960" cy="1938992"/>
          </a:xfrm>
          <a:prstGeom prst="rect">
            <a:avLst/>
          </a:prstGeom>
          <a:noFill/>
        </p:spPr>
        <p:txBody>
          <a:bodyPr wrap="square" rtlCol="0">
            <a:spAutoFit/>
          </a:bodyPr>
          <a:lstStyle/>
          <a:p>
            <a:pPr marL="342900" indent="-342900">
              <a:buFont typeface="Arial" charset="0"/>
              <a:buChar char="•"/>
            </a:pPr>
            <a:r>
              <a:rPr lang="en-US" sz="2400" dirty="0" smtClean="0"/>
              <a:t>What are the major features we see in these group fMRI maps?</a:t>
            </a:r>
          </a:p>
          <a:p>
            <a:pPr marL="342900" indent="-342900">
              <a:buFont typeface="Arial" charset="0"/>
              <a:buChar char="•"/>
            </a:pPr>
            <a:r>
              <a:rPr lang="en-US" sz="2400" dirty="0" smtClean="0"/>
              <a:t>Can we think of alternative explanations for the differences in activity between the groups?</a:t>
            </a:r>
            <a:endParaRPr lang="en-US" sz="2400" dirty="0"/>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9" name="Title 1"/>
          <p:cNvSpPr txBox="1">
            <a:spLocks/>
          </p:cNvSpPr>
          <p:nvPr/>
        </p:nvSpPr>
        <p:spPr>
          <a:xfrm>
            <a:off x="1170032" y="370026"/>
            <a:ext cx="7516768" cy="750055"/>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a:t>The human adolescent brain</a:t>
            </a:r>
            <a:endParaRPr lang="en-US" sz="4000" dirty="0">
              <a:solidFill>
                <a:schemeClr val="bg1"/>
              </a:solidFill>
            </a:endParaRPr>
          </a:p>
        </p:txBody>
      </p:sp>
      <p:pic>
        <p:nvPicPr>
          <p:cNvPr id="10242" name="Picture 2" descr="C:\Users\quinonea\AppData\Local\Temp\wz4701\ch05unl\bp1e_figure_05_16_unl.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11924" y="1492586"/>
            <a:ext cx="2522213" cy="52606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456299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r>
              <a:rPr lang="en-US" dirty="0" smtClean="0"/>
              <a:t>How can we make sense of adolescent risk taking?</a:t>
            </a:r>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7" name="Title 1"/>
          <p:cNvSpPr txBox="1">
            <a:spLocks/>
          </p:cNvSpPr>
          <p:nvPr/>
        </p:nvSpPr>
        <p:spPr>
          <a:xfrm>
            <a:off x="1170032" y="370026"/>
            <a:ext cx="7516768" cy="750055"/>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a:t>The human adolescent brain</a:t>
            </a:r>
            <a:endParaRPr lang="en-US" sz="4000" dirty="0">
              <a:solidFill>
                <a:schemeClr val="bg1"/>
              </a:solidFill>
            </a:endParaRPr>
          </a:p>
        </p:txBody>
      </p:sp>
      <p:pic>
        <p:nvPicPr>
          <p:cNvPr id="11266" name="Picture 2" descr="C:\Users\quinonea\AppData\Local\Temp\wzadbf\ch05unl\bp1e_figure_05_17_unl.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69846" y="2607441"/>
            <a:ext cx="6247317" cy="41156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674338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Why might it be good for the brain to remain plastic vs. static?</a:t>
            </a:r>
          </a:p>
          <a:p>
            <a:r>
              <a:rPr lang="en-US" dirty="0" smtClean="0"/>
              <a:t>How much plasticity is possible after initial development?</a:t>
            </a:r>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txBox="1">
            <a:spLocks/>
          </p:cNvSpPr>
          <p:nvPr/>
        </p:nvSpPr>
        <p:spPr>
          <a:xfrm>
            <a:off x="813616" y="370026"/>
            <a:ext cx="7516768" cy="750055"/>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4800" dirty="0"/>
              <a:t>The aging brain</a:t>
            </a:r>
            <a:endParaRPr lang="en-US" dirty="0">
              <a:solidFill>
                <a:schemeClr val="bg1"/>
              </a:solidFill>
            </a:endParaRPr>
          </a:p>
        </p:txBody>
      </p:sp>
    </p:spTree>
    <p:extLst>
      <p:ext uri="{BB962C8B-B14F-4D97-AF65-F5344CB8AC3E}">
        <p14:creationId xmlns:p14="http://schemas.microsoft.com/office/powerpoint/2010/main" val="102544569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r>
              <a:rPr lang="en-US" dirty="0" smtClean="0"/>
              <a:t>Change in hand representation after surgical amputation</a:t>
            </a:r>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7" name="Title 1"/>
          <p:cNvSpPr txBox="1">
            <a:spLocks/>
          </p:cNvSpPr>
          <p:nvPr/>
        </p:nvSpPr>
        <p:spPr>
          <a:xfrm>
            <a:off x="1170032" y="370026"/>
            <a:ext cx="7516768" cy="750055"/>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4800" dirty="0"/>
              <a:t>The aging brain</a:t>
            </a:r>
            <a:endParaRPr lang="en-US" dirty="0">
              <a:solidFill>
                <a:schemeClr val="bg1"/>
              </a:solidFill>
            </a:endParaRPr>
          </a:p>
        </p:txBody>
      </p:sp>
      <p:pic>
        <p:nvPicPr>
          <p:cNvPr id="12290" name="Picture 2" descr="C:\Users\quinonea\AppData\Local\Temp\wz3b00\ch05unl\bp1e_figure_05_18_unl.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2729559"/>
            <a:ext cx="8534400" cy="37673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841380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r>
              <a:rPr lang="en-US" dirty="0" smtClean="0"/>
              <a:t>Change in hand representation after training</a:t>
            </a:r>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7" name="Title 1"/>
          <p:cNvSpPr txBox="1">
            <a:spLocks/>
          </p:cNvSpPr>
          <p:nvPr/>
        </p:nvSpPr>
        <p:spPr>
          <a:xfrm>
            <a:off x="1170032" y="370026"/>
            <a:ext cx="7516768" cy="750055"/>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4800" dirty="0"/>
              <a:t>The aging brain</a:t>
            </a:r>
            <a:endParaRPr lang="en-US" dirty="0">
              <a:solidFill>
                <a:schemeClr val="bg1"/>
              </a:solidFill>
            </a:endParaRPr>
          </a:p>
        </p:txBody>
      </p:sp>
      <p:pic>
        <p:nvPicPr>
          <p:cNvPr id="13314" name="Picture 2" descr="C:\Users\quinonea\AppData\Local\Temp\wzaa17\ch05unl\bp1e_figure_05_19_unl.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2651443"/>
            <a:ext cx="8534400" cy="34747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171350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57200" y="1600200"/>
            <a:ext cx="8229600" cy="733425"/>
          </a:xfrm>
        </p:spPr>
        <p:txBody>
          <a:bodyPr/>
          <a:lstStyle/>
          <a:p>
            <a:r>
              <a:rPr lang="en-US" dirty="0" smtClean="0"/>
              <a:t>Not all changes are good</a:t>
            </a:r>
            <a:endParaRPr lang="en-US" dirty="0"/>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9" name="Title 1"/>
          <p:cNvSpPr txBox="1">
            <a:spLocks/>
          </p:cNvSpPr>
          <p:nvPr/>
        </p:nvSpPr>
        <p:spPr>
          <a:xfrm>
            <a:off x="1170032" y="370026"/>
            <a:ext cx="7516768" cy="750055"/>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4800" dirty="0"/>
              <a:t>The aging brain</a:t>
            </a:r>
            <a:endParaRPr lang="en-US" dirty="0">
              <a:solidFill>
                <a:schemeClr val="bg1"/>
              </a:solidFill>
            </a:endParaRPr>
          </a:p>
        </p:txBody>
      </p:sp>
      <p:pic>
        <p:nvPicPr>
          <p:cNvPr id="14338" name="Picture 2" descr="C:\Users\quinonea\AppData\Local\Temp\wz7551\ch05unl\bp1e_figure_05_20a_unl.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9889" y="2542456"/>
            <a:ext cx="3142938" cy="2380028"/>
          </a:xfrm>
          <a:prstGeom prst="rect">
            <a:avLst/>
          </a:prstGeom>
          <a:noFill/>
          <a:extLst>
            <a:ext uri="{909E8E84-426E-40DD-AFC4-6F175D3DCCD1}">
              <a14:hiddenFill xmlns:a14="http://schemas.microsoft.com/office/drawing/2010/main">
                <a:solidFill>
                  <a:srgbClr val="FFFFFF"/>
                </a:solidFill>
              </a14:hiddenFill>
            </a:ext>
          </a:extLst>
        </p:spPr>
      </p:pic>
      <p:pic>
        <p:nvPicPr>
          <p:cNvPr id="14339" name="Picture 3" descr="C:\Users\quinonea\AppData\Local\Temp\wzbac9\ch05unl\bp1e_figure_05_20b_unl.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32944" y="2542456"/>
            <a:ext cx="2878111" cy="2938491"/>
          </a:xfrm>
          <a:prstGeom prst="rect">
            <a:avLst/>
          </a:prstGeom>
          <a:noFill/>
          <a:extLst>
            <a:ext uri="{909E8E84-426E-40DD-AFC4-6F175D3DCCD1}">
              <a14:hiddenFill xmlns:a14="http://schemas.microsoft.com/office/drawing/2010/main">
                <a:solidFill>
                  <a:srgbClr val="FFFFFF"/>
                </a:solidFill>
              </a14:hiddenFill>
            </a:ext>
          </a:extLst>
        </p:spPr>
      </p:pic>
      <p:pic>
        <p:nvPicPr>
          <p:cNvPr id="14340" name="Picture 4" descr="C:\Users\quinonea\AppData\Local\Temp\wzfe7d\ch05unl\bp1e_figure_05_20c_unl.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891135" y="2781802"/>
            <a:ext cx="3252865" cy="27565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09643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653" y="0"/>
            <a:ext cx="9144000" cy="6858000"/>
          </a:xfrm>
          <a:prstGeom prst="rect">
            <a:avLst/>
          </a:prstGeom>
        </p:spPr>
      </p:pic>
      <p:sp>
        <p:nvSpPr>
          <p:cNvPr id="7" name="Title 1"/>
          <p:cNvSpPr txBox="1">
            <a:spLocks/>
          </p:cNvSpPr>
          <p:nvPr/>
        </p:nvSpPr>
        <p:spPr>
          <a:xfrm>
            <a:off x="1170032" y="370026"/>
            <a:ext cx="7516768" cy="750055"/>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4800" dirty="0"/>
              <a:t>The aging </a:t>
            </a:r>
            <a:r>
              <a:rPr lang="en-US" sz="4800" dirty="0" smtClean="0"/>
              <a:t>brain: Blood </a:t>
            </a:r>
            <a:endParaRPr lang="en-US" dirty="0">
              <a:solidFill>
                <a:schemeClr val="bg1"/>
              </a:solidFill>
            </a:endParaRPr>
          </a:p>
        </p:txBody>
      </p:sp>
      <p:pic>
        <p:nvPicPr>
          <p:cNvPr id="15362" name="Picture 2" descr="C:\Users\quinonea\AppData\Local\Temp\wz3729\ch05unl\bp1e_cm_05_01a_unl.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4897" y="1424366"/>
            <a:ext cx="4076441" cy="2004634"/>
          </a:xfrm>
          <a:prstGeom prst="rect">
            <a:avLst/>
          </a:prstGeom>
          <a:noFill/>
          <a:extLst>
            <a:ext uri="{909E8E84-426E-40DD-AFC4-6F175D3DCCD1}">
              <a14:hiddenFill xmlns:a14="http://schemas.microsoft.com/office/drawing/2010/main">
                <a:solidFill>
                  <a:srgbClr val="FFFFFF"/>
                </a:solidFill>
              </a14:hiddenFill>
            </a:ext>
          </a:extLst>
        </p:spPr>
      </p:pic>
      <p:pic>
        <p:nvPicPr>
          <p:cNvPr id="15363" name="Picture 3" descr="C:\Users\quinonea\AppData\Local\Temp\wz6fb6\ch05unl\bp1e_cm_05_01b_unl.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4898" y="3429000"/>
            <a:ext cx="4404077" cy="3111166"/>
          </a:xfrm>
          <a:prstGeom prst="rect">
            <a:avLst/>
          </a:prstGeom>
          <a:noFill/>
          <a:extLst>
            <a:ext uri="{909E8E84-426E-40DD-AFC4-6F175D3DCCD1}">
              <a14:hiddenFill xmlns:a14="http://schemas.microsoft.com/office/drawing/2010/main">
                <a:solidFill>
                  <a:srgbClr val="FFFFFF"/>
                </a:solidFill>
              </a14:hiddenFill>
            </a:ext>
          </a:extLst>
        </p:spPr>
      </p:pic>
      <p:pic>
        <p:nvPicPr>
          <p:cNvPr id="15364" name="Picture 4" descr="C:\Users\quinonea\AppData\Local\Temp\wzb280\ch05unl\bp1e_cm_05_01c_unl.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28416" y="2426683"/>
            <a:ext cx="3920147" cy="27749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92544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Traumatic brain injury</a:t>
            </a:r>
          </a:p>
          <a:p>
            <a:pPr lvl="1"/>
            <a:r>
              <a:rPr lang="en-US" dirty="0" smtClean="0"/>
              <a:t>1.7 million a year in the USA</a:t>
            </a:r>
          </a:p>
          <a:p>
            <a:r>
              <a:rPr lang="en-US" dirty="0" smtClean="0"/>
              <a:t>Axons twist and tear, blood clots may form, blood flow disrupted, cells start to die</a:t>
            </a:r>
          </a:p>
          <a:p>
            <a:pPr lvl="1"/>
            <a:r>
              <a:rPr lang="en-US" dirty="0" smtClean="0"/>
              <a:t>Astrocytes try to help clean up the mess</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txBox="1">
            <a:spLocks/>
          </p:cNvSpPr>
          <p:nvPr/>
        </p:nvSpPr>
        <p:spPr>
          <a:xfrm>
            <a:off x="1170032" y="370026"/>
            <a:ext cx="7516768" cy="750055"/>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4800" dirty="0"/>
              <a:t>Recovery from injury</a:t>
            </a:r>
            <a:endParaRPr lang="en-US" dirty="0">
              <a:solidFill>
                <a:schemeClr val="bg1"/>
              </a:solidFill>
            </a:endParaRPr>
          </a:p>
        </p:txBody>
      </p:sp>
    </p:spTree>
    <p:extLst>
      <p:ext uri="{BB962C8B-B14F-4D97-AF65-F5344CB8AC3E}">
        <p14:creationId xmlns:p14="http://schemas.microsoft.com/office/powerpoint/2010/main" val="43615291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Training is critical to recovery </a:t>
            </a:r>
          </a:p>
          <a:p>
            <a:r>
              <a:rPr lang="en-US" dirty="0" smtClean="0"/>
              <a:t>Constraint-induced therapy</a:t>
            </a:r>
          </a:p>
          <a:p>
            <a:pPr lvl="1"/>
            <a:r>
              <a:rPr lang="en-US" dirty="0" smtClean="0"/>
              <a:t>Require patients to use the affected limb(s) rather than providing a work around</a:t>
            </a:r>
            <a:endParaRPr lang="en-US"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8" name="Title 1"/>
          <p:cNvSpPr txBox="1">
            <a:spLocks/>
          </p:cNvSpPr>
          <p:nvPr/>
        </p:nvSpPr>
        <p:spPr>
          <a:xfrm>
            <a:off x="975159" y="370026"/>
            <a:ext cx="7516768" cy="750055"/>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4800" dirty="0"/>
              <a:t>Recovery from injury</a:t>
            </a:r>
            <a:endParaRPr lang="en-US" dirty="0">
              <a:solidFill>
                <a:schemeClr val="bg1"/>
              </a:solidFill>
            </a:endParaRPr>
          </a:p>
        </p:txBody>
      </p:sp>
      <p:pic>
        <p:nvPicPr>
          <p:cNvPr id="9" name="Picture 8" descr="bp1e_figure_05_22.jpg"/>
          <p:cNvPicPr>
            <a:picLocks noChangeAspect="1"/>
          </p:cNvPicPr>
          <p:nvPr/>
        </p:nvPicPr>
        <p:blipFill>
          <a:blip r:embed="rId4"/>
          <a:stretch>
            <a:fillRect/>
          </a:stretch>
        </p:blipFill>
        <p:spPr>
          <a:xfrm>
            <a:off x="2178571" y="3843403"/>
            <a:ext cx="4252209" cy="2742674"/>
          </a:xfrm>
          <a:prstGeom prst="rect">
            <a:avLst/>
          </a:prstGeom>
        </p:spPr>
      </p:pic>
    </p:spTree>
    <p:extLst>
      <p:ext uri="{BB962C8B-B14F-4D97-AF65-F5344CB8AC3E}">
        <p14:creationId xmlns:p14="http://schemas.microsoft.com/office/powerpoint/2010/main" val="209740111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Younger brains may cope better than older brains</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txBox="1">
            <a:spLocks/>
          </p:cNvSpPr>
          <p:nvPr/>
        </p:nvSpPr>
        <p:spPr>
          <a:xfrm>
            <a:off x="1170032" y="370026"/>
            <a:ext cx="7516768" cy="750055"/>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4800" dirty="0"/>
              <a:t>Recovery from injury</a:t>
            </a:r>
            <a:endParaRPr lang="en-US" dirty="0">
              <a:solidFill>
                <a:schemeClr val="bg1"/>
              </a:solidFill>
            </a:endParaRPr>
          </a:p>
        </p:txBody>
      </p:sp>
    </p:spTree>
    <p:extLst>
      <p:ext uri="{BB962C8B-B14F-4D97-AF65-F5344CB8AC3E}">
        <p14:creationId xmlns:p14="http://schemas.microsoft.com/office/powerpoint/2010/main" val="84726252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229600" cy="4525963"/>
          </a:xfrm>
        </p:spPr>
        <p:txBody>
          <a:bodyPr/>
          <a:lstStyle/>
          <a:p>
            <a:r>
              <a:rPr lang="en-US" dirty="0" smtClean="0"/>
              <a:t>Small brain injuries can accumulate</a:t>
            </a:r>
          </a:p>
          <a:p>
            <a:r>
              <a:rPr lang="en-US" dirty="0" smtClean="0"/>
              <a:t>Chronic Traumatic Encephalopathy</a:t>
            </a:r>
          </a:p>
          <a:p>
            <a:pPr lvl="1"/>
            <a:r>
              <a:rPr lang="en-US" dirty="0" smtClean="0"/>
              <a:t>Atrophy </a:t>
            </a:r>
            <a:r>
              <a:rPr lang="en-US" dirty="0"/>
              <a:t>to several brain </a:t>
            </a:r>
            <a:r>
              <a:rPr lang="en-US" dirty="0" smtClean="0"/>
              <a:t>regions</a:t>
            </a:r>
          </a:p>
          <a:p>
            <a:pPr lvl="1"/>
            <a:r>
              <a:rPr lang="en-US" dirty="0" smtClean="0"/>
              <a:t>Behavioral/personality changes</a:t>
            </a:r>
          </a:p>
          <a:p>
            <a:pPr lvl="1"/>
            <a:r>
              <a:rPr lang="en-US" dirty="0" smtClean="0"/>
              <a:t>Movement </a:t>
            </a:r>
            <a:r>
              <a:rPr lang="en-US" dirty="0"/>
              <a:t>difficulties </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txBox="1">
            <a:spLocks/>
          </p:cNvSpPr>
          <p:nvPr/>
        </p:nvSpPr>
        <p:spPr>
          <a:xfrm>
            <a:off x="1170032" y="370026"/>
            <a:ext cx="7516768" cy="750055"/>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a:t>Recovery from </a:t>
            </a:r>
            <a:r>
              <a:rPr lang="en-US" sz="4800" dirty="0" smtClean="0"/>
              <a:t>injury</a:t>
            </a:r>
            <a:r>
              <a:rPr lang="en-US" dirty="0" smtClean="0"/>
              <a:t>: CTE </a:t>
            </a:r>
            <a:endParaRPr lang="en-US" sz="4000" dirty="0">
              <a:solidFill>
                <a:schemeClr val="bg1"/>
              </a:solidFill>
            </a:endParaRPr>
          </a:p>
        </p:txBody>
      </p:sp>
    </p:spTree>
    <p:extLst>
      <p:ext uri="{BB962C8B-B14F-4D97-AF65-F5344CB8AC3E}">
        <p14:creationId xmlns:p14="http://schemas.microsoft.com/office/powerpoint/2010/main" val="137946819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229600" cy="4525963"/>
          </a:xfrm>
        </p:spPr>
        <p:txBody>
          <a:bodyPr/>
          <a:lstStyle/>
          <a:p>
            <a:r>
              <a:rPr lang="en-US" dirty="0" smtClean="0"/>
              <a:t>What are the ethics involved in youth sports?</a:t>
            </a:r>
          </a:p>
          <a:p>
            <a:r>
              <a:rPr lang="en-US" dirty="0" smtClean="0"/>
              <a:t>Who gets to decide what risks are worth taking?</a:t>
            </a:r>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txBox="1">
            <a:spLocks/>
          </p:cNvSpPr>
          <p:nvPr/>
        </p:nvSpPr>
        <p:spPr>
          <a:xfrm>
            <a:off x="1170032" y="370026"/>
            <a:ext cx="7516768" cy="750055"/>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4800" dirty="0"/>
              <a:t>Recovery from </a:t>
            </a:r>
            <a:r>
              <a:rPr lang="en-US" sz="4800" dirty="0" smtClean="0"/>
              <a:t>injury: CTE </a:t>
            </a:r>
            <a:endParaRPr lang="en-US" dirty="0">
              <a:solidFill>
                <a:schemeClr val="bg1"/>
              </a:solidFill>
            </a:endParaRPr>
          </a:p>
        </p:txBody>
      </p:sp>
    </p:spTree>
    <p:extLst>
      <p:ext uri="{BB962C8B-B14F-4D97-AF65-F5344CB8AC3E}">
        <p14:creationId xmlns:p14="http://schemas.microsoft.com/office/powerpoint/2010/main" val="45655306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787</TotalTime>
  <Words>1438</Words>
  <Application>Microsoft Office PowerPoint</Application>
  <PresentationFormat>On-screen Show (4:3)</PresentationFormat>
  <Paragraphs>165</Paragraphs>
  <Slides>38</Slides>
  <Notes>35</Notes>
  <HiddenSlides>0</HiddenSlides>
  <MMClips>0</MMClips>
  <ScaleCrop>false</ScaleCrop>
  <HeadingPairs>
    <vt:vector size="4" baseType="variant">
      <vt:variant>
        <vt:lpstr>Theme</vt:lpstr>
      </vt:variant>
      <vt:variant>
        <vt:i4>1</vt:i4>
      </vt:variant>
      <vt:variant>
        <vt:lpstr>Slide Titles</vt:lpstr>
      </vt:variant>
      <vt:variant>
        <vt:i4>38</vt:i4>
      </vt:variant>
    </vt:vector>
  </HeadingPairs>
  <TitlesOfParts>
    <vt:vector size="39" baseType="lpstr">
      <vt:lpstr>Office Theme</vt:lpstr>
      <vt:lpstr>PowerPoint Presentation</vt:lpstr>
      <vt:lpstr>Chapter 5</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Baylor College of Medicine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dc:title>
  <dc:creator>John Magnotti</dc:creator>
  <cp:lastModifiedBy>ALBRIGHT, Larissa</cp:lastModifiedBy>
  <cp:revision>342</cp:revision>
  <dcterms:created xsi:type="dcterms:W3CDTF">2016-07-17T18:38:37Z</dcterms:created>
  <dcterms:modified xsi:type="dcterms:W3CDTF">2017-04-07T17:55:04Z</dcterms:modified>
</cp:coreProperties>
</file>