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348" r:id="rId2"/>
    <p:sldId id="256" r:id="rId3"/>
    <p:sldId id="257" r:id="rId4"/>
    <p:sldId id="308" r:id="rId5"/>
    <p:sldId id="309" r:id="rId6"/>
    <p:sldId id="310" r:id="rId7"/>
    <p:sldId id="311" r:id="rId8"/>
    <p:sldId id="312" r:id="rId9"/>
    <p:sldId id="313" r:id="rId10"/>
    <p:sldId id="314" r:id="rId11"/>
    <p:sldId id="315" r:id="rId12"/>
    <p:sldId id="316" r:id="rId13"/>
    <p:sldId id="317" r:id="rId14"/>
    <p:sldId id="319" r:id="rId15"/>
    <p:sldId id="318" r:id="rId16"/>
    <p:sldId id="321" r:id="rId17"/>
    <p:sldId id="320"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 id="347"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 Parker" initials="EP"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88"/>
    <p:restoredTop sz="80247"/>
  </p:normalViewPr>
  <p:slideViewPr>
    <p:cSldViewPr snapToGrid="0" snapToObjects="1">
      <p:cViewPr>
        <p:scale>
          <a:sx n="64" d="100"/>
          <a:sy n="64" d="100"/>
        </p:scale>
        <p:origin x="-342" y="-7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3-15T01:18:59.559" idx="1">
    <p:pos x="5345" y="2965"/>
    <p:text>AQ: Please add a space between vs. and control; for some reason, I can't make changes in this box. Thank you.</p:text>
    <p:extLst mod="1">
      <p:ext uri="{C676402C-5697-4E1C-873F-D02D1690AC5C}">
        <p15:threadingInfo xmlns=""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46D6E0-EA3E-E444-BAC5-20808094DE7C}" type="datetimeFigureOut">
              <a:rPr lang="en-US" smtClean="0"/>
              <a:t>4/7/2017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857692-AD3E-4645-95D3-6F697A982666}" type="slidenum">
              <a:rPr lang="en-US" smtClean="0"/>
              <a:t>‹#›</a:t>
            </a:fld>
            <a:endParaRPr lang="en-US" dirty="0"/>
          </a:p>
        </p:txBody>
      </p:sp>
    </p:spTree>
    <p:extLst>
      <p:ext uri="{BB962C8B-B14F-4D97-AF65-F5344CB8AC3E}">
        <p14:creationId xmlns:p14="http://schemas.microsoft.com/office/powerpoint/2010/main" val="28497872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10</a:t>
            </a:fld>
            <a:endParaRPr lang="en-US" dirty="0"/>
          </a:p>
        </p:txBody>
      </p:sp>
    </p:spTree>
    <p:extLst>
      <p:ext uri="{BB962C8B-B14F-4D97-AF65-F5344CB8AC3E}">
        <p14:creationId xmlns:p14="http://schemas.microsoft.com/office/powerpoint/2010/main" val="123862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11</a:t>
            </a:fld>
            <a:endParaRPr lang="en-US" dirty="0"/>
          </a:p>
        </p:txBody>
      </p:sp>
    </p:spTree>
    <p:extLst>
      <p:ext uri="{BB962C8B-B14F-4D97-AF65-F5344CB8AC3E}">
        <p14:creationId xmlns:p14="http://schemas.microsoft.com/office/powerpoint/2010/main" val="266200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12</a:t>
            </a:fld>
            <a:endParaRPr lang="en-US" dirty="0"/>
          </a:p>
        </p:txBody>
      </p:sp>
    </p:spTree>
    <p:extLst>
      <p:ext uri="{BB962C8B-B14F-4D97-AF65-F5344CB8AC3E}">
        <p14:creationId xmlns:p14="http://schemas.microsoft.com/office/powerpoint/2010/main" val="489527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13</a:t>
            </a:fld>
            <a:endParaRPr lang="en-US" dirty="0"/>
          </a:p>
        </p:txBody>
      </p:sp>
    </p:spTree>
    <p:extLst>
      <p:ext uri="{BB962C8B-B14F-4D97-AF65-F5344CB8AC3E}">
        <p14:creationId xmlns:p14="http://schemas.microsoft.com/office/powerpoint/2010/main" val="2070164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14</a:t>
            </a:fld>
            <a:endParaRPr lang="en-US" dirty="0"/>
          </a:p>
        </p:txBody>
      </p:sp>
    </p:spTree>
    <p:extLst>
      <p:ext uri="{BB962C8B-B14F-4D97-AF65-F5344CB8AC3E}">
        <p14:creationId xmlns:p14="http://schemas.microsoft.com/office/powerpoint/2010/main" val="1523480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15</a:t>
            </a:fld>
            <a:endParaRPr lang="en-US" dirty="0"/>
          </a:p>
        </p:txBody>
      </p:sp>
    </p:spTree>
    <p:extLst>
      <p:ext uri="{BB962C8B-B14F-4D97-AF65-F5344CB8AC3E}">
        <p14:creationId xmlns:p14="http://schemas.microsoft.com/office/powerpoint/2010/main" val="83759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16</a:t>
            </a:fld>
            <a:endParaRPr lang="en-US" dirty="0"/>
          </a:p>
        </p:txBody>
      </p:sp>
    </p:spTree>
    <p:extLst>
      <p:ext uri="{BB962C8B-B14F-4D97-AF65-F5344CB8AC3E}">
        <p14:creationId xmlns:p14="http://schemas.microsoft.com/office/powerpoint/2010/main" val="1052455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17</a:t>
            </a:fld>
            <a:endParaRPr lang="en-US" dirty="0"/>
          </a:p>
        </p:txBody>
      </p:sp>
    </p:spTree>
    <p:extLst>
      <p:ext uri="{BB962C8B-B14F-4D97-AF65-F5344CB8AC3E}">
        <p14:creationId xmlns:p14="http://schemas.microsoft.com/office/powerpoint/2010/main" val="77358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18</a:t>
            </a:fld>
            <a:endParaRPr lang="en-US" dirty="0"/>
          </a:p>
        </p:txBody>
      </p:sp>
    </p:spTree>
    <p:extLst>
      <p:ext uri="{BB962C8B-B14F-4D97-AF65-F5344CB8AC3E}">
        <p14:creationId xmlns:p14="http://schemas.microsoft.com/office/powerpoint/2010/main" val="953114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19</a:t>
            </a:fld>
            <a:endParaRPr lang="en-US" dirty="0"/>
          </a:p>
        </p:txBody>
      </p:sp>
    </p:spTree>
    <p:extLst>
      <p:ext uri="{BB962C8B-B14F-4D97-AF65-F5344CB8AC3E}">
        <p14:creationId xmlns:p14="http://schemas.microsoft.com/office/powerpoint/2010/main" val="236251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20</a:t>
            </a:fld>
            <a:endParaRPr lang="en-US" dirty="0"/>
          </a:p>
        </p:txBody>
      </p:sp>
    </p:spTree>
    <p:extLst>
      <p:ext uri="{BB962C8B-B14F-4D97-AF65-F5344CB8AC3E}">
        <p14:creationId xmlns:p14="http://schemas.microsoft.com/office/powerpoint/2010/main" val="1924497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21</a:t>
            </a:fld>
            <a:endParaRPr lang="en-US" dirty="0"/>
          </a:p>
        </p:txBody>
      </p:sp>
    </p:spTree>
    <p:extLst>
      <p:ext uri="{BB962C8B-B14F-4D97-AF65-F5344CB8AC3E}">
        <p14:creationId xmlns:p14="http://schemas.microsoft.com/office/powerpoint/2010/main" val="254179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22</a:t>
            </a:fld>
            <a:endParaRPr lang="en-US" dirty="0"/>
          </a:p>
        </p:txBody>
      </p:sp>
    </p:spTree>
    <p:extLst>
      <p:ext uri="{BB962C8B-B14F-4D97-AF65-F5344CB8AC3E}">
        <p14:creationId xmlns:p14="http://schemas.microsoft.com/office/powerpoint/2010/main" val="922414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23</a:t>
            </a:fld>
            <a:endParaRPr lang="en-US" dirty="0"/>
          </a:p>
        </p:txBody>
      </p:sp>
    </p:spTree>
    <p:extLst>
      <p:ext uri="{BB962C8B-B14F-4D97-AF65-F5344CB8AC3E}">
        <p14:creationId xmlns:p14="http://schemas.microsoft.com/office/powerpoint/2010/main" val="1973371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Areas of the highest density of opiate receptors (shown in red) are located in the nucleus accumbens and surrounding areas associated with reward functions.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24</a:t>
            </a:fld>
            <a:endParaRPr lang="en-US" dirty="0"/>
          </a:p>
        </p:txBody>
      </p:sp>
    </p:spTree>
    <p:extLst>
      <p:ext uri="{BB962C8B-B14F-4D97-AF65-F5344CB8AC3E}">
        <p14:creationId xmlns:p14="http://schemas.microsoft.com/office/powerpoint/2010/main" val="1084766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25</a:t>
            </a:fld>
            <a:endParaRPr lang="en-US" dirty="0"/>
          </a:p>
        </p:txBody>
      </p:sp>
    </p:spTree>
    <p:extLst>
      <p:ext uri="{BB962C8B-B14F-4D97-AF65-F5344CB8AC3E}">
        <p14:creationId xmlns:p14="http://schemas.microsoft.com/office/powerpoint/2010/main" val="287118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26</a:t>
            </a:fld>
            <a:endParaRPr lang="en-US" dirty="0"/>
          </a:p>
        </p:txBody>
      </p:sp>
    </p:spTree>
    <p:extLst>
      <p:ext uri="{BB962C8B-B14F-4D97-AF65-F5344CB8AC3E}">
        <p14:creationId xmlns:p14="http://schemas.microsoft.com/office/powerpoint/2010/main" val="1421535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27</a:t>
            </a:fld>
            <a:endParaRPr lang="en-US" dirty="0"/>
          </a:p>
        </p:txBody>
      </p:sp>
    </p:spTree>
    <p:extLst>
      <p:ext uri="{BB962C8B-B14F-4D97-AF65-F5344CB8AC3E}">
        <p14:creationId xmlns:p14="http://schemas.microsoft.com/office/powerpoint/2010/main" val="374155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28</a:t>
            </a:fld>
            <a:endParaRPr lang="en-US" dirty="0"/>
          </a:p>
        </p:txBody>
      </p:sp>
    </p:spTree>
    <p:extLst>
      <p:ext uri="{BB962C8B-B14F-4D97-AF65-F5344CB8AC3E}">
        <p14:creationId xmlns:p14="http://schemas.microsoft.com/office/powerpoint/2010/main" val="8118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29</a:t>
            </a:fld>
            <a:endParaRPr lang="en-US" dirty="0"/>
          </a:p>
        </p:txBody>
      </p:sp>
    </p:spTree>
    <p:extLst>
      <p:ext uri="{BB962C8B-B14F-4D97-AF65-F5344CB8AC3E}">
        <p14:creationId xmlns:p14="http://schemas.microsoft.com/office/powerpoint/2010/main" val="765601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30</a:t>
            </a:fld>
            <a:endParaRPr lang="en-US" dirty="0"/>
          </a:p>
        </p:txBody>
      </p:sp>
    </p:spTree>
    <p:extLst>
      <p:ext uri="{BB962C8B-B14F-4D97-AF65-F5344CB8AC3E}">
        <p14:creationId xmlns:p14="http://schemas.microsoft.com/office/powerpoint/2010/main" val="1100132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31</a:t>
            </a:fld>
            <a:endParaRPr lang="en-US" dirty="0"/>
          </a:p>
        </p:txBody>
      </p:sp>
    </p:spTree>
    <p:extLst>
      <p:ext uri="{BB962C8B-B14F-4D97-AF65-F5344CB8AC3E}">
        <p14:creationId xmlns:p14="http://schemas.microsoft.com/office/powerpoint/2010/main" val="461574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32</a:t>
            </a:fld>
            <a:endParaRPr lang="en-US" dirty="0"/>
          </a:p>
        </p:txBody>
      </p:sp>
    </p:spTree>
    <p:extLst>
      <p:ext uri="{BB962C8B-B14F-4D97-AF65-F5344CB8AC3E}">
        <p14:creationId xmlns:p14="http://schemas.microsoft.com/office/powerpoint/2010/main" val="1538745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During the initial stage of addiction, the nucleus accumbens and associated areas are activated to reinforce the positive effects of the drug.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33</a:t>
            </a:fld>
            <a:endParaRPr lang="en-US" dirty="0"/>
          </a:p>
        </p:txBody>
      </p:sp>
    </p:spTree>
    <p:extLst>
      <p:ext uri="{BB962C8B-B14F-4D97-AF65-F5344CB8AC3E}">
        <p14:creationId xmlns:p14="http://schemas.microsoft.com/office/powerpoint/2010/main" val="1215792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the drug is no longer present, the brain areas involved in processing negative emotions, such as the amygdala, are disproportionately activated, as well as the stress hormone system (corticotropin-releasing hormone)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34</a:t>
            </a:fld>
            <a:endParaRPr lang="en-US" dirty="0"/>
          </a:p>
        </p:txBody>
      </p:sp>
    </p:spTree>
    <p:extLst>
      <p:ext uri="{BB962C8B-B14F-4D97-AF65-F5344CB8AC3E}">
        <p14:creationId xmlns:p14="http://schemas.microsoft.com/office/powerpoint/2010/main" val="2663095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Following detoxification, drug-associated environmental cues activate brain areas involved in memory and distress, such as the hippocampus and amygdala.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35</a:t>
            </a:fld>
            <a:endParaRPr lang="en-US" dirty="0"/>
          </a:p>
        </p:txBody>
      </p:sp>
    </p:spTree>
    <p:extLst>
      <p:ext uri="{BB962C8B-B14F-4D97-AF65-F5344CB8AC3E}">
        <p14:creationId xmlns:p14="http://schemas.microsoft.com/office/powerpoint/2010/main" val="1100106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36</a:t>
            </a:fld>
            <a:endParaRPr lang="en-US" dirty="0"/>
          </a:p>
        </p:txBody>
      </p:sp>
    </p:spTree>
    <p:extLst>
      <p:ext uri="{BB962C8B-B14F-4D97-AF65-F5344CB8AC3E}">
        <p14:creationId xmlns:p14="http://schemas.microsoft.com/office/powerpoint/2010/main" val="1112436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37</a:t>
            </a:fld>
            <a:endParaRPr lang="en-US" dirty="0"/>
          </a:p>
        </p:txBody>
      </p:sp>
    </p:spTree>
    <p:extLst>
      <p:ext uri="{BB962C8B-B14F-4D97-AF65-F5344CB8AC3E}">
        <p14:creationId xmlns:p14="http://schemas.microsoft.com/office/powerpoint/2010/main" val="2076648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After exposing mice to either a standard or an enriched environment, their memory of cocaine administration was assessed after 1, 7, or 30 days by being placed in a place preference box. After 30 days of exposure to an enriched environment, cocaine sensitization (preference of the side of the box where the drug was administered), was no longer present. Thus, the enriched environment functioned as a treatment for cocaine sensitization.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38</a:t>
            </a:fld>
            <a:endParaRPr lang="en-US" dirty="0"/>
          </a:p>
        </p:txBody>
      </p:sp>
    </p:spTree>
    <p:extLst>
      <p:ext uri="{BB962C8B-B14F-4D97-AF65-F5344CB8AC3E}">
        <p14:creationId xmlns:p14="http://schemas.microsoft.com/office/powerpoint/2010/main" val="148970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39</a:t>
            </a:fld>
            <a:endParaRPr lang="en-US" dirty="0"/>
          </a:p>
        </p:txBody>
      </p:sp>
    </p:spTree>
    <p:extLst>
      <p:ext uri="{BB962C8B-B14F-4D97-AF65-F5344CB8AC3E}">
        <p14:creationId xmlns:p14="http://schemas.microsoft.com/office/powerpoint/2010/main" val="7212509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40</a:t>
            </a:fld>
            <a:endParaRPr lang="en-US" dirty="0"/>
          </a:p>
        </p:txBody>
      </p:sp>
    </p:spTree>
    <p:extLst>
      <p:ext uri="{BB962C8B-B14F-4D97-AF65-F5344CB8AC3E}">
        <p14:creationId xmlns:p14="http://schemas.microsoft.com/office/powerpoint/2010/main" val="1452520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41</a:t>
            </a:fld>
            <a:endParaRPr lang="en-US" dirty="0"/>
          </a:p>
        </p:txBody>
      </p:sp>
    </p:spTree>
    <p:extLst>
      <p:ext uri="{BB962C8B-B14F-4D97-AF65-F5344CB8AC3E}">
        <p14:creationId xmlns:p14="http://schemas.microsoft.com/office/powerpoint/2010/main" val="894045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concept of the nicotine vaccine involves the binding of the nicotine with the antibody so that the new complex is too large to cross the blood–brain barrier.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42</a:t>
            </a:fld>
            <a:endParaRPr lang="en-US" dirty="0"/>
          </a:p>
        </p:txBody>
      </p:sp>
    </p:spTree>
    <p:extLst>
      <p:ext uri="{BB962C8B-B14F-4D97-AF65-F5344CB8AC3E}">
        <p14:creationId xmlns:p14="http://schemas.microsoft.com/office/powerpoint/2010/main" val="185690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concept of the nicotine vaccine involves the binding of the nicotine with the antibody so that the new complex is too large to cross the blood–brain barrier.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43</a:t>
            </a:fld>
            <a:endParaRPr lang="en-US" dirty="0"/>
          </a:p>
        </p:txBody>
      </p:sp>
    </p:spTree>
    <p:extLst>
      <p:ext uri="{BB962C8B-B14F-4D97-AF65-F5344CB8AC3E}">
        <p14:creationId xmlns:p14="http://schemas.microsoft.com/office/powerpoint/2010/main" val="1880605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6358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7458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0877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52690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51076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87940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6307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027180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58083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1141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5753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869B5-FAEF-D048-B887-5A6EFA202357}" type="datetimeFigureOut">
              <a:rPr lang="en-US" smtClean="0"/>
              <a:t>4/7/2017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419F4-DD73-7746-8E7C-331532A45DA0}" type="slidenum">
              <a:rPr lang="en-US" smtClean="0"/>
              <a:t>‹#›</a:t>
            </a:fld>
            <a:endParaRPr lang="en-US" dirty="0"/>
          </a:p>
        </p:txBody>
      </p:sp>
    </p:spTree>
    <p:extLst>
      <p:ext uri="{BB962C8B-B14F-4D97-AF65-F5344CB8AC3E}">
        <p14:creationId xmlns:p14="http://schemas.microsoft.com/office/powerpoint/2010/main" val="3273102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209653" cy="690723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4763"/>
            <a:ext cx="921226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212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4</a:t>
            </a:r>
            <a:endParaRPr lang="en-US" dirty="0"/>
          </a:p>
        </p:txBody>
      </p:sp>
      <p:sp>
        <p:nvSpPr>
          <p:cNvPr id="3" name="Subtitle 2"/>
          <p:cNvSpPr>
            <a:spLocks noGrp="1"/>
          </p:cNvSpPr>
          <p:nvPr>
            <p:ph type="subTitle" idx="1"/>
          </p:nvPr>
        </p:nvSpPr>
        <p:spPr/>
        <p:txBody>
          <a:bodyPr/>
          <a:lstStyle/>
          <a:p>
            <a:r>
              <a:rPr lang="en-US" dirty="0"/>
              <a:t>Neurochemistry, </a:t>
            </a:r>
            <a:r>
              <a:rPr lang="en-US" dirty="0" smtClean="0"/>
              <a:t>Neuropsychopharmacology,</a:t>
            </a:r>
          </a:p>
          <a:p>
            <a:r>
              <a:rPr lang="en-US" dirty="0" smtClean="0"/>
              <a:t>and </a:t>
            </a:r>
            <a:r>
              <a:rPr lang="en-US" dirty="0"/>
              <a:t>Drug Addiction</a:t>
            </a:r>
          </a:p>
        </p:txBody>
      </p:sp>
    </p:spTree>
    <p:extLst>
      <p:ext uri="{BB962C8B-B14F-4D97-AF65-F5344CB8AC3E}">
        <p14:creationId xmlns:p14="http://schemas.microsoft.com/office/powerpoint/2010/main" val="2864559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Neurotransmitters: A brief </a:t>
            </a:r>
            <a:r>
              <a:rPr lang="en-US" dirty="0" smtClean="0"/>
              <a:t>introduction</a:t>
            </a:r>
          </a:p>
          <a:p>
            <a:r>
              <a:rPr lang="en-US" dirty="0"/>
              <a:t>Overview of Neuropsychopharmacology </a:t>
            </a:r>
          </a:p>
          <a:p>
            <a:r>
              <a:rPr lang="en-US" dirty="0"/>
              <a:t>Psychoactive Drugs: Precursors to Drug Addiction </a:t>
            </a:r>
          </a:p>
          <a:p>
            <a:r>
              <a:rPr lang="en-US" dirty="0"/>
              <a:t>Drug </a:t>
            </a:r>
            <a:r>
              <a:rPr lang="en-US" dirty="0" smtClean="0"/>
              <a:t>Addiction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Outline</a:t>
            </a:r>
            <a:endParaRPr lang="en-US" dirty="0"/>
          </a:p>
        </p:txBody>
      </p:sp>
    </p:spTree>
    <p:extLst>
      <p:ext uri="{BB962C8B-B14F-4D97-AF65-F5344CB8AC3E}">
        <p14:creationId xmlns:p14="http://schemas.microsoft.com/office/powerpoint/2010/main" val="247798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Monoamine</a:t>
            </a:r>
          </a:p>
          <a:p>
            <a:r>
              <a:rPr lang="en-US" dirty="0" smtClean="0"/>
              <a:t>Amino Acid</a:t>
            </a:r>
          </a:p>
          <a:p>
            <a:r>
              <a:rPr lang="en-US" dirty="0" smtClean="0"/>
              <a:t>Peptide</a:t>
            </a:r>
          </a:p>
          <a:p>
            <a:r>
              <a:rPr lang="en-US" dirty="0" smtClean="0"/>
              <a:t>“other”</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Neurotransmitters</a:t>
            </a:r>
            <a:endParaRPr lang="en-US" sz="4000" dirty="0">
              <a:solidFill>
                <a:schemeClr val="bg1"/>
              </a:solidFill>
            </a:endParaRPr>
          </a:p>
        </p:txBody>
      </p:sp>
    </p:spTree>
    <p:extLst>
      <p:ext uri="{BB962C8B-B14F-4D97-AF65-F5344CB8AC3E}">
        <p14:creationId xmlns:p14="http://schemas.microsoft.com/office/powerpoint/2010/main" val="200820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Monoamine</a:t>
            </a:r>
          </a:p>
          <a:p>
            <a:r>
              <a:rPr lang="en-US" dirty="0" smtClean="0"/>
              <a:t>Amino Acid</a:t>
            </a:r>
          </a:p>
          <a:p>
            <a:r>
              <a:rPr lang="en-US" dirty="0" smtClean="0"/>
              <a:t>Peptide</a:t>
            </a:r>
          </a:p>
          <a:p>
            <a:r>
              <a:rPr lang="en-US" dirty="0" smtClean="0"/>
              <a:t>“other”</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Neurotransmitters</a:t>
            </a:r>
            <a:endParaRPr lang="en-US" sz="4000" dirty="0">
              <a:solidFill>
                <a:schemeClr val="bg1"/>
              </a:solidFill>
            </a:endParaRPr>
          </a:p>
        </p:txBody>
      </p:sp>
      <p:pic>
        <p:nvPicPr>
          <p:cNvPr id="8" name="Picture 7" descr="bp1e_table_04_01.jpg"/>
          <p:cNvPicPr>
            <a:picLocks noChangeAspect="1"/>
          </p:cNvPicPr>
          <p:nvPr/>
        </p:nvPicPr>
        <p:blipFill>
          <a:blip r:embed="rId3"/>
          <a:stretch>
            <a:fillRect/>
          </a:stretch>
        </p:blipFill>
        <p:spPr>
          <a:xfrm>
            <a:off x="4211236" y="1600200"/>
            <a:ext cx="4243217" cy="4706195"/>
          </a:xfrm>
          <a:prstGeom prst="rect">
            <a:avLst/>
          </a:prstGeom>
        </p:spPr>
      </p:pic>
    </p:spTree>
    <p:extLst>
      <p:ext uri="{BB962C8B-B14F-4D97-AF65-F5344CB8AC3E}">
        <p14:creationId xmlns:p14="http://schemas.microsoft.com/office/powerpoint/2010/main" val="139524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Neurotransmitters require assembly</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Neurotransmitters</a:t>
            </a:r>
            <a:endParaRPr lang="en-US" sz="4000" dirty="0">
              <a:solidFill>
                <a:schemeClr val="bg1"/>
              </a:solidFill>
            </a:endParaRPr>
          </a:p>
        </p:txBody>
      </p:sp>
      <p:pic>
        <p:nvPicPr>
          <p:cNvPr id="1026" name="Picture 2" descr="C:\Users\quinonea\AppData\Local\Temp\wzae98\ch04unl\bp1e_figure_04_01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1155"/>
            <a:ext cx="8534400" cy="2694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50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After assembly, they are sent to particular regions (shown for dopamine)</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Neurotransmitters</a:t>
            </a:r>
            <a:endParaRPr lang="en-US" sz="4000" dirty="0">
              <a:solidFill>
                <a:schemeClr val="bg1"/>
              </a:solidFill>
            </a:endParaRPr>
          </a:p>
        </p:txBody>
      </p:sp>
      <p:pic>
        <p:nvPicPr>
          <p:cNvPr id="2050" name="Picture 2" descr="C:\Users\quinonea\AppData\Local\Temp\wz81fd\ch04unl\bp1e_figure_04_02a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4124" y="2799520"/>
            <a:ext cx="6475751" cy="3605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39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Dopamine</a:t>
            </a:r>
          </a:p>
          <a:p>
            <a:pPr lvl="1"/>
            <a:r>
              <a:rPr lang="en-US" dirty="0" smtClean="0"/>
              <a:t>movement</a:t>
            </a:r>
            <a:r>
              <a:rPr lang="en-US" dirty="0"/>
              <a:t>, reward systems, </a:t>
            </a:r>
            <a:r>
              <a:rPr lang="en-US" dirty="0" smtClean="0"/>
              <a:t>increased vigilance</a:t>
            </a:r>
          </a:p>
          <a:p>
            <a:r>
              <a:rPr lang="en-US" dirty="0" smtClean="0"/>
              <a:t>Norepinephrine</a:t>
            </a:r>
          </a:p>
          <a:p>
            <a:pPr lvl="1"/>
            <a:r>
              <a:rPr lang="en-US" dirty="0" smtClean="0"/>
              <a:t>increased </a:t>
            </a:r>
            <a:r>
              <a:rPr lang="en-US" dirty="0"/>
              <a:t>vigilance, focused attention, </a:t>
            </a:r>
            <a:r>
              <a:rPr lang="en-US" dirty="0" smtClean="0"/>
              <a:t>enhanced energy</a:t>
            </a:r>
          </a:p>
          <a:p>
            <a:r>
              <a:rPr lang="en-US" dirty="0" smtClean="0"/>
              <a:t>Epinephrine</a:t>
            </a:r>
          </a:p>
          <a:p>
            <a:pPr lvl="1"/>
            <a:r>
              <a:rPr lang="en-US" dirty="0" smtClean="0"/>
              <a:t>response </a:t>
            </a:r>
            <a:r>
              <a:rPr lang="en-US" dirty="0"/>
              <a:t>to acute </a:t>
            </a:r>
            <a:r>
              <a:rPr lang="en-US" dirty="0" smtClean="0"/>
              <a:t>stress</a:t>
            </a:r>
          </a:p>
          <a:p>
            <a:r>
              <a:rPr lang="en-US" dirty="0" smtClean="0"/>
              <a:t>Serotonin</a:t>
            </a:r>
          </a:p>
          <a:p>
            <a:pPr lvl="1"/>
            <a:r>
              <a:rPr lang="en-US" dirty="0" smtClean="0"/>
              <a:t>mood </a:t>
            </a:r>
            <a:r>
              <a:rPr lang="en-US" dirty="0"/>
              <a:t>regulation, sleep/wake cycles, temperature regulation, sexual activity, </a:t>
            </a:r>
            <a:r>
              <a:rPr lang="en-US" dirty="0" smtClean="0"/>
              <a:t>aggression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Neurotransmitters: Monoamine</a:t>
            </a:r>
            <a:endParaRPr lang="en-US" sz="3600" dirty="0">
              <a:solidFill>
                <a:schemeClr val="bg1"/>
              </a:solidFill>
            </a:endParaRPr>
          </a:p>
        </p:txBody>
      </p:sp>
    </p:spTree>
    <p:extLst>
      <p:ext uri="{BB962C8B-B14F-4D97-AF65-F5344CB8AC3E}">
        <p14:creationId xmlns:p14="http://schemas.microsoft.com/office/powerpoint/2010/main" val="131790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Glutamate</a:t>
            </a:r>
          </a:p>
          <a:p>
            <a:pPr lvl="1"/>
            <a:r>
              <a:rPr lang="en-US" dirty="0" smtClean="0"/>
              <a:t>excitatory signaling</a:t>
            </a:r>
          </a:p>
          <a:p>
            <a:r>
              <a:rPr lang="en-US" dirty="0" smtClean="0"/>
              <a:t>Gamma </a:t>
            </a:r>
            <a:r>
              <a:rPr lang="en-US" dirty="0"/>
              <a:t>(γ)-aminobutyric acid (</a:t>
            </a:r>
            <a:r>
              <a:rPr lang="en-US" b="1" dirty="0"/>
              <a:t>GABA</a:t>
            </a:r>
            <a:r>
              <a:rPr lang="en-US" dirty="0" smtClean="0"/>
              <a:t>)</a:t>
            </a:r>
          </a:p>
          <a:p>
            <a:pPr lvl="1"/>
            <a:r>
              <a:rPr lang="en-US" dirty="0" smtClean="0"/>
              <a:t>Principal </a:t>
            </a:r>
            <a:r>
              <a:rPr lang="en-US" dirty="0"/>
              <a:t>inhibitory </a:t>
            </a:r>
            <a:r>
              <a:rPr lang="en-US" dirty="0" smtClean="0"/>
              <a:t>neurotransmitter in the brain</a:t>
            </a:r>
          </a:p>
          <a:p>
            <a:r>
              <a:rPr lang="en-US" dirty="0" smtClean="0"/>
              <a:t>Glycine</a:t>
            </a:r>
          </a:p>
          <a:p>
            <a:pPr lvl="1"/>
            <a:r>
              <a:rPr lang="en-US" dirty="0" smtClean="0"/>
              <a:t>Inhibitory neurotransmitter in </a:t>
            </a:r>
            <a:r>
              <a:rPr lang="en-US" dirty="0"/>
              <a:t>the spinal cord and brainstem.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Neurotransmitters: Amino </a:t>
            </a:r>
            <a:r>
              <a:rPr lang="en-US" dirty="0"/>
              <a:t>Acid</a:t>
            </a:r>
            <a:endParaRPr lang="en-US" sz="4000" dirty="0">
              <a:solidFill>
                <a:schemeClr val="bg1"/>
              </a:solidFill>
            </a:endParaRPr>
          </a:p>
        </p:txBody>
      </p:sp>
    </p:spTree>
    <p:extLst>
      <p:ext uri="{BB962C8B-B14F-4D97-AF65-F5344CB8AC3E}">
        <p14:creationId xmlns:p14="http://schemas.microsoft.com/office/powerpoint/2010/main" val="95157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Endorphins</a:t>
            </a:r>
          </a:p>
          <a:p>
            <a:pPr lvl="1"/>
            <a:r>
              <a:rPr lang="en-US" dirty="0" smtClean="0"/>
              <a:t>Pain and reward processing</a:t>
            </a:r>
          </a:p>
          <a:p>
            <a:r>
              <a:rPr lang="en-US" dirty="0" smtClean="0"/>
              <a:t>Oxytocin and vasopressin</a:t>
            </a:r>
          </a:p>
          <a:p>
            <a:pPr lvl="1"/>
            <a:r>
              <a:rPr lang="en-US" dirty="0" smtClean="0"/>
              <a:t>Social behaviors</a:t>
            </a:r>
          </a:p>
          <a:p>
            <a:pPr lvl="1"/>
            <a:r>
              <a:rPr lang="en-US" dirty="0" smtClean="0"/>
              <a:t>More on these later in the course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Neurotransmitters: Peptide</a:t>
            </a:r>
            <a:endParaRPr lang="en-US" sz="3600" dirty="0">
              <a:solidFill>
                <a:schemeClr val="bg1"/>
              </a:solidFill>
            </a:endParaRPr>
          </a:p>
        </p:txBody>
      </p:sp>
    </p:spTree>
    <p:extLst>
      <p:ext uri="{BB962C8B-B14F-4D97-AF65-F5344CB8AC3E}">
        <p14:creationId xmlns:p14="http://schemas.microsoft.com/office/powerpoint/2010/main" val="96442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Acetylcholine</a:t>
            </a:r>
          </a:p>
          <a:p>
            <a:pPr lvl="1"/>
            <a:r>
              <a:rPr lang="en-US" dirty="0" smtClean="0"/>
              <a:t>Memory &amp; cognition in the CNS</a:t>
            </a:r>
          </a:p>
          <a:p>
            <a:pPr lvl="1"/>
            <a:r>
              <a:rPr lang="en-US" dirty="0" smtClean="0"/>
              <a:t>Motor and parasympathetic functions in the PNS</a:t>
            </a:r>
          </a:p>
          <a:p>
            <a:r>
              <a:rPr lang="en-US" dirty="0" smtClean="0"/>
              <a:t>Nitric oxide (a gas!)</a:t>
            </a:r>
          </a:p>
          <a:p>
            <a:pPr lvl="1"/>
            <a:r>
              <a:rPr lang="en-US" dirty="0" smtClean="0"/>
              <a:t>Retrograde neurotransmitter</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Neurotransmitters: </a:t>
            </a:r>
            <a:r>
              <a:rPr lang="en-US" sz="4000" dirty="0" smtClean="0"/>
              <a:t>Other </a:t>
            </a:r>
            <a:endParaRPr lang="en-US" sz="3600" dirty="0">
              <a:solidFill>
                <a:schemeClr val="bg1"/>
              </a:solidFill>
            </a:endParaRPr>
          </a:p>
        </p:txBody>
      </p:sp>
    </p:spTree>
    <p:extLst>
      <p:ext uri="{BB962C8B-B14F-4D97-AF65-F5344CB8AC3E}">
        <p14:creationId xmlns:p14="http://schemas.microsoft.com/office/powerpoint/2010/main" val="205614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Psychoactive </a:t>
            </a:r>
            <a:r>
              <a:rPr lang="en-US" b="1" dirty="0"/>
              <a:t>drugs</a:t>
            </a:r>
            <a:r>
              <a:rPr lang="en-US" dirty="0"/>
              <a:t> affect neural transmission </a:t>
            </a:r>
            <a:r>
              <a:rPr lang="en-US" dirty="0" smtClean="0"/>
              <a:t>by enhancing </a:t>
            </a:r>
            <a:r>
              <a:rPr lang="en-US" dirty="0"/>
              <a:t>(agonists) or blocking (antagonists) the actions of natural transmitters in the </a:t>
            </a:r>
            <a:r>
              <a:rPr lang="en-US" dirty="0" smtClean="0"/>
              <a:t>synapse</a:t>
            </a:r>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28409" y="399904"/>
            <a:ext cx="8180482" cy="879340"/>
          </a:xfrm>
          <a:prstGeom prst="rect">
            <a:avLst/>
          </a:prstGeom>
        </p:spPr>
        <p:txBody>
          <a:bodyP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Overview of neuropsychopharmacology (NPP</a:t>
            </a:r>
            <a:r>
              <a:rPr lang="en-US" sz="3200" dirty="0"/>
              <a:t>)</a:t>
            </a:r>
            <a:r>
              <a:rPr lang="en-US" sz="3200" dirty="0" smtClean="0"/>
              <a:t> </a:t>
            </a:r>
            <a:endParaRPr lang="en-US" sz="3000" dirty="0">
              <a:solidFill>
                <a:schemeClr val="bg1"/>
              </a:solidFill>
            </a:endParaRPr>
          </a:p>
        </p:txBody>
      </p:sp>
    </p:spTree>
    <p:extLst>
      <p:ext uri="{BB962C8B-B14F-4D97-AF65-F5344CB8AC3E}">
        <p14:creationId xmlns:p14="http://schemas.microsoft.com/office/powerpoint/2010/main" val="156870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Develop </a:t>
            </a:r>
            <a:r>
              <a:rPr lang="en-US" dirty="0"/>
              <a:t>a drug that has an </a:t>
            </a:r>
            <a:r>
              <a:rPr lang="en-US" i="1" dirty="0" smtClean="0"/>
              <a:t>affinity</a:t>
            </a:r>
            <a:r>
              <a:rPr lang="en-US" b="1" dirty="0" smtClean="0"/>
              <a:t> </a:t>
            </a:r>
            <a:r>
              <a:rPr lang="en-US" dirty="0" smtClean="0"/>
              <a:t>for </a:t>
            </a:r>
            <a:r>
              <a:rPr lang="en-US" dirty="0"/>
              <a:t>the targeted </a:t>
            </a:r>
            <a:r>
              <a:rPr lang="en-US" dirty="0" smtClean="0"/>
              <a:t>neurotransmitter’s </a:t>
            </a:r>
            <a:r>
              <a:rPr lang="en-US" dirty="0"/>
              <a:t>natural receptors in the brain. </a:t>
            </a:r>
          </a:p>
          <a:p>
            <a:r>
              <a:rPr lang="en-US" dirty="0" smtClean="0"/>
              <a:t>How do we test a drug’s effectiveness?</a:t>
            </a:r>
          </a:p>
          <a:p>
            <a:r>
              <a:rPr lang="en-US" dirty="0" smtClean="0"/>
              <a:t>Double-blind studies</a:t>
            </a:r>
          </a:p>
          <a:p>
            <a:pPr lvl="1"/>
            <a:r>
              <a:rPr lang="en-US" dirty="0" smtClean="0"/>
              <a:t>Why is it important patients/doctors are unaware which patients are in the experimental vs. control group?</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NPP Goals  </a:t>
            </a:r>
            <a:endParaRPr lang="en-US" sz="4000" dirty="0">
              <a:solidFill>
                <a:schemeClr val="bg1"/>
              </a:solidFill>
            </a:endParaRPr>
          </a:p>
        </p:txBody>
      </p:sp>
    </p:spTree>
    <p:extLst>
      <p:ext uri="{BB962C8B-B14F-4D97-AF65-F5344CB8AC3E}">
        <p14:creationId xmlns:p14="http://schemas.microsoft.com/office/powerpoint/2010/main" val="18948714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1525" y="1417638"/>
            <a:ext cx="4520148" cy="707886"/>
          </a:xfrm>
          <a:prstGeom prst="rect">
            <a:avLst/>
          </a:prstGeom>
          <a:noFill/>
        </p:spPr>
        <p:txBody>
          <a:bodyPr wrap="none" rtlCol="0">
            <a:spAutoFit/>
          </a:bodyPr>
          <a:lstStyle/>
          <a:p>
            <a:r>
              <a:rPr lang="en-US" sz="2000" dirty="0" smtClean="0"/>
              <a:t>How do we obtain dose-response curves?</a:t>
            </a:r>
          </a:p>
          <a:p>
            <a:r>
              <a:rPr lang="en-US" sz="2000" dirty="0" smtClean="0"/>
              <a:t>How do we interpret them?</a:t>
            </a:r>
            <a:endParaRPr lang="en-US"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t>NPP Goals</a:t>
            </a:r>
            <a:r>
              <a:rPr lang="en-US" sz="3600" dirty="0"/>
              <a:t> : Dose response curves</a:t>
            </a:r>
            <a:r>
              <a:rPr lang="en-US" sz="3600" dirty="0" smtClean="0"/>
              <a:t>  </a:t>
            </a:r>
            <a:endParaRPr lang="en-US" sz="3200" dirty="0">
              <a:solidFill>
                <a:schemeClr val="bg1"/>
              </a:solidFill>
            </a:endParaRPr>
          </a:p>
        </p:txBody>
      </p:sp>
      <p:pic>
        <p:nvPicPr>
          <p:cNvPr id="3074" name="Picture 2" descr="C:\Users\quinonea\AppData\Local\Temp\wz7f3f\ch04unl\bp1e_figure_04_07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6769" y="2125524"/>
            <a:ext cx="5188687" cy="4497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200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Route of administration</a:t>
            </a:r>
          </a:p>
          <a:p>
            <a:r>
              <a:rPr lang="en-US" dirty="0" smtClean="0"/>
              <a:t>Absorption and distribution</a:t>
            </a:r>
          </a:p>
          <a:p>
            <a:r>
              <a:rPr lang="en-US" dirty="0" smtClean="0"/>
              <a:t>Binding</a:t>
            </a:r>
          </a:p>
          <a:p>
            <a:r>
              <a:rPr lang="en-US" dirty="0" smtClean="0"/>
              <a:t>Inactivation</a:t>
            </a:r>
          </a:p>
          <a:p>
            <a:r>
              <a:rPr lang="en-US" dirty="0" smtClean="0"/>
              <a:t>Excretion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Questions to answer </a:t>
            </a:r>
            <a:endParaRPr lang="en-US" sz="4000" dirty="0">
              <a:solidFill>
                <a:schemeClr val="bg1"/>
              </a:solidFill>
            </a:endParaRPr>
          </a:p>
        </p:txBody>
      </p:sp>
    </p:spTree>
    <p:extLst>
      <p:ext uri="{BB962C8B-B14F-4D97-AF65-F5344CB8AC3E}">
        <p14:creationId xmlns:p14="http://schemas.microsoft.com/office/powerpoint/2010/main" val="5053478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Pharmacokinetics</a:t>
            </a:r>
            <a:endParaRPr lang="en-US" dirty="0">
              <a:solidFill>
                <a:schemeClr val="bg1"/>
              </a:solidFill>
            </a:endParaRPr>
          </a:p>
        </p:txBody>
      </p:sp>
      <p:pic>
        <p:nvPicPr>
          <p:cNvPr id="4098" name="Picture 2" descr="C:\Users\quinonea\AppData\Local\Temp\wz191e\ch04unl\bp1e_figure_04_08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534" y="1442550"/>
            <a:ext cx="5351089" cy="5101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231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1"/>
            <a:ext cx="4010025" cy="2867024"/>
          </a:xfrm>
        </p:spPr>
        <p:txBody>
          <a:bodyPr/>
          <a:lstStyle/>
          <a:p>
            <a:r>
              <a:rPr lang="en-US" dirty="0" smtClean="0"/>
              <a:t>Many, many possible ways to affect neurotransmission</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Developing new drugs</a:t>
            </a:r>
            <a:endParaRPr lang="en-US" sz="4000" dirty="0">
              <a:solidFill>
                <a:schemeClr val="bg1"/>
              </a:solidFill>
            </a:endParaRPr>
          </a:p>
        </p:txBody>
      </p:sp>
      <p:pic>
        <p:nvPicPr>
          <p:cNvPr id="5122" name="Picture 2" descr="C:\Users\quinonea\AppData\Local\Temp\wz61ff\ch04unl\bp1e_figure_04_09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7224" y="2188564"/>
            <a:ext cx="4468431" cy="4317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7892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Lots of psychoactive</a:t>
            </a:r>
            <a:br>
              <a:rPr lang="en-US" dirty="0" smtClean="0"/>
            </a:br>
            <a:r>
              <a:rPr lang="en-US" dirty="0" smtClean="0"/>
              <a:t>drugs, some legal</a:t>
            </a:r>
            <a:br>
              <a:rPr lang="en-US" dirty="0" smtClean="0"/>
            </a:br>
            <a:r>
              <a:rPr lang="en-US" dirty="0" smtClean="0"/>
              <a:t>some illegal</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8330384" cy="103780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Psychoactive drugs: precursors to addiction</a:t>
            </a:r>
            <a:endParaRPr lang="en-US" sz="3000" dirty="0">
              <a:solidFill>
                <a:schemeClr val="bg1"/>
              </a:solidFill>
            </a:endParaRPr>
          </a:p>
        </p:txBody>
      </p:sp>
      <p:pic>
        <p:nvPicPr>
          <p:cNvPr id="6146" name="Picture 2" descr="C:\Users\quinonea\AppData\Local\Temp\wzfbbe\ch04unl\bp1e_figure_04_10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5590" y="1798820"/>
            <a:ext cx="4061210" cy="450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6175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2168410"/>
            <a:ext cx="8229600" cy="3389543"/>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Classifying psychoactive drugs</a:t>
            </a:r>
            <a:endParaRPr lang="en-US" sz="3600" dirty="0">
              <a:solidFill>
                <a:schemeClr val="bg1"/>
              </a:solidFill>
            </a:endParaRPr>
          </a:p>
        </p:txBody>
      </p:sp>
    </p:spTree>
    <p:extLst>
      <p:ext uri="{BB962C8B-B14F-4D97-AF65-F5344CB8AC3E}">
        <p14:creationId xmlns:p14="http://schemas.microsoft.com/office/powerpoint/2010/main" val="14336290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CNS Stimulants</a:t>
            </a:r>
          </a:p>
          <a:p>
            <a:pPr lvl="1"/>
            <a:r>
              <a:rPr lang="en-US" dirty="0" smtClean="0"/>
              <a:t>Caffeine</a:t>
            </a:r>
          </a:p>
          <a:p>
            <a:pPr lvl="2"/>
            <a:r>
              <a:rPr lang="en-US" dirty="0" smtClean="0"/>
              <a:t>blocks adenosine receptors</a:t>
            </a:r>
          </a:p>
          <a:p>
            <a:pPr lvl="1"/>
            <a:r>
              <a:rPr lang="en-US" dirty="0" smtClean="0"/>
              <a:t>Nicotine</a:t>
            </a:r>
          </a:p>
          <a:p>
            <a:pPr lvl="2"/>
            <a:r>
              <a:rPr lang="en-US" dirty="0" smtClean="0"/>
              <a:t>activates nicotinic cholinergic receptors</a:t>
            </a:r>
          </a:p>
          <a:p>
            <a:pPr lvl="1"/>
            <a:r>
              <a:rPr lang="en-US" dirty="0" smtClean="0"/>
              <a:t>Cocaine </a:t>
            </a:r>
          </a:p>
          <a:p>
            <a:pPr lvl="2"/>
            <a:r>
              <a:rPr lang="en-US" dirty="0" smtClean="0"/>
              <a:t>Blocks reuptake of dopamine, norepinephrine, and serotonin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Classifying psychoactive drugs</a:t>
            </a:r>
            <a:endParaRPr lang="en-US" sz="4000" dirty="0">
              <a:solidFill>
                <a:schemeClr val="bg1"/>
              </a:solidFill>
            </a:endParaRPr>
          </a:p>
        </p:txBody>
      </p:sp>
    </p:spTree>
    <p:extLst>
      <p:ext uri="{BB962C8B-B14F-4D97-AF65-F5344CB8AC3E}">
        <p14:creationId xmlns:p14="http://schemas.microsoft.com/office/powerpoint/2010/main" val="2752101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What does caffeine do?</a:t>
            </a:r>
            <a:endParaRPr lang="en-US" sz="3600" dirty="0">
              <a:solidFill>
                <a:schemeClr val="bg1"/>
              </a:solidFill>
            </a:endParaRPr>
          </a:p>
        </p:txBody>
      </p:sp>
      <p:pic>
        <p:nvPicPr>
          <p:cNvPr id="7170" name="Picture 2" descr="C:\Users\quinonea\AppData\Local\Temp\wzd9ec\ch04unl\bp1e_figure_04_1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3392" y="1528996"/>
            <a:ext cx="5157216" cy="5015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6649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Alcohol</a:t>
            </a:r>
          </a:p>
          <a:p>
            <a:pPr lvl="1"/>
            <a:r>
              <a:rPr lang="en-US" dirty="0" smtClean="0"/>
              <a:t>Low doses</a:t>
            </a:r>
          </a:p>
          <a:p>
            <a:pPr lvl="2"/>
            <a:r>
              <a:rPr lang="en-US" dirty="0" smtClean="0"/>
              <a:t>improved mood</a:t>
            </a:r>
            <a:r>
              <a:rPr lang="en-US" dirty="0"/>
              <a:t> </a:t>
            </a:r>
            <a:r>
              <a:rPr lang="en-US" dirty="0" smtClean="0"/>
              <a:t>and increased confidence</a:t>
            </a:r>
          </a:p>
          <a:p>
            <a:pPr lvl="2"/>
            <a:r>
              <a:rPr lang="en-US" dirty="0" smtClean="0"/>
              <a:t>Drowsiness, impaired </a:t>
            </a:r>
            <a:r>
              <a:rPr lang="en-US" dirty="0"/>
              <a:t>judgment and muscle </a:t>
            </a:r>
            <a:r>
              <a:rPr lang="en-US" dirty="0" smtClean="0"/>
              <a:t>coordination</a:t>
            </a:r>
            <a:endParaRPr lang="en-US" dirty="0"/>
          </a:p>
          <a:p>
            <a:pPr lvl="1"/>
            <a:r>
              <a:rPr lang="en-US" dirty="0" smtClean="0"/>
              <a:t>High doses can lead to alcohol poisoning</a:t>
            </a:r>
          </a:p>
          <a:p>
            <a:pPr lvl="1"/>
            <a:r>
              <a:rPr lang="en-US" dirty="0" smtClean="0"/>
              <a:t>Systemic use can lead to cognitive decline</a:t>
            </a:r>
            <a:endParaRPr lang="en-US" dirty="0"/>
          </a:p>
          <a:p>
            <a:r>
              <a:rPr lang="en-US" dirty="0" smtClean="0"/>
              <a:t>Societal cost of alcohol abuse?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CNS Depressants</a:t>
            </a:r>
            <a:endParaRPr lang="en-US" sz="4000" dirty="0">
              <a:solidFill>
                <a:schemeClr val="bg1"/>
              </a:solidFill>
            </a:endParaRPr>
          </a:p>
        </p:txBody>
      </p:sp>
    </p:spTree>
    <p:extLst>
      <p:ext uri="{BB962C8B-B14F-4D97-AF65-F5344CB8AC3E}">
        <p14:creationId xmlns:p14="http://schemas.microsoft.com/office/powerpoint/2010/main" val="4894261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Alcohol</a:t>
            </a:r>
          </a:p>
          <a:p>
            <a:pPr lvl="1"/>
            <a:r>
              <a:rPr lang="en-US" dirty="0" smtClean="0"/>
              <a:t>Inhibits glutamate transmission</a:t>
            </a:r>
          </a:p>
          <a:p>
            <a:pPr lvl="1"/>
            <a:r>
              <a:rPr lang="en-US" dirty="0" smtClean="0"/>
              <a:t>Chronic use leads to increase in glutamate receptors</a:t>
            </a:r>
          </a:p>
          <a:p>
            <a:pPr lvl="1"/>
            <a:r>
              <a:rPr lang="en-US" dirty="0" smtClean="0"/>
              <a:t>Compensatory glutamate release may be cause of hyperexcitability associated with alcohol (despite it being a depressant)</a:t>
            </a:r>
          </a:p>
          <a:p>
            <a:pPr lvl="1"/>
            <a:r>
              <a:rPr lang="en-US" dirty="0" smtClean="0"/>
              <a:t>Enhances effect of GABA</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CNS Depressants</a:t>
            </a:r>
            <a:endParaRPr lang="en-US" sz="4000" dirty="0">
              <a:solidFill>
                <a:schemeClr val="bg1"/>
              </a:solidFill>
            </a:endParaRPr>
          </a:p>
        </p:txBody>
      </p:sp>
    </p:spTree>
    <p:extLst>
      <p:ext uri="{BB962C8B-B14F-4D97-AF65-F5344CB8AC3E}">
        <p14:creationId xmlns:p14="http://schemas.microsoft.com/office/powerpoint/2010/main" val="244930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Opium</a:t>
            </a:r>
          </a:p>
          <a:p>
            <a:pPr lvl="1"/>
            <a:r>
              <a:rPr lang="en-US" dirty="0" smtClean="0"/>
              <a:t>Morphine</a:t>
            </a:r>
          </a:p>
          <a:p>
            <a:pPr lvl="1"/>
            <a:r>
              <a:rPr lang="en-US" dirty="0" smtClean="0"/>
              <a:t>Heroin</a:t>
            </a:r>
          </a:p>
          <a:p>
            <a:r>
              <a:rPr lang="en-US" dirty="0" smtClean="0"/>
              <a:t>Can cause a sense</a:t>
            </a:r>
            <a:br>
              <a:rPr lang="en-US" dirty="0" smtClean="0"/>
            </a:br>
            <a:r>
              <a:rPr lang="en-US" dirty="0" smtClean="0"/>
              <a:t>of euphoria</a:t>
            </a:r>
          </a:p>
          <a:p>
            <a:r>
              <a:rPr lang="en-US" dirty="0" smtClean="0"/>
              <a:t>Highly addictive</a:t>
            </a:r>
          </a:p>
          <a:p>
            <a:r>
              <a:rPr lang="en-US" dirty="0" smtClean="0"/>
              <a:t>Severe withdraw</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3041" y="1962150"/>
            <a:ext cx="3377983" cy="24701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Analgesics: Opium</a:t>
            </a:r>
            <a:endParaRPr lang="en-US" dirty="0">
              <a:solidFill>
                <a:schemeClr val="bg1"/>
              </a:solidFill>
            </a:endParaRPr>
          </a:p>
        </p:txBody>
      </p:sp>
    </p:spTree>
    <p:extLst>
      <p:ext uri="{BB962C8B-B14F-4D97-AF65-F5344CB8AC3E}">
        <p14:creationId xmlns:p14="http://schemas.microsoft.com/office/powerpoint/2010/main" val="5319842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Why do we have receptors for </a:t>
            </a:r>
            <a:r>
              <a:rPr lang="en-US" dirty="0" smtClean="0"/>
              <a:t>opioids</a:t>
            </a:r>
            <a:r>
              <a:rPr lang="en-US" dirty="0"/>
              <a:t>?</a:t>
            </a:r>
          </a:p>
          <a:p>
            <a:r>
              <a:rPr lang="en-US" dirty="0"/>
              <a:t>Are there natural opioids?</a:t>
            </a:r>
          </a:p>
          <a:p>
            <a:r>
              <a:rPr lang="en-US" dirty="0"/>
              <a:t>How do we release them?</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Thinking about opioids</a:t>
            </a:r>
            <a:endParaRPr lang="en-US" sz="4000" dirty="0">
              <a:solidFill>
                <a:schemeClr val="bg1"/>
              </a:solidFill>
            </a:endParaRPr>
          </a:p>
        </p:txBody>
      </p:sp>
    </p:spTree>
    <p:extLst>
      <p:ext uri="{BB962C8B-B14F-4D97-AF65-F5344CB8AC3E}">
        <p14:creationId xmlns:p14="http://schemas.microsoft.com/office/powerpoint/2010/main" val="17209938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Created in a lab</a:t>
            </a:r>
          </a:p>
          <a:p>
            <a:pPr lvl="1"/>
            <a:r>
              <a:rPr lang="en-US" dirty="0" smtClean="0"/>
              <a:t>Ethical issues with self-experimentation of psychoactive drugs?</a:t>
            </a:r>
          </a:p>
          <a:p>
            <a:r>
              <a:rPr lang="en-US" dirty="0" smtClean="0"/>
              <a:t>Can lead to hallucinations</a:t>
            </a:r>
            <a:r>
              <a:rPr lang="en-US" dirty="0"/>
              <a:t>, illusions, alterations in perception of time and space </a:t>
            </a:r>
          </a:p>
          <a:p>
            <a:r>
              <a:rPr lang="en-US" dirty="0" smtClean="0"/>
              <a:t>Serotonin agonist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Hallucinogens: LSD</a:t>
            </a:r>
            <a:endParaRPr lang="en-US" sz="4000" dirty="0">
              <a:solidFill>
                <a:schemeClr val="bg1"/>
              </a:solidFill>
            </a:endParaRPr>
          </a:p>
        </p:txBody>
      </p:sp>
    </p:spTree>
    <p:extLst>
      <p:ext uri="{BB962C8B-B14F-4D97-AF65-F5344CB8AC3E}">
        <p14:creationId xmlns:p14="http://schemas.microsoft.com/office/powerpoint/2010/main" val="7020703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Around for thousands of years</a:t>
            </a:r>
          </a:p>
          <a:p>
            <a:r>
              <a:rPr lang="en-US" dirty="0" smtClean="0"/>
              <a:t>Cannabinoid receptors found in the 1980s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Cannabis</a:t>
            </a:r>
            <a:endParaRPr lang="en-US" sz="4000" dirty="0">
              <a:solidFill>
                <a:schemeClr val="bg1"/>
              </a:solidFill>
            </a:endParaRPr>
          </a:p>
        </p:txBody>
      </p:sp>
      <p:pic>
        <p:nvPicPr>
          <p:cNvPr id="8194" name="Picture 2" descr="C:\Users\quinonea\AppData\Local\Temp\wz784d\ch04unl\bp1e_figure_04_22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4680" y="2705167"/>
            <a:ext cx="6011056" cy="3838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6286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Alters coordination, memory, locomotor activity</a:t>
            </a:r>
          </a:p>
          <a:p>
            <a:r>
              <a:rPr lang="en-US" dirty="0" smtClean="0"/>
              <a:t>Can inhibit </a:t>
            </a:r>
            <a:r>
              <a:rPr lang="en-US" dirty="0"/>
              <a:t>dopamine, norepinephrine, </a:t>
            </a:r>
            <a:r>
              <a:rPr lang="en-US" dirty="0" smtClean="0"/>
              <a:t>acetylcholine</a:t>
            </a:r>
            <a:r>
              <a:rPr lang="en-US" dirty="0"/>
              <a:t>, glutamate, and GABA </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dirty="0"/>
              <a:t>Cannabis</a:t>
            </a:r>
            <a:endParaRPr lang="en-US" sz="4800" dirty="0">
              <a:solidFill>
                <a:schemeClr val="bg1"/>
              </a:solidFill>
            </a:endParaRPr>
          </a:p>
        </p:txBody>
      </p:sp>
    </p:spTree>
    <p:extLst>
      <p:ext uri="{BB962C8B-B14F-4D97-AF65-F5344CB8AC3E}">
        <p14:creationId xmlns:p14="http://schemas.microsoft.com/office/powerpoint/2010/main" val="5216983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Drugs of abuse hijack motivational pathways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Drug Addiction</a:t>
            </a:r>
            <a:endParaRPr lang="en-US" sz="4000" dirty="0">
              <a:solidFill>
                <a:schemeClr val="bg1"/>
              </a:solidFill>
            </a:endParaRPr>
          </a:p>
        </p:txBody>
      </p:sp>
      <p:pic>
        <p:nvPicPr>
          <p:cNvPr id="9218" name="Picture 2" descr="C:\Users\quinonea\AppData\Local\Temp\wz2148\ch04unl\bp1e_figure_04_2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8841" y="2248523"/>
            <a:ext cx="5502731" cy="440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7362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Behavioral tolerance</a:t>
            </a:r>
          </a:p>
          <a:p>
            <a:pPr lvl="1"/>
            <a:r>
              <a:rPr lang="en-US" dirty="0"/>
              <a:t>Involves learning and memory</a:t>
            </a:r>
          </a:p>
          <a:p>
            <a:pPr lvl="1"/>
            <a:r>
              <a:rPr lang="en-US" dirty="0"/>
              <a:t>Sensitive to behavioral and </a:t>
            </a:r>
            <a:r>
              <a:rPr lang="en-US" dirty="0" smtClean="0"/>
              <a:t>environmental manipulations (taking drug in new context ameliorates tolerance)</a:t>
            </a:r>
          </a:p>
          <a:p>
            <a:r>
              <a:rPr lang="en-US" dirty="0" smtClean="0"/>
              <a:t>Pharmacodynamic tolerance</a:t>
            </a:r>
          </a:p>
          <a:p>
            <a:pPr lvl="1"/>
            <a:r>
              <a:rPr lang="en-US" dirty="0" smtClean="0"/>
              <a:t>Results from exposure </a:t>
            </a:r>
            <a:r>
              <a:rPr lang="en-US" dirty="0"/>
              <a:t>to high drug doses </a:t>
            </a:r>
            <a:r>
              <a:rPr lang="en-US" dirty="0" smtClean="0"/>
              <a:t>(not </a:t>
            </a:r>
            <a:r>
              <a:rPr lang="en-US" i="1" dirty="0" smtClean="0"/>
              <a:t>directly </a:t>
            </a:r>
            <a:r>
              <a:rPr lang="en-US" dirty="0" smtClean="0"/>
              <a:t>impacted by environment)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Drug Addiction</a:t>
            </a:r>
            <a:endParaRPr lang="en-US" sz="4000" dirty="0">
              <a:solidFill>
                <a:schemeClr val="bg1"/>
              </a:solidFill>
            </a:endParaRPr>
          </a:p>
        </p:txBody>
      </p:sp>
    </p:spTree>
    <p:extLst>
      <p:ext uri="{BB962C8B-B14F-4D97-AF65-F5344CB8AC3E}">
        <p14:creationId xmlns:p14="http://schemas.microsoft.com/office/powerpoint/2010/main" val="3614079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Drug addiction cycle</a:t>
            </a:r>
          </a:p>
          <a:p>
            <a:pPr lvl="1"/>
            <a:r>
              <a:rPr lang="en-US" dirty="0" smtClean="0"/>
              <a:t>Compulsion to seek/consume</a:t>
            </a:r>
          </a:p>
          <a:p>
            <a:pPr lvl="1"/>
            <a:r>
              <a:rPr lang="en-US" dirty="0" smtClean="0"/>
              <a:t>Inability to control intake</a:t>
            </a:r>
          </a:p>
          <a:p>
            <a:pPr lvl="1"/>
            <a:r>
              <a:rPr lang="en-US" dirty="0" smtClean="0"/>
              <a:t>Negative emotional state when not taking drug</a:t>
            </a:r>
          </a:p>
          <a:p>
            <a:pPr lvl="1"/>
            <a:r>
              <a:rPr lang="en-US" dirty="0" smtClean="0"/>
              <a:t>Chronic relapse</a:t>
            </a:r>
          </a:p>
          <a:p>
            <a:r>
              <a:rPr lang="en-US" b="1" dirty="0" smtClean="0"/>
              <a:t>Fine line between controlled use and drug addiction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63"/>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Drug Addiction</a:t>
            </a:r>
            <a:endParaRPr lang="en-US" sz="4000" dirty="0">
              <a:solidFill>
                <a:schemeClr val="bg1"/>
              </a:solidFill>
            </a:endParaRPr>
          </a:p>
        </p:txBody>
      </p:sp>
    </p:spTree>
    <p:extLst>
      <p:ext uri="{BB962C8B-B14F-4D97-AF65-F5344CB8AC3E}">
        <p14:creationId xmlns:p14="http://schemas.microsoft.com/office/powerpoint/2010/main" val="19587901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Different stages</a:t>
            </a:r>
          </a:p>
          <a:p>
            <a:pPr lvl="1"/>
            <a:r>
              <a:rPr lang="en-US" dirty="0" smtClean="0"/>
              <a:t>Binge/intoxication stage</a:t>
            </a:r>
          </a:p>
          <a:p>
            <a:pPr lvl="1"/>
            <a:r>
              <a:rPr lang="en-US" dirty="0" smtClean="0"/>
              <a:t>Withdrawal/negative affect stage</a:t>
            </a:r>
          </a:p>
          <a:p>
            <a:pPr lvl="1"/>
            <a:r>
              <a:rPr lang="en-US" dirty="0" smtClean="0"/>
              <a:t>Preoccupation/anticipation (craving) stage</a:t>
            </a:r>
          </a:p>
          <a:p>
            <a:pPr lvl="1"/>
            <a:endParaRPr lang="en-US"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Drug Addiction</a:t>
            </a:r>
            <a:endParaRPr lang="en-US" sz="4000" dirty="0">
              <a:solidFill>
                <a:schemeClr val="bg1"/>
              </a:solidFill>
            </a:endParaRPr>
          </a:p>
        </p:txBody>
      </p:sp>
    </p:spTree>
    <p:extLst>
      <p:ext uri="{BB962C8B-B14F-4D97-AF65-F5344CB8AC3E}">
        <p14:creationId xmlns:p14="http://schemas.microsoft.com/office/powerpoint/2010/main" val="5658711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Drug Addiction</a:t>
            </a:r>
            <a:endParaRPr lang="en-US" sz="4000" dirty="0">
              <a:solidFill>
                <a:schemeClr val="bg1"/>
              </a:solidFill>
            </a:endParaRPr>
          </a:p>
        </p:txBody>
      </p:sp>
      <p:pic>
        <p:nvPicPr>
          <p:cNvPr id="10242" name="Picture 2" descr="C:\Users\quinonea\AppData\Local\Temp\wzeaed\ch04unl\bp1e_figure_04_26a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787077"/>
            <a:ext cx="8534400" cy="463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5577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Drug Addiction</a:t>
            </a:r>
            <a:endParaRPr lang="en-US" sz="4000" dirty="0">
              <a:solidFill>
                <a:schemeClr val="bg1"/>
              </a:solidFill>
            </a:endParaRPr>
          </a:p>
        </p:txBody>
      </p:sp>
      <p:pic>
        <p:nvPicPr>
          <p:cNvPr id="11266" name="Picture 2" descr="C:\Users\quinonea\AppData\Local\Temp\wz56d9\ch04unl\bp1e_figure_04_26b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768539"/>
            <a:ext cx="8534400" cy="4700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835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Drug Addiction</a:t>
            </a:r>
            <a:endParaRPr lang="en-US" sz="4000" dirty="0">
              <a:solidFill>
                <a:schemeClr val="bg1"/>
              </a:solidFill>
            </a:endParaRPr>
          </a:p>
        </p:txBody>
      </p:sp>
      <p:pic>
        <p:nvPicPr>
          <p:cNvPr id="12290" name="Picture 2" descr="C:\Users\quinonea\AppData\Local\Temp\wzeb0c\ch04unl\bp1e_figure_04_26c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26033"/>
            <a:ext cx="8534400" cy="489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9638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Triggering relapse</a:t>
            </a:r>
          </a:p>
          <a:p>
            <a:pPr lvl="1"/>
            <a:r>
              <a:rPr lang="en-US" dirty="0" smtClean="0"/>
              <a:t>Priming effects (from re-exposure to the drug)</a:t>
            </a:r>
          </a:p>
          <a:p>
            <a:pPr lvl="1"/>
            <a:r>
              <a:rPr lang="en-US" dirty="0" smtClean="0"/>
              <a:t>Conditioned environmental cues</a:t>
            </a:r>
          </a:p>
          <a:p>
            <a:pPr lvl="1"/>
            <a:r>
              <a:rPr lang="en-US" dirty="0" smtClean="0"/>
              <a:t>Acute stress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Drug Addiction</a:t>
            </a:r>
            <a:endParaRPr lang="en-US" dirty="0">
              <a:solidFill>
                <a:schemeClr val="bg1"/>
              </a:solidFill>
            </a:endParaRPr>
          </a:p>
        </p:txBody>
      </p:sp>
    </p:spTree>
    <p:extLst>
      <p:ext uri="{BB962C8B-B14F-4D97-AF65-F5344CB8AC3E}">
        <p14:creationId xmlns:p14="http://schemas.microsoft.com/office/powerpoint/2010/main" val="18046066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If drug use is reinforcing, can we replace it with another </a:t>
            </a:r>
            <a:r>
              <a:rPr lang="en-US" dirty="0" err="1" smtClean="0"/>
              <a:t>reinforcer</a:t>
            </a:r>
            <a:r>
              <a:rPr lang="en-US" dirty="0" smtClean="0"/>
              <a:t>? (one without all the downsides)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708684" y="169972"/>
            <a:ext cx="8330384" cy="1104192"/>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Fighting addiction with environmental enrichment</a:t>
            </a:r>
            <a:endParaRPr lang="en-US" sz="3000" dirty="0">
              <a:solidFill>
                <a:schemeClr val="bg1"/>
              </a:solidFill>
            </a:endParaRPr>
          </a:p>
        </p:txBody>
      </p:sp>
    </p:spTree>
    <p:extLst>
      <p:ext uri="{BB962C8B-B14F-4D97-AF65-F5344CB8AC3E}">
        <p14:creationId xmlns:p14="http://schemas.microsoft.com/office/powerpoint/2010/main" val="18056862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813616" y="379834"/>
            <a:ext cx="8330384" cy="969281"/>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Fighting addiction with environmental enrichment</a:t>
            </a:r>
            <a:endParaRPr lang="en-US" sz="3000" dirty="0">
              <a:solidFill>
                <a:schemeClr val="bg1"/>
              </a:solidFill>
            </a:endParaRPr>
          </a:p>
        </p:txBody>
      </p:sp>
      <p:pic>
        <p:nvPicPr>
          <p:cNvPr id="15362" name="Picture 2" descr="C:\Users\quinonea\AppData\Local\Temp\wz74c4\ch04unl\bp1e_cm_04_01a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763" y="1678048"/>
            <a:ext cx="4004472" cy="4978796"/>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C:\Users\quinonea\AppData\Local\Temp\wzd99f\ch04unl\bp1e_cm_04_01b_un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999" y="1678048"/>
            <a:ext cx="4264397" cy="4866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42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8150502" cy="104423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Fighting addiction with environmental enrichment</a:t>
            </a:r>
            <a:endParaRPr lang="en-US" sz="3000" dirty="0">
              <a:solidFill>
                <a:schemeClr val="bg1"/>
              </a:solidFill>
            </a:endParaRPr>
          </a:p>
        </p:txBody>
      </p:sp>
      <p:pic>
        <p:nvPicPr>
          <p:cNvPr id="14338" name="Picture 2" descr="C:\Users\quinonea\AppData\Local\Temp\wzef41\ch04unl\bp1e_cm_04_01c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876" y="1813809"/>
            <a:ext cx="8796242" cy="453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3163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Drug addiction therapies</a:t>
            </a:r>
            <a:endParaRPr lang="en-US" sz="4000" dirty="0">
              <a:solidFill>
                <a:schemeClr val="bg1"/>
              </a:solidFill>
            </a:endParaRPr>
          </a:p>
        </p:txBody>
      </p:sp>
      <p:sp>
        <p:nvSpPr>
          <p:cNvPr id="2" name="Content Placeholder 1"/>
          <p:cNvSpPr>
            <a:spLocks noGrp="1"/>
          </p:cNvSpPr>
          <p:nvPr>
            <p:ph idx="1"/>
          </p:nvPr>
        </p:nvSpPr>
        <p:spPr/>
        <p:txBody>
          <a:bodyPr/>
          <a:lstStyle/>
          <a:p>
            <a:endParaRPr lang="en-US"/>
          </a:p>
        </p:txBody>
      </p:sp>
      <p:pic>
        <p:nvPicPr>
          <p:cNvPr id="7" name="Picture 6" descr="bp1e_table_04_04.jpg"/>
          <p:cNvPicPr>
            <a:picLocks noChangeAspect="1"/>
          </p:cNvPicPr>
          <p:nvPr/>
        </p:nvPicPr>
        <p:blipFill rotWithShape="1">
          <a:blip r:embed="rId4"/>
          <a:srcRect b="8136"/>
          <a:stretch/>
        </p:blipFill>
        <p:spPr>
          <a:xfrm>
            <a:off x="497174" y="1671403"/>
            <a:ext cx="8149652" cy="4668445"/>
          </a:xfrm>
          <a:prstGeom prst="rect">
            <a:avLst/>
          </a:prstGeom>
        </p:spPr>
      </p:pic>
    </p:spTree>
    <p:extLst>
      <p:ext uri="{BB962C8B-B14F-4D97-AF65-F5344CB8AC3E}">
        <p14:creationId xmlns:p14="http://schemas.microsoft.com/office/powerpoint/2010/main" val="17034305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Relapse rates compared</a:t>
            </a:r>
            <a:endParaRPr lang="en-US" sz="4000" dirty="0">
              <a:solidFill>
                <a:schemeClr val="bg1"/>
              </a:solidFill>
            </a:endParaRPr>
          </a:p>
        </p:txBody>
      </p:sp>
      <p:pic>
        <p:nvPicPr>
          <p:cNvPr id="8" name="Picture 7" descr="bp1e_table_04_05.jpg"/>
          <p:cNvPicPr>
            <a:picLocks noChangeAspect="1"/>
          </p:cNvPicPr>
          <p:nvPr/>
        </p:nvPicPr>
        <p:blipFill rotWithShape="1">
          <a:blip r:embed="rId4"/>
          <a:srcRect b="12060"/>
          <a:stretch/>
        </p:blipFill>
        <p:spPr>
          <a:xfrm>
            <a:off x="304800" y="1705356"/>
            <a:ext cx="8534400" cy="3031536"/>
          </a:xfrm>
          <a:prstGeom prst="rect">
            <a:avLst/>
          </a:prstGeom>
        </p:spPr>
      </p:pic>
    </p:spTree>
    <p:extLst>
      <p:ext uri="{BB962C8B-B14F-4D97-AF65-F5344CB8AC3E}">
        <p14:creationId xmlns:p14="http://schemas.microsoft.com/office/powerpoint/2010/main" val="9648683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What are the ethics of vaccinating for addiction?</a:t>
            </a:r>
          </a:p>
          <a:p>
            <a:r>
              <a:rPr lang="en-US" dirty="0" smtClean="0"/>
              <a:t>Who would decide who gets vaccinated?</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083438" y="379833"/>
            <a:ext cx="8210464" cy="1029241"/>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Laboratory Exploration: A vaccine for nicotine</a:t>
            </a:r>
            <a:endParaRPr lang="en-US" sz="3200" dirty="0">
              <a:solidFill>
                <a:schemeClr val="bg1"/>
              </a:solidFill>
            </a:endParaRPr>
          </a:p>
        </p:txBody>
      </p:sp>
    </p:spTree>
    <p:extLst>
      <p:ext uri="{BB962C8B-B14F-4D97-AF65-F5344CB8AC3E}">
        <p14:creationId xmlns:p14="http://schemas.microsoft.com/office/powerpoint/2010/main" val="11298992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How would the vaccine work?</a:t>
            </a:r>
            <a:endParaRPr lang="en-US" sz="3600" dirty="0">
              <a:solidFill>
                <a:schemeClr val="bg1"/>
              </a:solidFill>
            </a:endParaRPr>
          </a:p>
        </p:txBody>
      </p:sp>
      <p:pic>
        <p:nvPicPr>
          <p:cNvPr id="13314" name="Picture 2" descr="C:\Users\quinonea\AppData\Local\Temp\wz0762\ch04unl\bp1e_le_04_0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6870" y="1499016"/>
            <a:ext cx="4710259" cy="504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2412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594</TotalTime>
  <Words>974</Words>
  <Application>Microsoft Office PowerPoint</Application>
  <PresentationFormat>On-screen Show (4:3)</PresentationFormat>
  <Paragraphs>197</Paragraphs>
  <Slides>43</Slides>
  <Notes>35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Chapter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Baylor College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John Magnotti</dc:creator>
  <cp:lastModifiedBy>ALBRIGHT, Larissa</cp:lastModifiedBy>
  <cp:revision>289</cp:revision>
  <dcterms:created xsi:type="dcterms:W3CDTF">2016-07-17T18:38:37Z</dcterms:created>
  <dcterms:modified xsi:type="dcterms:W3CDTF">2017-04-07T17:35:53Z</dcterms:modified>
</cp:coreProperties>
</file>