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339" r:id="rId2"/>
    <p:sldId id="256" r:id="rId3"/>
    <p:sldId id="257" r:id="rId4"/>
    <p:sldId id="308" r:id="rId5"/>
    <p:sldId id="309" r:id="rId6"/>
    <p:sldId id="310" r:id="rId7"/>
    <p:sldId id="311" r:id="rId8"/>
    <p:sldId id="312" r:id="rId9"/>
    <p:sldId id="313" r:id="rId10"/>
    <p:sldId id="314" r:id="rId11"/>
    <p:sldId id="315" r:id="rId12"/>
    <p:sldId id="316" r:id="rId13"/>
    <p:sldId id="317" r:id="rId14"/>
    <p:sldId id="318" r:id="rId15"/>
    <p:sldId id="319" r:id="rId16"/>
    <p:sldId id="320" r:id="rId17"/>
    <p:sldId id="321" r:id="rId18"/>
    <p:sldId id="322" r:id="rId19"/>
    <p:sldId id="323" r:id="rId20"/>
    <p:sldId id="324" r:id="rId21"/>
    <p:sldId id="325" r:id="rId22"/>
    <p:sldId id="326" r:id="rId23"/>
    <p:sldId id="327" r:id="rId24"/>
    <p:sldId id="328" r:id="rId25"/>
    <p:sldId id="329" r:id="rId26"/>
    <p:sldId id="330" r:id="rId27"/>
    <p:sldId id="331" r:id="rId28"/>
    <p:sldId id="332" r:id="rId29"/>
    <p:sldId id="333" r:id="rId30"/>
    <p:sldId id="334" r:id="rId31"/>
    <p:sldId id="335" r:id="rId32"/>
    <p:sldId id="336" r:id="rId33"/>
    <p:sldId id="337" r:id="rId34"/>
    <p:sldId id="338"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ma Parker" initials="EP" lastIdx="1" clrIdx="0">
    <p:extLst>
      <p:ext uri="{19B8F6BF-5375-455C-9EA6-DF929625EA0E}">
        <p15:presenceInfo xmlns:p15="http://schemas.microsoft.com/office/powerpoint/2012/main" xmlns="" userId="" providerI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88"/>
    <p:restoredTop sz="80556"/>
  </p:normalViewPr>
  <p:slideViewPr>
    <p:cSldViewPr snapToGrid="0" snapToObjects="1">
      <p:cViewPr>
        <p:scale>
          <a:sx n="64" d="100"/>
          <a:sy n="64" d="100"/>
        </p:scale>
        <p:origin x="-342" y="-7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46D6E0-EA3E-E444-BAC5-20808094DE7C}" type="datetimeFigureOut">
              <a:rPr lang="en-US" smtClean="0"/>
              <a:t>4/7/2017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857692-AD3E-4645-95D3-6F697A982666}" type="slidenum">
              <a:rPr lang="en-US" smtClean="0"/>
              <a:t>‹#›</a:t>
            </a:fld>
            <a:endParaRPr lang="en-US" dirty="0"/>
          </a:p>
        </p:txBody>
      </p:sp>
    </p:spTree>
    <p:extLst>
      <p:ext uri="{BB962C8B-B14F-4D97-AF65-F5344CB8AC3E}">
        <p14:creationId xmlns:p14="http://schemas.microsoft.com/office/powerpoint/2010/main" val="28497872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Cajal’s drawings</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6</a:t>
            </a:fld>
            <a:endParaRPr lang="en-US" dirty="0"/>
          </a:p>
        </p:txBody>
      </p:sp>
    </p:spTree>
    <p:extLst>
      <p:ext uri="{BB962C8B-B14F-4D97-AF65-F5344CB8AC3E}">
        <p14:creationId xmlns:p14="http://schemas.microsoft.com/office/powerpoint/2010/main" val="1874389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semipermeable cell membrane composed of a double layer of phospholipids and strategically placed sodium–potassium pumps contribute to the unequal distribution of sodium ions (Na+) and potassium ions (K+) inside and outside the cell.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7</a:t>
            </a:fld>
            <a:endParaRPr lang="en-US" dirty="0"/>
          </a:p>
        </p:txBody>
      </p:sp>
    </p:spTree>
    <p:extLst>
      <p:ext uri="{BB962C8B-B14F-4D97-AF65-F5344CB8AC3E}">
        <p14:creationId xmlns:p14="http://schemas.microsoft.com/office/powerpoint/2010/main" val="757666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Dendritic spines come in varied forms, most often categorized as stubby, thin, or mushroom shapes. </a:t>
            </a:r>
            <a:endParaRPr lang="en-US" dirty="0" smtClean="0"/>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8</a:t>
            </a:fld>
            <a:endParaRPr lang="en-US" dirty="0"/>
          </a:p>
        </p:txBody>
      </p:sp>
    </p:spTree>
    <p:extLst>
      <p:ext uri="{BB962C8B-B14F-4D97-AF65-F5344CB8AC3E}">
        <p14:creationId xmlns:p14="http://schemas.microsoft.com/office/powerpoint/2010/main" val="1143685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Dendritic spines come in varied forms, most o en categorized as stubby, thin, or mushroom shapes. </a:t>
            </a:r>
            <a:endParaRPr lang="en-US" dirty="0" smtClean="0"/>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9</a:t>
            </a:fld>
            <a:endParaRPr lang="en-US" dirty="0"/>
          </a:p>
        </p:txBody>
      </p:sp>
    </p:spTree>
    <p:extLst>
      <p:ext uri="{BB962C8B-B14F-4D97-AF65-F5344CB8AC3E}">
        <p14:creationId xmlns:p14="http://schemas.microsoft.com/office/powerpoint/2010/main" val="314936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study, a rat was stressed by being placed on a small elevated platform under a bright light for two 30-minute sessions daily before </a:t>
            </a:r>
            <a:endParaRPr lang="en-US" dirty="0" smtClean="0">
              <a:effectLst/>
            </a:endParaRPr>
          </a:p>
          <a:p>
            <a:r>
              <a:rPr lang="en-US" sz="1200" kern="1200" dirty="0" smtClean="0">
                <a:solidFill>
                  <a:schemeClr val="tx1"/>
                </a:solidFill>
                <a:effectLst/>
                <a:latin typeface="+mn-lt"/>
                <a:ea typeface="+mn-ea"/>
                <a:cs typeface="+mn-cs"/>
              </a:rPr>
              <a:t>being placed back in the home cage with a pregnant cage-mate. </a:t>
            </a:r>
            <a:endParaRPr lang="en-US" dirty="0" smtClean="0">
              <a:effectLst/>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10</a:t>
            </a:fld>
            <a:endParaRPr lang="en-US" dirty="0"/>
          </a:p>
        </p:txBody>
      </p:sp>
    </p:spTree>
    <p:extLst>
      <p:ext uri="{BB962C8B-B14F-4D97-AF65-F5344CB8AC3E}">
        <p14:creationId xmlns:p14="http://schemas.microsoft.com/office/powerpoint/2010/main" val="2134344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bystander stress experienced by the pups’ mothers during pregnancy increased dendritic spines in the orbital prefrontal cortex, medial prefrontal cortex, and hippocampus in all groups, potentially increasing sites for synapses and altering the stress neural circuits. </a:t>
            </a:r>
            <a:endParaRPr lang="en-US" dirty="0" smtClean="0">
              <a:effectLst/>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11</a:t>
            </a:fld>
            <a:endParaRPr lang="en-US" dirty="0"/>
          </a:p>
        </p:txBody>
      </p:sp>
    </p:spTree>
    <p:extLst>
      <p:ext uri="{BB962C8B-B14F-4D97-AF65-F5344CB8AC3E}">
        <p14:creationId xmlns:p14="http://schemas.microsoft.com/office/powerpoint/2010/main" val="1468572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12</a:t>
            </a:fld>
            <a:endParaRPr lang="en-US" dirty="0"/>
          </a:p>
        </p:txBody>
      </p:sp>
    </p:spTree>
    <p:extLst>
      <p:ext uri="{BB962C8B-B14F-4D97-AF65-F5344CB8AC3E}">
        <p14:creationId xmlns:p14="http://schemas.microsoft.com/office/powerpoint/2010/main" val="850471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13</a:t>
            </a:fld>
            <a:endParaRPr lang="en-US" dirty="0"/>
          </a:p>
        </p:txBody>
      </p:sp>
    </p:spTree>
    <p:extLst>
      <p:ext uri="{BB962C8B-B14F-4D97-AF65-F5344CB8AC3E}">
        <p14:creationId xmlns:p14="http://schemas.microsoft.com/office/powerpoint/2010/main" val="1489134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membrane potential must depolarize to a specific threshold level before an action potential is activated</a:t>
            </a:r>
            <a:endParaRPr lang="en-US" dirty="0" smtClean="0"/>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14</a:t>
            </a:fld>
            <a:endParaRPr lang="en-US" dirty="0"/>
          </a:p>
        </p:txBody>
      </p:sp>
    </p:spTree>
    <p:extLst>
      <p:ext uri="{BB962C8B-B14F-4D97-AF65-F5344CB8AC3E}">
        <p14:creationId xmlns:p14="http://schemas.microsoft.com/office/powerpoint/2010/main" val="297521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Stages during action potential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15</a:t>
            </a:fld>
            <a:endParaRPr lang="en-US" dirty="0"/>
          </a:p>
        </p:txBody>
      </p:sp>
    </p:spTree>
    <p:extLst>
      <p:ext uri="{BB962C8B-B14F-4D97-AF65-F5344CB8AC3E}">
        <p14:creationId xmlns:p14="http://schemas.microsoft.com/office/powerpoint/2010/main" val="1886918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Stages during action potential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16</a:t>
            </a:fld>
            <a:endParaRPr lang="en-US" dirty="0"/>
          </a:p>
        </p:txBody>
      </p:sp>
    </p:spTree>
    <p:extLst>
      <p:ext uri="{BB962C8B-B14F-4D97-AF65-F5344CB8AC3E}">
        <p14:creationId xmlns:p14="http://schemas.microsoft.com/office/powerpoint/2010/main" val="1167698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Specialized glial cells form the myelin sheath. (a) Oligodendroglia processes create segments of the central nervous system myelin sheath. (b) Schwann cells wrap around the neural processes to form individual segments of the peripheral nervous system myelin sheath.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17</a:t>
            </a:fld>
            <a:endParaRPr lang="en-US" dirty="0"/>
          </a:p>
        </p:txBody>
      </p:sp>
    </p:spTree>
    <p:extLst>
      <p:ext uri="{BB962C8B-B14F-4D97-AF65-F5344CB8AC3E}">
        <p14:creationId xmlns:p14="http://schemas.microsoft.com/office/powerpoint/2010/main" val="1646747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Specialized glial cells form the myelin sheath. (a) Oligodendroglia processes create segments of the central nervous system myelin sheath. (b) Schwann cells wrap around the neural processes to form individual segments of the peripheral nervous system myelin sheath.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18</a:t>
            </a:fld>
            <a:endParaRPr lang="en-US" dirty="0"/>
          </a:p>
        </p:txBody>
      </p:sp>
    </p:spTree>
    <p:extLst>
      <p:ext uri="{BB962C8B-B14F-4D97-AF65-F5344CB8AC3E}">
        <p14:creationId xmlns:p14="http://schemas.microsoft.com/office/powerpoint/2010/main" val="1099324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Specialized glial cells form the myelin sheath. (a) Oligodendroglia processes create segments of the central nervous system myelin sheath. (b) Schwann cells wrap around the neural processes to form individual segments of the peripheral nervous system myelin sheath.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19</a:t>
            </a:fld>
            <a:endParaRPr lang="en-US" dirty="0"/>
          </a:p>
        </p:txBody>
      </p:sp>
    </p:spTree>
    <p:extLst>
      <p:ext uri="{BB962C8B-B14F-4D97-AF65-F5344CB8AC3E}">
        <p14:creationId xmlns:p14="http://schemas.microsoft.com/office/powerpoint/2010/main" val="1958877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20</a:t>
            </a:fld>
            <a:endParaRPr lang="en-US" dirty="0"/>
          </a:p>
        </p:txBody>
      </p:sp>
    </p:spTree>
    <p:extLst>
      <p:ext uri="{BB962C8B-B14F-4D97-AF65-F5344CB8AC3E}">
        <p14:creationId xmlns:p14="http://schemas.microsoft.com/office/powerpoint/2010/main" val="1501109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Spatial summation requires multiple presynaptic neurons each altering the membrane potential. Temporal summation involves rapid firing of presynaptic neurons that build on graded potentials to depolarize toward the action potential threshold. Spatial /</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temporal summation can either depolarize (EPSP) or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hyperpolarize (IPSP) the membrane</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21</a:t>
            </a:fld>
            <a:endParaRPr lang="en-US" dirty="0"/>
          </a:p>
        </p:txBody>
      </p:sp>
    </p:spTree>
    <p:extLst>
      <p:ext uri="{BB962C8B-B14F-4D97-AF65-F5344CB8AC3E}">
        <p14:creationId xmlns:p14="http://schemas.microsoft.com/office/powerpoint/2010/main" val="177901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22</a:t>
            </a:fld>
            <a:endParaRPr lang="en-US" dirty="0"/>
          </a:p>
        </p:txBody>
      </p:sp>
    </p:spTree>
    <p:extLst>
      <p:ext uri="{BB962C8B-B14F-4D97-AF65-F5344CB8AC3E}">
        <p14:creationId xmlns:p14="http://schemas.microsoft.com/office/powerpoint/2010/main" val="346241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23</a:t>
            </a:fld>
            <a:endParaRPr lang="en-US" dirty="0"/>
          </a:p>
        </p:txBody>
      </p:sp>
    </p:spTree>
    <p:extLst>
      <p:ext uri="{BB962C8B-B14F-4D97-AF65-F5344CB8AC3E}">
        <p14:creationId xmlns:p14="http://schemas.microsoft.com/office/powerpoint/2010/main" val="8846832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partial and generalized seizures, desynchronized brain waves are prevalent in either specific or global brain areas.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24</a:t>
            </a:fld>
            <a:endParaRPr lang="en-US" dirty="0"/>
          </a:p>
        </p:txBody>
      </p:sp>
    </p:spTree>
    <p:extLst>
      <p:ext uri="{BB962C8B-B14F-4D97-AF65-F5344CB8AC3E}">
        <p14:creationId xmlns:p14="http://schemas.microsoft.com/office/powerpoint/2010/main" val="1391723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Electrical currents are exchanged through gap junctions, resulting in alterations in membrane potential.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25</a:t>
            </a:fld>
            <a:endParaRPr lang="en-US" dirty="0"/>
          </a:p>
        </p:txBody>
      </p:sp>
    </p:spTree>
    <p:extLst>
      <p:ext uri="{BB962C8B-B14F-4D97-AF65-F5344CB8AC3E}">
        <p14:creationId xmlns:p14="http://schemas.microsoft.com/office/powerpoint/2010/main" val="471779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26</a:t>
            </a:fld>
            <a:endParaRPr lang="en-US" dirty="0"/>
          </a:p>
        </p:txBody>
      </p:sp>
    </p:spTree>
    <p:extLst>
      <p:ext uri="{BB962C8B-B14F-4D97-AF65-F5344CB8AC3E}">
        <p14:creationId xmlns:p14="http://schemas.microsoft.com/office/powerpoint/2010/main" val="4549299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27</a:t>
            </a:fld>
            <a:endParaRPr lang="en-US" dirty="0"/>
          </a:p>
        </p:txBody>
      </p:sp>
    </p:spTree>
    <p:extLst>
      <p:ext uri="{BB962C8B-B14F-4D97-AF65-F5344CB8AC3E}">
        <p14:creationId xmlns:p14="http://schemas.microsoft.com/office/powerpoint/2010/main" val="15043544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Similar neuronal activation is seen in the inferior frontal cortex in two situations. (a) the monkey grabs food itself. (b) the monkey watches an experimenter grasp food.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28</a:t>
            </a:fld>
            <a:endParaRPr lang="en-US" dirty="0"/>
          </a:p>
        </p:txBody>
      </p:sp>
    </p:spTree>
    <p:extLst>
      <p:ext uri="{BB962C8B-B14F-4D97-AF65-F5344CB8AC3E}">
        <p14:creationId xmlns:p14="http://schemas.microsoft.com/office/powerpoint/2010/main" val="6406850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Specific</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components of the proposed mirror neuron system contribute to the perception of the actor’s movements and intentions in the observer’s brain.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29</a:t>
            </a:fld>
            <a:endParaRPr lang="en-US" dirty="0"/>
          </a:p>
        </p:txBody>
      </p:sp>
    </p:spTree>
    <p:extLst>
      <p:ext uri="{BB962C8B-B14F-4D97-AF65-F5344CB8AC3E}">
        <p14:creationId xmlns:p14="http://schemas.microsoft.com/office/powerpoint/2010/main" val="7150166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30</a:t>
            </a:fld>
            <a:endParaRPr lang="en-US" dirty="0"/>
          </a:p>
        </p:txBody>
      </p:sp>
    </p:spTree>
    <p:extLst>
      <p:ext uri="{BB962C8B-B14F-4D97-AF65-F5344CB8AC3E}">
        <p14:creationId xmlns:p14="http://schemas.microsoft.com/office/powerpoint/2010/main" val="818310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young monkey imitates the facial expressions of the human experimenter, including (a) open mouth and (b) tongue protrusion.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31</a:t>
            </a:fld>
            <a:endParaRPr lang="en-US" dirty="0"/>
          </a:p>
        </p:txBody>
      </p:sp>
    </p:spTree>
    <p:extLst>
      <p:ext uri="{BB962C8B-B14F-4D97-AF65-F5344CB8AC3E}">
        <p14:creationId xmlns:p14="http://schemas.microsoft.com/office/powerpoint/2010/main" val="844078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mirror neuron system is sensitive to varying intentions accompanying similar motor actions. The orange juice in the glass is associated with the intention of drinking, whereas the empty glass is associated with cleaning. </a:t>
            </a:r>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32</a:t>
            </a:fld>
            <a:endParaRPr lang="en-US" dirty="0"/>
          </a:p>
        </p:txBody>
      </p:sp>
    </p:spTree>
    <p:extLst>
      <p:ext uri="{BB962C8B-B14F-4D97-AF65-F5344CB8AC3E}">
        <p14:creationId xmlns:p14="http://schemas.microsoft.com/office/powerpoint/2010/main" val="1790651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33</a:t>
            </a:fld>
            <a:endParaRPr lang="en-US" dirty="0"/>
          </a:p>
        </p:txBody>
      </p:sp>
    </p:spTree>
    <p:extLst>
      <p:ext uri="{BB962C8B-B14F-4D97-AF65-F5344CB8AC3E}">
        <p14:creationId xmlns:p14="http://schemas.microsoft.com/office/powerpoint/2010/main" val="1676799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34</a:t>
            </a:fld>
            <a:endParaRPr lang="en-US" dirty="0"/>
          </a:p>
        </p:txBody>
      </p:sp>
    </p:spTree>
    <p:extLst>
      <p:ext uri="{BB962C8B-B14F-4D97-AF65-F5344CB8AC3E}">
        <p14:creationId xmlns:p14="http://schemas.microsoft.com/office/powerpoint/2010/main" val="110262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63587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74580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08778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152690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510767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879408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163074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027180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58083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1141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57538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7869B5-FAEF-D048-B887-5A6EFA202357}" type="datetimeFigureOut">
              <a:rPr lang="en-US" smtClean="0"/>
              <a:t>4/7/2017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3419F4-DD73-7746-8E7C-331532A45DA0}" type="slidenum">
              <a:rPr lang="en-US" smtClean="0"/>
              <a:t>‹#›</a:t>
            </a:fld>
            <a:endParaRPr lang="en-US" dirty="0"/>
          </a:p>
        </p:txBody>
      </p:sp>
    </p:spTree>
    <p:extLst>
      <p:ext uri="{BB962C8B-B14F-4D97-AF65-F5344CB8AC3E}">
        <p14:creationId xmlns:p14="http://schemas.microsoft.com/office/powerpoint/2010/main" val="3273102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209653" cy="6907239"/>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4763"/>
            <a:ext cx="9212263" cy="690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4274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3</a:t>
            </a:r>
            <a:endParaRPr lang="en-US" dirty="0"/>
          </a:p>
        </p:txBody>
      </p:sp>
      <p:sp>
        <p:nvSpPr>
          <p:cNvPr id="3" name="Subtitle 2"/>
          <p:cNvSpPr>
            <a:spLocks noGrp="1"/>
          </p:cNvSpPr>
          <p:nvPr>
            <p:ph type="subTitle" idx="1"/>
          </p:nvPr>
        </p:nvSpPr>
        <p:spPr/>
        <p:txBody>
          <a:bodyPr/>
          <a:lstStyle/>
          <a:p>
            <a:r>
              <a:rPr lang="en-US" dirty="0" smtClean="0"/>
              <a:t>Cells and circuits</a:t>
            </a:r>
            <a:endParaRPr lang="en-US" dirty="0"/>
          </a:p>
        </p:txBody>
      </p:sp>
    </p:spTree>
    <p:extLst>
      <p:ext uri="{BB962C8B-B14F-4D97-AF65-F5344CB8AC3E}">
        <p14:creationId xmlns:p14="http://schemas.microsoft.com/office/powerpoint/2010/main" val="28645591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Neurons: Structure and function</a:t>
            </a:r>
          </a:p>
          <a:p>
            <a:r>
              <a:rPr lang="en-US" dirty="0" smtClean="0"/>
              <a:t>Neurons and glial cells: Collaborations</a:t>
            </a:r>
          </a:p>
          <a:p>
            <a:r>
              <a:rPr lang="en-US" dirty="0" smtClean="0"/>
              <a:t>Lessons from Epilepsy: Neural transmission in review</a:t>
            </a:r>
          </a:p>
          <a:p>
            <a:r>
              <a:rPr lang="en-US" dirty="0" smtClean="0"/>
              <a:t>Mirror neurons, specialized neural circuits, and investigations into ASd</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690346" y="410268"/>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Outline</a:t>
            </a:r>
            <a:endParaRPr lang="en-US" dirty="0">
              <a:solidFill>
                <a:schemeClr val="bg1"/>
              </a:solidFill>
            </a:endParaRPr>
          </a:p>
        </p:txBody>
      </p:sp>
    </p:spTree>
    <p:extLst>
      <p:ext uri="{BB962C8B-B14F-4D97-AF65-F5344CB8AC3E}">
        <p14:creationId xmlns:p14="http://schemas.microsoft.com/office/powerpoint/2010/main" val="247798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Microstructure</a:t>
            </a:r>
          </a:p>
          <a:p>
            <a:r>
              <a:rPr lang="en-US" dirty="0" smtClean="0"/>
              <a:t>Resting membrane potential</a:t>
            </a:r>
          </a:p>
          <a:p>
            <a:r>
              <a:rPr lang="en-US" dirty="0" smtClean="0"/>
              <a:t>Action potentials</a:t>
            </a:r>
          </a:p>
          <a:p>
            <a:r>
              <a:rPr lang="en-US" dirty="0" smtClean="0"/>
              <a:t>Synaptic transmission</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spTree>
    <p:extLst>
      <p:ext uri="{BB962C8B-B14F-4D97-AF65-F5344CB8AC3E}">
        <p14:creationId xmlns:p14="http://schemas.microsoft.com/office/powerpoint/2010/main" val="200820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Microstructure</a:t>
            </a:r>
          </a:p>
          <a:p>
            <a:pPr lvl="1"/>
            <a:r>
              <a:rPr lang="en-US" dirty="0" smtClean="0"/>
              <a:t>Axons</a:t>
            </a:r>
          </a:p>
          <a:p>
            <a:pPr lvl="1"/>
            <a:r>
              <a:rPr lang="en-US" dirty="0" smtClean="0"/>
              <a:t>Cell membranes</a:t>
            </a:r>
          </a:p>
          <a:p>
            <a:pPr lvl="1"/>
            <a:r>
              <a:rPr lang="en-US" dirty="0" smtClean="0"/>
              <a:t>Dendritic spines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spTree>
    <p:extLst>
      <p:ext uri="{BB962C8B-B14F-4D97-AF65-F5344CB8AC3E}">
        <p14:creationId xmlns:p14="http://schemas.microsoft.com/office/powerpoint/2010/main" val="115630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74525" y="1600200"/>
            <a:ext cx="3185750" cy="4525963"/>
          </a:xfrm>
        </p:spPr>
      </p:pic>
      <p:sp>
        <p:nvSpPr>
          <p:cNvPr id="5" name="Rectangle 4"/>
          <p:cNvSpPr/>
          <p:nvPr/>
        </p:nvSpPr>
        <p:spPr>
          <a:xfrm>
            <a:off x="832800" y="1844159"/>
            <a:ext cx="2550057" cy="369332"/>
          </a:xfrm>
          <a:prstGeom prst="rect">
            <a:avLst/>
          </a:prstGeom>
        </p:spPr>
        <p:txBody>
          <a:bodyPr wrap="none">
            <a:spAutoFit/>
          </a:bodyPr>
          <a:lstStyle/>
          <a:p>
            <a:r>
              <a:rPr lang="en-US" dirty="0" smtClean="0"/>
              <a:t>Early drawings from Cajal</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Neurons: Structure and function</a:t>
            </a:r>
            <a:endParaRPr lang="en-US" sz="4000" dirty="0">
              <a:solidFill>
                <a:schemeClr val="bg1"/>
              </a:solidFill>
            </a:endParaRPr>
          </a:p>
        </p:txBody>
      </p:sp>
    </p:spTree>
    <p:extLst>
      <p:ext uri="{BB962C8B-B14F-4D97-AF65-F5344CB8AC3E}">
        <p14:creationId xmlns:p14="http://schemas.microsoft.com/office/powerpoint/2010/main" val="19443628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1600200"/>
            <a:ext cx="2228850" cy="369332"/>
          </a:xfrm>
          <a:prstGeom prst="rect">
            <a:avLst/>
          </a:prstGeom>
          <a:noFill/>
        </p:spPr>
        <p:txBody>
          <a:bodyPr wrap="square" rtlCol="0">
            <a:spAutoFit/>
          </a:bodyPr>
          <a:lstStyle/>
          <a:p>
            <a:r>
              <a:rPr lang="en-US" dirty="0" smtClean="0"/>
              <a:t>Cell membrane</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079292" y="40000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a:t>
            </a:r>
            <a:r>
              <a:rPr lang="en-US" sz="4000" dirty="0" smtClean="0"/>
              <a:t>Structure and </a:t>
            </a:r>
            <a:r>
              <a:rPr lang="en-US" sz="4000" dirty="0"/>
              <a:t>function</a:t>
            </a:r>
            <a:endParaRPr lang="en-US" sz="3600" dirty="0">
              <a:solidFill>
                <a:schemeClr val="bg1"/>
              </a:solidFill>
            </a:endParaRPr>
          </a:p>
        </p:txBody>
      </p:sp>
      <p:pic>
        <p:nvPicPr>
          <p:cNvPr id="1026" name="Picture 2" descr="C:\Users\quinonea\AppData\Local\Temp\wzf567\ch03unl\bp1e_figure_03_02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626" y="1905391"/>
            <a:ext cx="7242748" cy="474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4378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1600200"/>
            <a:ext cx="2228850" cy="369332"/>
          </a:xfrm>
          <a:prstGeom prst="rect">
            <a:avLst/>
          </a:prstGeom>
          <a:noFill/>
        </p:spPr>
        <p:txBody>
          <a:bodyPr wrap="square" rtlCol="0">
            <a:spAutoFit/>
          </a:bodyPr>
          <a:lstStyle/>
          <a:p>
            <a:r>
              <a:rPr lang="en-US" dirty="0" smtClean="0"/>
              <a:t>Dendritic Spines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pic>
        <p:nvPicPr>
          <p:cNvPr id="2050" name="Picture 2" descr="C:\Users\quinonea\AppData\Local\Temp\wzbd76\ch03unl\bp1e_figure_03_03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872" y="2095274"/>
            <a:ext cx="8534400" cy="463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2164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How does stress affect neuronal structures?</a:t>
            </a:r>
          </a:p>
          <a:p>
            <a:r>
              <a:rPr lang="en-US" dirty="0" smtClean="0"/>
              <a:t>Bystander Stress vs. actual stress</a:t>
            </a:r>
          </a:p>
          <a:p>
            <a:pPr lvl="1"/>
            <a:r>
              <a:rPr lang="en-US" dirty="0" smtClean="0"/>
              <a:t>The </a:t>
            </a:r>
            <a:r>
              <a:rPr lang="en-US" i="1" dirty="0" smtClean="0"/>
              <a:t>mere </a:t>
            </a:r>
            <a:r>
              <a:rPr lang="en-US" i="1" dirty="0"/>
              <a:t>presence </a:t>
            </a:r>
            <a:r>
              <a:rPr lang="en-US" dirty="0"/>
              <a:t>of another animal that had </a:t>
            </a:r>
            <a:r>
              <a:rPr lang="en-US" dirty="0" smtClean="0"/>
              <a:t>experienced </a:t>
            </a:r>
            <a:r>
              <a:rPr lang="en-US" dirty="0"/>
              <a:t>stress </a:t>
            </a:r>
          </a:p>
          <a:p>
            <a:pPr lvl="1"/>
            <a:endParaRPr lang="en-US" dirty="0"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Neurons: Structure and function</a:t>
            </a:r>
            <a:endParaRPr lang="en-US" sz="4000" dirty="0">
              <a:solidFill>
                <a:schemeClr val="bg1"/>
              </a:solidFill>
            </a:endParaRPr>
          </a:p>
        </p:txBody>
      </p:sp>
    </p:spTree>
    <p:extLst>
      <p:ext uri="{BB962C8B-B14F-4D97-AF65-F5344CB8AC3E}">
        <p14:creationId xmlns:p14="http://schemas.microsoft.com/office/powerpoint/2010/main" val="8159781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pic>
        <p:nvPicPr>
          <p:cNvPr id="3074" name="Picture 2" descr="C:\Users\quinonea\AppData\Local\Temp\wz5dab\ch03unl\bp1e_cm_03_0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8134" y="1448458"/>
            <a:ext cx="6760564" cy="5034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2293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005140" y="425259"/>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pic>
        <p:nvPicPr>
          <p:cNvPr id="4098" name="Picture 2" descr="C:\Users\quinonea\AppData\Local\Temp\wzc7b3\ch03unl\bp1e_cm_03_03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166" y="1630180"/>
            <a:ext cx="7292715" cy="4846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5657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1181100"/>
          </a:xfrm>
        </p:spPr>
        <p:txBody>
          <a:bodyPr/>
          <a:lstStyle/>
          <a:p>
            <a:r>
              <a:rPr lang="en-US" dirty="0" smtClean="0"/>
              <a:t>Membrane resting potential</a:t>
            </a:r>
          </a:p>
          <a:p>
            <a:pPr lvl="1"/>
            <a:r>
              <a:rPr lang="en-US" dirty="0" smtClean="0"/>
              <a:t>-50 to -80 millivolts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99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pic>
        <p:nvPicPr>
          <p:cNvPr id="8" name="Picture 7" descr="bp1e_table_03_01.jpg"/>
          <p:cNvPicPr>
            <a:picLocks noChangeAspect="1"/>
          </p:cNvPicPr>
          <p:nvPr/>
        </p:nvPicPr>
        <p:blipFill>
          <a:blip r:embed="rId4"/>
          <a:stretch>
            <a:fillRect/>
          </a:stretch>
        </p:blipFill>
        <p:spPr>
          <a:xfrm>
            <a:off x="152400" y="3065664"/>
            <a:ext cx="8534400" cy="3544824"/>
          </a:xfrm>
          <a:prstGeom prst="rect">
            <a:avLst/>
          </a:prstGeom>
        </p:spPr>
      </p:pic>
    </p:spTree>
    <p:extLst>
      <p:ext uri="{BB962C8B-B14F-4D97-AF65-F5344CB8AC3E}">
        <p14:creationId xmlns:p14="http://schemas.microsoft.com/office/powerpoint/2010/main" val="21049857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1523999"/>
          </a:xfrm>
        </p:spPr>
        <p:txBody>
          <a:bodyPr>
            <a:normAutofit fontScale="92500" lnSpcReduction="10000"/>
          </a:bodyPr>
          <a:lstStyle/>
          <a:p>
            <a:r>
              <a:rPr lang="en-US" dirty="0" smtClean="0"/>
              <a:t>Membrane resting potential</a:t>
            </a:r>
          </a:p>
          <a:p>
            <a:pPr lvl="1"/>
            <a:r>
              <a:rPr lang="en-US" dirty="0" smtClean="0"/>
              <a:t>-50 to -80 millivolt</a:t>
            </a:r>
          </a:p>
          <a:p>
            <a:r>
              <a:rPr lang="en-US" dirty="0" smtClean="0"/>
              <a:t>How is this balance maintained?</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708"/>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Neurons: Structure and function</a:t>
            </a:r>
            <a:endParaRPr lang="en-US" sz="4000" dirty="0">
              <a:solidFill>
                <a:schemeClr val="bg1"/>
              </a:solidFill>
            </a:endParaRPr>
          </a:p>
        </p:txBody>
      </p:sp>
      <p:pic>
        <p:nvPicPr>
          <p:cNvPr id="8" name="Picture 7" descr="bp1e_table_03_01.jpg"/>
          <p:cNvPicPr>
            <a:picLocks noChangeAspect="1"/>
          </p:cNvPicPr>
          <p:nvPr/>
        </p:nvPicPr>
        <p:blipFill>
          <a:blip r:embed="rId4"/>
          <a:stretch>
            <a:fillRect/>
          </a:stretch>
        </p:blipFill>
        <p:spPr>
          <a:xfrm>
            <a:off x="152400" y="3313176"/>
            <a:ext cx="8534400" cy="3544824"/>
          </a:xfrm>
          <a:prstGeom prst="rect">
            <a:avLst/>
          </a:prstGeom>
        </p:spPr>
      </p:pic>
    </p:spTree>
    <p:extLst>
      <p:ext uri="{BB962C8B-B14F-4D97-AF65-F5344CB8AC3E}">
        <p14:creationId xmlns:p14="http://schemas.microsoft.com/office/powerpoint/2010/main" val="16621619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1523999"/>
          </a:xfrm>
        </p:spPr>
        <p:txBody>
          <a:bodyPr>
            <a:normAutofit/>
          </a:bodyPr>
          <a:lstStyle/>
          <a:p>
            <a:r>
              <a:rPr lang="en-US" dirty="0" smtClean="0"/>
              <a:t>Action Potential (nerve impulse)</a:t>
            </a:r>
          </a:p>
          <a:p>
            <a:pPr lvl="1"/>
            <a:r>
              <a:rPr lang="en-US" dirty="0" smtClean="0"/>
              <a:t>All or none</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pic>
        <p:nvPicPr>
          <p:cNvPr id="5122" name="Picture 2" descr="C:\Users\quinonea\AppData\Local\Temp\wzd47f\ch03unl\bp1e_figure_03_05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8977" y="2685838"/>
            <a:ext cx="6026046" cy="3931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938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pic>
        <p:nvPicPr>
          <p:cNvPr id="6146" name="Picture 2" descr="C:\Users\quinonea\AppData\Local\Temp\wzaec7\ch03unl\bp1e_figure_03_07_0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58" y="1918739"/>
            <a:ext cx="4178709" cy="4055689"/>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quinonea\AppData\Local\Temp\wz3baa\ch03unl\bp1e_figure_03_07_02_un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2491" y="1918739"/>
            <a:ext cx="3767177" cy="4430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370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pic>
        <p:nvPicPr>
          <p:cNvPr id="7170" name="Picture 2" descr="C:\Users\quinonea\AppData\Local\Temp\wzedba\ch03unl\bp1e_figure_03_07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2180" y="1495268"/>
            <a:ext cx="3492708" cy="5176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0877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Myelin sheath structure</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Neurons: Structure and function</a:t>
            </a:r>
            <a:endParaRPr lang="en-US" sz="4000" dirty="0">
              <a:solidFill>
                <a:schemeClr val="bg1"/>
              </a:solidFill>
            </a:endParaRPr>
          </a:p>
        </p:txBody>
      </p:sp>
      <p:pic>
        <p:nvPicPr>
          <p:cNvPr id="8194" name="Picture 2" descr="C:\Users\quinonea\AppData\Local\Temp\wze8da\ch03unl\bp1e_figure_03_08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0265" y="2136930"/>
            <a:ext cx="5636301" cy="4407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3331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How does information transfer between neurons?</a:t>
            </a:r>
          </a:p>
          <a:p>
            <a:pPr lvl="1"/>
            <a:r>
              <a:rPr lang="en-US" dirty="0" smtClean="0"/>
              <a:t>Six easy steps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spTree>
    <p:extLst>
      <p:ext uri="{BB962C8B-B14F-4D97-AF65-F5344CB8AC3E}">
        <p14:creationId xmlns:p14="http://schemas.microsoft.com/office/powerpoint/2010/main" val="1418936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pic>
        <p:nvPicPr>
          <p:cNvPr id="9218" name="Picture 2" descr="C:\Users\quinonea\AppData\Local\Temp\wz1c19\ch03unl\bp1e_figure_03_1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576" y="1580542"/>
            <a:ext cx="6880485" cy="5037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846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How do we get depolarized in the first place?</a:t>
            </a:r>
          </a:p>
          <a:p>
            <a:pPr lvl="1"/>
            <a:r>
              <a:rPr lang="en-US" dirty="0" smtClean="0"/>
              <a:t>Temporal summation</a:t>
            </a:r>
          </a:p>
          <a:p>
            <a:pPr lvl="1"/>
            <a:r>
              <a:rPr lang="en-US" dirty="0" smtClean="0"/>
              <a:t>Spatial summation</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Neurons: Structure and function</a:t>
            </a:r>
            <a:endParaRPr lang="en-US" sz="3600" dirty="0">
              <a:solidFill>
                <a:schemeClr val="bg1"/>
              </a:solidFill>
            </a:endParaRPr>
          </a:p>
        </p:txBody>
      </p:sp>
    </p:spTree>
    <p:extLst>
      <p:ext uri="{BB962C8B-B14F-4D97-AF65-F5344CB8AC3E}">
        <p14:creationId xmlns:p14="http://schemas.microsoft.com/office/powerpoint/2010/main" val="19071038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Neurons: Structure and function</a:t>
            </a:r>
            <a:endParaRPr lang="en-US" sz="4000" dirty="0">
              <a:solidFill>
                <a:schemeClr val="bg1"/>
              </a:solidFill>
            </a:endParaRPr>
          </a:p>
        </p:txBody>
      </p:sp>
      <p:pic>
        <p:nvPicPr>
          <p:cNvPr id="10242" name="Picture 2" descr="C:\Users\quinonea\AppData\Local\Temp\wze6b8\ch03unl\bp1e_figure_03_13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0952" y="1469036"/>
            <a:ext cx="6102096" cy="5075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0297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Astrocytes</a:t>
            </a:r>
          </a:p>
          <a:p>
            <a:pPr lvl="1"/>
            <a:r>
              <a:rPr lang="en-US" dirty="0" smtClean="0"/>
              <a:t>Monitor </a:t>
            </a:r>
            <a:r>
              <a:rPr lang="en-US" dirty="0"/>
              <a:t>and control levels of ions </a:t>
            </a:r>
            <a:r>
              <a:rPr lang="en-US" dirty="0" smtClean="0"/>
              <a:t>in </a:t>
            </a:r>
            <a:r>
              <a:rPr lang="en-US" dirty="0"/>
              <a:t>the extracellular </a:t>
            </a:r>
            <a:r>
              <a:rPr lang="en-US" dirty="0" smtClean="0"/>
              <a:t>space</a:t>
            </a:r>
          </a:p>
          <a:p>
            <a:pPr lvl="1"/>
            <a:r>
              <a:rPr lang="en-US" dirty="0" smtClean="0"/>
              <a:t>Possess receptors </a:t>
            </a:r>
            <a:r>
              <a:rPr lang="en-US" dirty="0"/>
              <a:t>for many </a:t>
            </a:r>
            <a:r>
              <a:rPr lang="en-US" dirty="0" smtClean="0"/>
              <a:t>neurotransmitters </a:t>
            </a:r>
            <a:endParaRPr lang="en-US" dirty="0"/>
          </a:p>
          <a:p>
            <a:pPr lvl="1"/>
            <a:r>
              <a:rPr lang="en-US" dirty="0" smtClean="0"/>
              <a:t>Facilitate synaptogenesis</a:t>
            </a:r>
          </a:p>
          <a:p>
            <a:r>
              <a:rPr lang="en-US" dirty="0" smtClean="0"/>
              <a:t>Schwann cells</a:t>
            </a:r>
          </a:p>
          <a:p>
            <a:pPr lvl="1"/>
            <a:r>
              <a:rPr lang="en-US" dirty="0" smtClean="0"/>
              <a:t>Axonal regrowth in PNS</a:t>
            </a:r>
          </a:p>
          <a:p>
            <a:r>
              <a:rPr lang="en-US" dirty="0" smtClean="0"/>
              <a:t>Oligodendrocytes</a:t>
            </a:r>
          </a:p>
          <a:p>
            <a:pPr lvl="1"/>
            <a:r>
              <a:rPr lang="en-US" dirty="0" smtClean="0"/>
              <a:t>Role in major depression</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Neurons &amp; G</a:t>
            </a:r>
            <a:r>
              <a:rPr lang="en-US" sz="3600" dirty="0" smtClean="0"/>
              <a:t>lial Cells</a:t>
            </a:r>
            <a:r>
              <a:rPr lang="en-US" sz="3600" dirty="0"/>
              <a:t>: Collaborations</a:t>
            </a:r>
            <a:endParaRPr lang="en-US" sz="3200" dirty="0">
              <a:solidFill>
                <a:schemeClr val="bg1"/>
              </a:solidFill>
            </a:endParaRPr>
          </a:p>
        </p:txBody>
      </p:sp>
    </p:spTree>
    <p:extLst>
      <p:ext uri="{BB962C8B-B14F-4D97-AF65-F5344CB8AC3E}">
        <p14:creationId xmlns:p14="http://schemas.microsoft.com/office/powerpoint/2010/main" val="15909243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Persist </a:t>
            </a:r>
            <a:r>
              <a:rPr lang="en-US" dirty="0"/>
              <a:t>from </a:t>
            </a:r>
            <a:r>
              <a:rPr lang="en-US" dirty="0" smtClean="0"/>
              <a:t>seconds </a:t>
            </a:r>
            <a:r>
              <a:rPr lang="en-US" dirty="0"/>
              <a:t>to </a:t>
            </a:r>
            <a:r>
              <a:rPr lang="en-US" dirty="0" smtClean="0"/>
              <a:t>minutes.</a:t>
            </a:r>
          </a:p>
          <a:p>
            <a:r>
              <a:rPr lang="en-US" dirty="0" smtClean="0"/>
              <a:t>Partial seizures originate </a:t>
            </a:r>
            <a:r>
              <a:rPr lang="en-US" dirty="0"/>
              <a:t>in a localized </a:t>
            </a:r>
            <a:r>
              <a:rPr lang="en-US" dirty="0" smtClean="0"/>
              <a:t>area</a:t>
            </a:r>
          </a:p>
          <a:p>
            <a:r>
              <a:rPr lang="en-US" dirty="0" smtClean="0"/>
              <a:t>Generalized seizures originate in distributed area</a:t>
            </a:r>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Epilepsy as synchronized excitability</a:t>
            </a:r>
            <a:endParaRPr lang="en-US" sz="3200" dirty="0">
              <a:solidFill>
                <a:schemeClr val="bg1"/>
              </a:solidFill>
            </a:endParaRPr>
          </a:p>
        </p:txBody>
      </p:sp>
    </p:spTree>
    <p:extLst>
      <p:ext uri="{BB962C8B-B14F-4D97-AF65-F5344CB8AC3E}">
        <p14:creationId xmlns:p14="http://schemas.microsoft.com/office/powerpoint/2010/main" val="21401254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Epilepsy: EEG</a:t>
            </a:r>
            <a:endParaRPr lang="en-US" dirty="0">
              <a:solidFill>
                <a:schemeClr val="bg1"/>
              </a:solidFill>
            </a:endParaRPr>
          </a:p>
        </p:txBody>
      </p:sp>
      <p:pic>
        <p:nvPicPr>
          <p:cNvPr id="12290" name="Picture 2" descr="C:\Users\quinonea\AppData\Local\Temp\wz1ab2\ch03unl\bp1e_figure_03_15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8190" y="1386591"/>
            <a:ext cx="4017364" cy="5351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3327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Gap junctions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General synchronization mechanism</a:t>
            </a:r>
            <a:endParaRPr lang="en-US" sz="3200" dirty="0">
              <a:solidFill>
                <a:schemeClr val="bg1"/>
              </a:solidFill>
            </a:endParaRPr>
          </a:p>
        </p:txBody>
      </p:sp>
      <p:pic>
        <p:nvPicPr>
          <p:cNvPr id="11266" name="Picture 2" descr="C:\Users\quinonea\AppData\Local\Temp\wz7aad\ch03unl\bp1e_figure_03_16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3117" y="2301225"/>
            <a:ext cx="6920459" cy="4270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7437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Drugs to dampen excitability</a:t>
            </a:r>
          </a:p>
          <a:p>
            <a:pPr lvl="1"/>
            <a:r>
              <a:rPr lang="en-US" dirty="0" smtClean="0"/>
              <a:t>Which neurotransmitter(s) should be targeted?</a:t>
            </a:r>
          </a:p>
          <a:p>
            <a:r>
              <a:rPr lang="en-US" dirty="0" smtClean="0"/>
              <a:t>Surgery</a:t>
            </a:r>
          </a:p>
          <a:p>
            <a:pPr lvl="1"/>
            <a:r>
              <a:rPr lang="en-US" dirty="0" smtClean="0"/>
              <a:t>Stop activity from spreading</a:t>
            </a:r>
          </a:p>
          <a:p>
            <a:pPr lvl="1"/>
            <a:r>
              <a:rPr lang="en-US" dirty="0" smtClean="0"/>
              <a:t>Remove affect region (small or large)</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How to treat epilepsy</a:t>
            </a:r>
            <a:endParaRPr lang="en-US" sz="4000" dirty="0">
              <a:solidFill>
                <a:schemeClr val="bg1"/>
              </a:solidFill>
            </a:endParaRPr>
          </a:p>
        </p:txBody>
      </p:sp>
    </p:spTree>
    <p:extLst>
      <p:ext uri="{BB962C8B-B14F-4D97-AF65-F5344CB8AC3E}">
        <p14:creationId xmlns:p14="http://schemas.microsoft.com/office/powerpoint/2010/main" val="11783512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Neurons that respond when engaging in a behavior </a:t>
            </a:r>
            <a:r>
              <a:rPr lang="en-US" b="1" dirty="0" smtClean="0"/>
              <a:t>and</a:t>
            </a:r>
            <a:r>
              <a:rPr lang="en-US" dirty="0" smtClean="0"/>
              <a:t> when observing that behavior</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Mirror Neurons</a:t>
            </a:r>
            <a:endParaRPr lang="en-US" sz="4000" dirty="0">
              <a:solidFill>
                <a:schemeClr val="bg1"/>
              </a:solidFill>
            </a:endParaRPr>
          </a:p>
        </p:txBody>
      </p:sp>
    </p:spTree>
    <p:extLst>
      <p:ext uri="{BB962C8B-B14F-4D97-AF65-F5344CB8AC3E}">
        <p14:creationId xmlns:p14="http://schemas.microsoft.com/office/powerpoint/2010/main" val="19555300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Mirror Neurons: non-human primates</a:t>
            </a:r>
            <a:endParaRPr lang="en-US" sz="3200" dirty="0">
              <a:solidFill>
                <a:schemeClr val="bg1"/>
              </a:solidFill>
            </a:endParaRPr>
          </a:p>
        </p:txBody>
      </p:sp>
      <p:pic>
        <p:nvPicPr>
          <p:cNvPr id="13314" name="Picture 2" descr="C:\Users\quinonea\AppData\Local\Temp\wzbdb5\ch03unl\bp1e_figure_03_18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708" y="1568870"/>
            <a:ext cx="8534400" cy="4919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843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Mirror Neurons: </a:t>
            </a:r>
            <a:r>
              <a:rPr lang="en-US" dirty="0" smtClean="0"/>
              <a:t>Humans</a:t>
            </a:r>
            <a:endParaRPr lang="en-US" sz="4000" dirty="0">
              <a:solidFill>
                <a:schemeClr val="bg1"/>
              </a:solidFill>
            </a:endParaRPr>
          </a:p>
        </p:txBody>
      </p:sp>
      <p:pic>
        <p:nvPicPr>
          <p:cNvPr id="14338" name="Picture 2" descr="C:\Users\quinonea\AppData\Local\Temp\wzb127\ch03unl\bp1e_figure_03_19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1965" y="1387765"/>
            <a:ext cx="5380070" cy="5226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31324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Infants </a:t>
            </a:r>
            <a:r>
              <a:rPr lang="en-US" dirty="0"/>
              <a:t>see their parents’ </a:t>
            </a:r>
            <a:r>
              <a:rPr lang="en-US" dirty="0" smtClean="0"/>
              <a:t>faces and imitate the expressions</a:t>
            </a:r>
          </a:p>
          <a:p>
            <a:r>
              <a:rPr lang="en-US" dirty="0" smtClean="0"/>
              <a:t>Co-activation of sensory </a:t>
            </a:r>
            <a:r>
              <a:rPr lang="en-US" dirty="0"/>
              <a:t>and motor </a:t>
            </a:r>
            <a:r>
              <a:rPr lang="en-US" dirty="0" smtClean="0"/>
              <a:t>neurons</a:t>
            </a:r>
          </a:p>
          <a:p>
            <a:r>
              <a:rPr lang="en-US" dirty="0" smtClean="0"/>
              <a:t>Mirror neurons then fire to either sensory or motor </a:t>
            </a:r>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993498" y="379834"/>
            <a:ext cx="8330384" cy="1220366"/>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dirty="0"/>
              <a:t>Mirror Neurons: </a:t>
            </a:r>
            <a:r>
              <a:rPr lang="en-US" sz="2800" i="1" dirty="0"/>
              <a:t>associative sequence learning model</a:t>
            </a:r>
            <a:endParaRPr lang="en-US" sz="2800" dirty="0">
              <a:solidFill>
                <a:schemeClr val="bg1"/>
              </a:solidFill>
            </a:endParaRPr>
          </a:p>
        </p:txBody>
      </p:sp>
    </p:spTree>
    <p:extLst>
      <p:ext uri="{BB962C8B-B14F-4D97-AF65-F5344CB8AC3E}">
        <p14:creationId xmlns:p14="http://schemas.microsoft.com/office/powerpoint/2010/main" val="20137538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5" y="379834"/>
            <a:ext cx="8030581" cy="984271"/>
          </a:xfrm>
          <a:prstGeom prst="rect">
            <a:avLst/>
          </a:prstGeom>
        </p:spPr>
        <p:txBody>
          <a:bodyP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Mirror Neurons: </a:t>
            </a:r>
            <a:r>
              <a:rPr lang="en-US" sz="3200" i="1" dirty="0"/>
              <a:t>associative sequence learning model</a:t>
            </a:r>
            <a:endParaRPr lang="en-US" sz="3000" dirty="0">
              <a:solidFill>
                <a:schemeClr val="bg1"/>
              </a:solidFill>
            </a:endParaRPr>
          </a:p>
        </p:txBody>
      </p:sp>
      <p:pic>
        <p:nvPicPr>
          <p:cNvPr id="15362" name="Picture 2" descr="C:\Users\quinonea\AppData\Local\Temp\wza7c5\ch03unl\bp1e_figure_03_2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3085" y="1633928"/>
            <a:ext cx="6737829" cy="4730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068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Sensitivity to “intention” (context)</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Mirror </a:t>
            </a:r>
            <a:r>
              <a:rPr lang="en-US" sz="4800" dirty="0" smtClean="0"/>
              <a:t>Neurons</a:t>
            </a:r>
            <a:endParaRPr lang="en-US" dirty="0">
              <a:solidFill>
                <a:schemeClr val="bg1"/>
              </a:solidFill>
            </a:endParaRPr>
          </a:p>
        </p:txBody>
      </p:sp>
      <p:pic>
        <p:nvPicPr>
          <p:cNvPr id="17410" name="Picture 2" descr="C:\Users\quinonea\AppData\Local\Temp\wz589c\ch03unl\bp1e_figure_03A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5538" y="2080140"/>
            <a:ext cx="4692921" cy="4642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7554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What about developmental disorders that show deficits in “perspective taking” or “theory of mind” ?</a:t>
            </a:r>
          </a:p>
          <a:p>
            <a:r>
              <a:rPr lang="en-US" dirty="0" smtClean="0"/>
              <a:t>Could mirror neurons play a role?</a:t>
            </a:r>
          </a:p>
          <a:p>
            <a:r>
              <a:rPr lang="en-US" dirty="0" smtClean="0"/>
              <a:t>How would you test this hypothesis?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9834"/>
            <a:ext cx="7873184"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Mirror </a:t>
            </a:r>
            <a:r>
              <a:rPr lang="en-US" dirty="0" smtClean="0"/>
              <a:t>Neurons</a:t>
            </a:r>
            <a:endParaRPr lang="en-US" sz="4000" dirty="0">
              <a:solidFill>
                <a:schemeClr val="bg1"/>
              </a:solidFill>
            </a:endParaRPr>
          </a:p>
        </p:txBody>
      </p:sp>
    </p:spTree>
    <p:extLst>
      <p:ext uri="{BB962C8B-B14F-4D97-AF65-F5344CB8AC3E}">
        <p14:creationId xmlns:p14="http://schemas.microsoft.com/office/powerpoint/2010/main" val="6498643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2297" y="1970355"/>
            <a:ext cx="3717302" cy="3785652"/>
          </a:xfrm>
          <a:prstGeom prst="rect">
            <a:avLst/>
          </a:prstGeom>
          <a:noFill/>
        </p:spPr>
        <p:txBody>
          <a:bodyPr wrap="square" rtlCol="0">
            <a:spAutoFit/>
          </a:bodyPr>
          <a:lstStyle/>
          <a:p>
            <a:pPr marL="285750" indent="-285750">
              <a:buFont typeface="Arial" charset="0"/>
              <a:buChar char="•"/>
            </a:pPr>
            <a:r>
              <a:rPr lang="en-US" sz="2000" dirty="0" smtClean="0"/>
              <a:t>Passing electrical current through the coil causes a strong magnetic wave to enter the cortex under the coil, disrupting processing.</a:t>
            </a:r>
          </a:p>
          <a:p>
            <a:pPr marL="285750" indent="-285750">
              <a:buFont typeface="Arial" charset="0"/>
              <a:buChar char="•"/>
            </a:pPr>
            <a:endParaRPr lang="en-US" sz="2000" dirty="0" smtClean="0"/>
          </a:p>
          <a:p>
            <a:pPr marL="285750" indent="-285750">
              <a:buFont typeface="Arial" charset="0"/>
              <a:buChar char="•"/>
            </a:pPr>
            <a:r>
              <a:rPr lang="en-US" sz="2000" dirty="0" smtClean="0"/>
              <a:t>How might a researcher use TMS to test the causal relationship between motor areas of the brain involved in speaking and the sensory regions involved in hearing?</a:t>
            </a:r>
            <a:endParaRPr lang="en-US" sz="20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9834"/>
            <a:ext cx="7873184"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Transcranial magnetic stimulation</a:t>
            </a:r>
            <a:endParaRPr lang="en-US" sz="3200" dirty="0">
              <a:solidFill>
                <a:schemeClr val="bg1"/>
              </a:solidFill>
            </a:endParaRPr>
          </a:p>
        </p:txBody>
      </p:sp>
      <p:pic>
        <p:nvPicPr>
          <p:cNvPr id="16386" name="Picture 2" descr="C:\Users\quinonea\AppData\Local\Temp\wz9ada\ch03unl\bp1e_le_03_0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0749" y="1526278"/>
            <a:ext cx="3269617" cy="5196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5758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480</TotalTime>
  <Words>1037</Words>
  <Application>Microsoft Office PowerPoint</Application>
  <PresentationFormat>On-screen Show (4:3)</PresentationFormat>
  <Paragraphs>142</Paragraphs>
  <Slides>34</Slides>
  <Notes>29</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Chapter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Baylor College of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John Magnotti</dc:creator>
  <cp:lastModifiedBy>ALBRIGHT, Larissa</cp:lastModifiedBy>
  <cp:revision>214</cp:revision>
  <dcterms:created xsi:type="dcterms:W3CDTF">2016-07-17T18:38:37Z</dcterms:created>
  <dcterms:modified xsi:type="dcterms:W3CDTF">2017-04-07T17:36:47Z</dcterms:modified>
</cp:coreProperties>
</file>