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341" r:id="rId2"/>
    <p:sldId id="256" r:id="rId3"/>
    <p:sldId id="257" r:id="rId4"/>
    <p:sldId id="342" r:id="rId5"/>
    <p:sldId id="343" r:id="rId6"/>
    <p:sldId id="344" r:id="rId7"/>
    <p:sldId id="345" r:id="rId8"/>
    <p:sldId id="346" r:id="rId9"/>
    <p:sldId id="347" r:id="rId10"/>
    <p:sldId id="348" r:id="rId11"/>
    <p:sldId id="349" r:id="rId12"/>
    <p:sldId id="350" r:id="rId13"/>
    <p:sldId id="351" r:id="rId14"/>
    <p:sldId id="352" r:id="rId15"/>
    <p:sldId id="353" r:id="rId16"/>
    <p:sldId id="354" r:id="rId17"/>
    <p:sldId id="355" r:id="rId18"/>
    <p:sldId id="356" r:id="rId19"/>
    <p:sldId id="357" r:id="rId20"/>
    <p:sldId id="358" r:id="rId21"/>
    <p:sldId id="360" r:id="rId22"/>
    <p:sldId id="359" r:id="rId23"/>
    <p:sldId id="361" r:id="rId24"/>
    <p:sldId id="362" r:id="rId25"/>
    <p:sldId id="363" r:id="rId26"/>
    <p:sldId id="364" r:id="rId27"/>
    <p:sldId id="365" r:id="rId28"/>
    <p:sldId id="366" r:id="rId29"/>
    <p:sldId id="367" r:id="rId30"/>
    <p:sldId id="368" r:id="rId31"/>
    <p:sldId id="369" r:id="rId32"/>
    <p:sldId id="370" r:id="rId33"/>
    <p:sldId id="371" r:id="rId34"/>
    <p:sldId id="372" r:id="rId35"/>
    <p:sldId id="373" r:id="rId36"/>
    <p:sldId id="374" r:id="rId37"/>
    <p:sldId id="375" r:id="rId38"/>
    <p:sldId id="376"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ma Parker" initials="EP" lastIdx="1" clrIdx="0">
    <p:extLst>
      <p:ext uri="{19B8F6BF-5375-455C-9EA6-DF929625EA0E}">
        <p15:presenceInfo xmlns="" xmlns:p15="http://schemas.microsoft.com/office/powerpoint/2012/main" userId="" providerI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3084" y="-11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A5BB78-5F4F-4E9C-BFFE-6449AEECBD26}" type="datetimeFigureOut">
              <a:rPr lang="en-US" smtClean="0"/>
              <a:t>4/7/2017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8BC214-4A5C-4C8F-80E1-74803EE79A3F}" type="slidenum">
              <a:rPr lang="en-US" smtClean="0"/>
              <a:t>‹#›</a:t>
            </a:fld>
            <a:endParaRPr lang="en-US"/>
          </a:p>
        </p:txBody>
      </p:sp>
    </p:spTree>
    <p:extLst>
      <p:ext uri="{BB962C8B-B14F-4D97-AF65-F5344CB8AC3E}">
        <p14:creationId xmlns:p14="http://schemas.microsoft.com/office/powerpoint/2010/main" val="1281629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1</a:t>
            </a:fld>
            <a:endParaRPr lang="en-US" dirty="0"/>
          </a:p>
        </p:txBody>
      </p:sp>
    </p:spTree>
    <p:extLst>
      <p:ext uri="{BB962C8B-B14F-4D97-AF65-F5344CB8AC3E}">
        <p14:creationId xmlns:p14="http://schemas.microsoft.com/office/powerpoint/2010/main" val="1710109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neural impulse travels from the dendrites of the cell body down the axon and from the terminal branches of the axon to neighboring neurons. The myelin sheath covering the axon helps speed the progress of the neural impulse. </a:t>
            </a:r>
            <a:endParaRPr lang="en-US" b="0" dirty="0" smtClean="0"/>
          </a:p>
          <a:p>
            <a:endParaRPr lang="en-US" b="0" dirty="0"/>
          </a:p>
        </p:txBody>
      </p:sp>
      <p:sp>
        <p:nvSpPr>
          <p:cNvPr id="4" name="Slide Number Placeholder 3"/>
          <p:cNvSpPr>
            <a:spLocks noGrp="1"/>
          </p:cNvSpPr>
          <p:nvPr>
            <p:ph type="sldNum" sz="quarter" idx="10"/>
          </p:nvPr>
        </p:nvSpPr>
        <p:spPr/>
        <p:txBody>
          <a:bodyPr/>
          <a:lstStyle/>
          <a:p>
            <a:fld id="{B0857692-AD3E-4645-95D3-6F697A982666}" type="slidenum">
              <a:rPr lang="en-US" smtClean="0"/>
              <a:t>5</a:t>
            </a:fld>
            <a:endParaRPr lang="en-US"/>
          </a:p>
        </p:txBody>
      </p:sp>
    </p:spTree>
    <p:extLst>
      <p:ext uri="{BB962C8B-B14F-4D97-AF65-F5344CB8AC3E}">
        <p14:creationId xmlns:p14="http://schemas.microsoft.com/office/powerpoint/2010/main" val="1519276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number of processes extending from the cell body determine whether the neuron is unipolar, bipolar, or multipolar.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6</a:t>
            </a:fld>
            <a:endParaRPr lang="en-US"/>
          </a:p>
        </p:txBody>
      </p:sp>
    </p:spTree>
    <p:extLst>
      <p:ext uri="{BB962C8B-B14F-4D97-AF65-F5344CB8AC3E}">
        <p14:creationId xmlns:p14="http://schemas.microsoft.com/office/powerpoint/2010/main" val="580239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neuronal cell bodies are shown in red and astrocytes in green. </a:t>
            </a:r>
            <a:endParaRPr lang="en-US" dirty="0" smtClean="0"/>
          </a:p>
          <a:p>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8</a:t>
            </a:fld>
            <a:endParaRPr lang="en-US"/>
          </a:p>
        </p:txBody>
      </p:sp>
    </p:spTree>
    <p:extLst>
      <p:ext uri="{BB962C8B-B14F-4D97-AF65-F5344CB8AC3E}">
        <p14:creationId xmlns:p14="http://schemas.microsoft.com/office/powerpoint/2010/main" val="2071172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Astro</a:t>
            </a:r>
            <a:r>
              <a:rPr lang="en-US" sz="1200" kern="1200" dirty="0" smtClean="0">
                <a:solidFill>
                  <a:schemeClr val="tx1"/>
                </a:solidFill>
                <a:effectLst/>
                <a:latin typeface="+mn-lt"/>
                <a:ea typeface="+mn-ea"/>
                <a:cs typeface="+mn-cs"/>
              </a:rPr>
              <a:t>cytes and endothelial cells with tight junctions are positioned on blood vessels in the nervous system to prevent the blood and any accompanying substances from reaching the cells of the nervous system </a:t>
            </a:r>
            <a:endParaRPr lang="en-US"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9</a:t>
            </a:fld>
            <a:endParaRPr lang="en-US"/>
          </a:p>
        </p:txBody>
      </p:sp>
    </p:spTree>
    <p:extLst>
      <p:ext uri="{BB962C8B-B14F-4D97-AF65-F5344CB8AC3E}">
        <p14:creationId xmlns:p14="http://schemas.microsoft.com/office/powerpoint/2010/main" val="809004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myelin sheath is damaged in patients with multiple sclerosis, an effect that compromises neural functions. </a:t>
            </a:r>
            <a:endParaRPr lang="en-US" b="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10</a:t>
            </a:fld>
            <a:endParaRPr lang="en-US"/>
          </a:p>
        </p:txBody>
      </p:sp>
    </p:spTree>
    <p:extLst>
      <p:ext uri="{BB962C8B-B14F-4D97-AF65-F5344CB8AC3E}">
        <p14:creationId xmlns:p14="http://schemas.microsoft.com/office/powerpoint/2010/main" val="1663285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11</a:t>
            </a:fld>
            <a:endParaRPr lang="en-US"/>
          </a:p>
        </p:txBody>
      </p:sp>
    </p:spTree>
    <p:extLst>
      <p:ext uri="{BB962C8B-B14F-4D97-AF65-F5344CB8AC3E}">
        <p14:creationId xmlns:p14="http://schemas.microsoft.com/office/powerpoint/2010/main" val="1961436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12</a:t>
            </a:fld>
            <a:endParaRPr lang="en-US"/>
          </a:p>
        </p:txBody>
      </p:sp>
    </p:spTree>
    <p:extLst>
      <p:ext uri="{BB962C8B-B14F-4D97-AF65-F5344CB8AC3E}">
        <p14:creationId xmlns:p14="http://schemas.microsoft.com/office/powerpoint/2010/main" val="987466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13</a:t>
            </a:fld>
            <a:endParaRPr lang="en-US"/>
          </a:p>
        </p:txBody>
      </p:sp>
    </p:spTree>
    <p:extLst>
      <p:ext uri="{BB962C8B-B14F-4D97-AF65-F5344CB8AC3E}">
        <p14:creationId xmlns:p14="http://schemas.microsoft.com/office/powerpoint/2010/main" val="1042346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Cranial nerves are primarily involved with functions associated with the head, neck, and shoulders. The </a:t>
            </a:r>
            <a:r>
              <a:rPr lang="en-US" sz="1200" kern="1200" dirty="0" err="1" smtClean="0">
                <a:solidFill>
                  <a:schemeClr val="tx1"/>
                </a:solidFill>
                <a:effectLst/>
                <a:latin typeface="+mn-lt"/>
                <a:ea typeface="+mn-ea"/>
                <a:cs typeface="+mn-cs"/>
              </a:rPr>
              <a:t>vagus</a:t>
            </a:r>
            <a:r>
              <a:rPr lang="en-US" sz="1200" kern="1200" dirty="0" smtClean="0">
                <a:solidFill>
                  <a:schemeClr val="tx1"/>
                </a:solidFill>
                <a:effectLst/>
                <a:latin typeface="+mn-lt"/>
                <a:ea typeface="+mn-ea"/>
                <a:cs typeface="+mn-cs"/>
              </a:rPr>
              <a:t> nerve extends further</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14</a:t>
            </a:fld>
            <a:endParaRPr lang="en-US"/>
          </a:p>
        </p:txBody>
      </p:sp>
    </p:spTree>
    <p:extLst>
      <p:ext uri="{BB962C8B-B14F-4D97-AF65-F5344CB8AC3E}">
        <p14:creationId xmlns:p14="http://schemas.microsoft.com/office/powerpoint/2010/main" val="886348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Regrowth of damaged axons occurs in the peripheral nervous system (PNS) but not in the central nervous system (CNS); research is focused on identify- </a:t>
            </a:r>
            <a:r>
              <a:rPr lang="en-US" sz="1200" kern="1200" dirty="0" err="1" smtClean="0">
                <a:solidFill>
                  <a:schemeClr val="tx1"/>
                </a:solidFill>
                <a:effectLst/>
                <a:latin typeface="+mn-lt"/>
                <a:ea typeface="+mn-ea"/>
                <a:cs typeface="+mn-cs"/>
              </a:rPr>
              <a:t>ing</a:t>
            </a:r>
            <a:r>
              <a:rPr lang="en-US" sz="1200" kern="1200" dirty="0" smtClean="0">
                <a:solidFill>
                  <a:schemeClr val="tx1"/>
                </a:solidFill>
                <a:effectLst/>
                <a:latin typeface="+mn-lt"/>
                <a:ea typeface="+mn-ea"/>
                <a:cs typeface="+mn-cs"/>
              </a:rPr>
              <a:t> aspects of PNS recovery that may be applied to CNS recovery.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15</a:t>
            </a:fld>
            <a:endParaRPr lang="en-US"/>
          </a:p>
        </p:txBody>
      </p:sp>
    </p:spTree>
    <p:extLst>
      <p:ext uri="{BB962C8B-B14F-4D97-AF65-F5344CB8AC3E}">
        <p14:creationId xmlns:p14="http://schemas.microsoft.com/office/powerpoint/2010/main" val="50522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16</a:t>
            </a:fld>
            <a:endParaRPr lang="en-US"/>
          </a:p>
        </p:txBody>
      </p:sp>
    </p:spTree>
    <p:extLst>
      <p:ext uri="{BB962C8B-B14F-4D97-AF65-F5344CB8AC3E}">
        <p14:creationId xmlns:p14="http://schemas.microsoft.com/office/powerpoint/2010/main" val="1899053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(a) Rats were initially assigned to either a social or an isolated group and then assigned to a running or control group. (b) Following </a:t>
            </a:r>
            <a:r>
              <a:rPr lang="en-US" sz="1200" b="0" kern="1200" dirty="0" err="1" smtClean="0">
                <a:solidFill>
                  <a:schemeClr val="tx1"/>
                </a:solidFill>
                <a:effectLst/>
                <a:latin typeface="+mn-lt"/>
                <a:ea typeface="+mn-ea"/>
                <a:cs typeface="+mn-cs"/>
              </a:rPr>
              <a:t>bromodeoxyuridine</a:t>
            </a:r>
            <a:r>
              <a:rPr lang="en-US" sz="1200" b="0" kern="1200" dirty="0" smtClean="0">
                <a:solidFill>
                  <a:schemeClr val="tx1"/>
                </a:solidFill>
                <a:effectLst/>
                <a:latin typeface="+mn-lt"/>
                <a:ea typeface="+mn-ea"/>
                <a:cs typeface="+mn-cs"/>
              </a:rPr>
              <a:t> injections that marked new neurons, the brains of the rats were examined for the presence of newly divided cells, or neurogenesis. (c) e results indicated that the social runners experienced the highest rates of neurogenesis </a:t>
            </a:r>
            <a:endParaRPr lang="en-US" b="0"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17</a:t>
            </a:fld>
            <a:endParaRPr lang="en-US"/>
          </a:p>
        </p:txBody>
      </p:sp>
    </p:spTree>
    <p:extLst>
      <p:ext uri="{BB962C8B-B14F-4D97-AF65-F5344CB8AC3E}">
        <p14:creationId xmlns:p14="http://schemas.microsoft.com/office/powerpoint/2010/main" val="2066177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18</a:t>
            </a:fld>
            <a:endParaRPr lang="en-US"/>
          </a:p>
        </p:txBody>
      </p:sp>
    </p:spTree>
    <p:extLst>
      <p:ext uri="{BB962C8B-B14F-4D97-AF65-F5344CB8AC3E}">
        <p14:creationId xmlns:p14="http://schemas.microsoft.com/office/powerpoint/2010/main" val="243399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19</a:t>
            </a:fld>
            <a:endParaRPr lang="en-US"/>
          </a:p>
        </p:txBody>
      </p:sp>
    </p:spTree>
    <p:extLst>
      <p:ext uri="{BB962C8B-B14F-4D97-AF65-F5344CB8AC3E}">
        <p14:creationId xmlns:p14="http://schemas.microsoft.com/office/powerpoint/2010/main" val="2107128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20</a:t>
            </a:fld>
            <a:endParaRPr lang="en-US"/>
          </a:p>
        </p:txBody>
      </p:sp>
    </p:spTree>
    <p:extLst>
      <p:ext uri="{BB962C8B-B14F-4D97-AF65-F5344CB8AC3E}">
        <p14:creationId xmlns:p14="http://schemas.microsoft.com/office/powerpoint/2010/main" val="438762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21</a:t>
            </a:fld>
            <a:endParaRPr lang="en-US"/>
          </a:p>
        </p:txBody>
      </p:sp>
    </p:spTree>
    <p:extLst>
      <p:ext uri="{BB962C8B-B14F-4D97-AF65-F5344CB8AC3E}">
        <p14:creationId xmlns:p14="http://schemas.microsoft.com/office/powerpoint/2010/main" val="383288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22</a:t>
            </a:fld>
            <a:endParaRPr lang="en-US"/>
          </a:p>
        </p:txBody>
      </p:sp>
    </p:spTree>
    <p:extLst>
      <p:ext uri="{BB962C8B-B14F-4D97-AF65-F5344CB8AC3E}">
        <p14:creationId xmlns:p14="http://schemas.microsoft.com/office/powerpoint/2010/main" val="1063619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23</a:t>
            </a:fld>
            <a:endParaRPr lang="en-US"/>
          </a:p>
        </p:txBody>
      </p:sp>
    </p:spTree>
    <p:extLst>
      <p:ext uri="{BB962C8B-B14F-4D97-AF65-F5344CB8AC3E}">
        <p14:creationId xmlns:p14="http://schemas.microsoft.com/office/powerpoint/2010/main" val="1434629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basal ganglia are primarily involved in motor functions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Limbic system: </a:t>
            </a:r>
            <a:r>
              <a:rPr lang="en-US" sz="1200" kern="1200" dirty="0" err="1" smtClean="0">
                <a:solidFill>
                  <a:schemeClr val="tx1"/>
                </a:solidFill>
                <a:effectLst/>
                <a:latin typeface="+mn-lt"/>
                <a:ea typeface="+mn-ea"/>
                <a:cs typeface="+mn-cs"/>
              </a:rPr>
              <a:t>mo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tional</a:t>
            </a:r>
            <a:r>
              <a:rPr lang="en-US" sz="1200" kern="1200" dirty="0" smtClean="0">
                <a:solidFill>
                  <a:schemeClr val="tx1"/>
                </a:solidFill>
                <a:effectLst/>
                <a:latin typeface="+mn-lt"/>
                <a:ea typeface="+mn-ea"/>
                <a:cs typeface="+mn-cs"/>
              </a:rPr>
              <a:t> regulation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24</a:t>
            </a:fld>
            <a:endParaRPr lang="en-US"/>
          </a:p>
        </p:txBody>
      </p:sp>
    </p:spTree>
    <p:extLst>
      <p:ext uri="{BB962C8B-B14F-4D97-AF65-F5344CB8AC3E}">
        <p14:creationId xmlns:p14="http://schemas.microsoft.com/office/powerpoint/2010/main" val="20921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humans have a disproportionately large cerebral cortex.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25</a:t>
            </a:fld>
            <a:endParaRPr lang="en-US"/>
          </a:p>
        </p:txBody>
      </p:sp>
    </p:spTree>
    <p:extLst>
      <p:ext uri="{BB962C8B-B14F-4D97-AF65-F5344CB8AC3E}">
        <p14:creationId xmlns:p14="http://schemas.microsoft.com/office/powerpoint/2010/main" val="1161911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26</a:t>
            </a:fld>
            <a:endParaRPr lang="en-US"/>
          </a:p>
        </p:txBody>
      </p:sp>
    </p:spTree>
    <p:extLst>
      <p:ext uri="{BB962C8B-B14F-4D97-AF65-F5344CB8AC3E}">
        <p14:creationId xmlns:p14="http://schemas.microsoft.com/office/powerpoint/2010/main" val="2100368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6 layers of the cortex</a:t>
            </a:r>
          </a:p>
        </p:txBody>
      </p:sp>
      <p:sp>
        <p:nvSpPr>
          <p:cNvPr id="4" name="Slide Number Placeholder 3"/>
          <p:cNvSpPr>
            <a:spLocks noGrp="1"/>
          </p:cNvSpPr>
          <p:nvPr>
            <p:ph type="sldNum" sz="quarter" idx="10"/>
          </p:nvPr>
        </p:nvSpPr>
        <p:spPr/>
        <p:txBody>
          <a:bodyPr/>
          <a:lstStyle/>
          <a:p>
            <a:fld id="{B0857692-AD3E-4645-95D3-6F697A982666}" type="slidenum">
              <a:rPr lang="en-US" smtClean="0"/>
              <a:t>27</a:t>
            </a:fld>
            <a:endParaRPr lang="en-US"/>
          </a:p>
        </p:txBody>
      </p:sp>
    </p:spTree>
    <p:extLst>
      <p:ext uri="{BB962C8B-B14F-4D97-AF65-F5344CB8AC3E}">
        <p14:creationId xmlns:p14="http://schemas.microsoft.com/office/powerpoint/2010/main" val="1456009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6 layers of the cortex</a:t>
            </a:r>
          </a:p>
        </p:txBody>
      </p:sp>
      <p:sp>
        <p:nvSpPr>
          <p:cNvPr id="4" name="Slide Number Placeholder 3"/>
          <p:cNvSpPr>
            <a:spLocks noGrp="1"/>
          </p:cNvSpPr>
          <p:nvPr>
            <p:ph type="sldNum" sz="quarter" idx="10"/>
          </p:nvPr>
        </p:nvSpPr>
        <p:spPr/>
        <p:txBody>
          <a:bodyPr/>
          <a:lstStyle/>
          <a:p>
            <a:fld id="{B0857692-AD3E-4645-95D3-6F697A982666}" type="slidenum">
              <a:rPr lang="en-US" smtClean="0"/>
              <a:t>28</a:t>
            </a:fld>
            <a:endParaRPr lang="en-US"/>
          </a:p>
        </p:txBody>
      </p:sp>
    </p:spTree>
    <p:extLst>
      <p:ext uri="{BB962C8B-B14F-4D97-AF65-F5344CB8AC3E}">
        <p14:creationId xmlns:p14="http://schemas.microsoft.com/office/powerpoint/2010/main" val="729409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29</a:t>
            </a:fld>
            <a:endParaRPr lang="en-US"/>
          </a:p>
        </p:txBody>
      </p:sp>
    </p:spTree>
    <p:extLst>
      <p:ext uri="{BB962C8B-B14F-4D97-AF65-F5344CB8AC3E}">
        <p14:creationId xmlns:p14="http://schemas.microsoft.com/office/powerpoint/2010/main" val="1088831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30</a:t>
            </a:fld>
            <a:endParaRPr lang="en-US"/>
          </a:p>
        </p:txBody>
      </p:sp>
    </p:spTree>
    <p:extLst>
      <p:ext uri="{BB962C8B-B14F-4D97-AF65-F5344CB8AC3E}">
        <p14:creationId xmlns:p14="http://schemas.microsoft.com/office/powerpoint/2010/main" val="1177801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31</a:t>
            </a:fld>
            <a:endParaRPr lang="en-US"/>
          </a:p>
        </p:txBody>
      </p:sp>
    </p:spTree>
    <p:extLst>
      <p:ext uri="{BB962C8B-B14F-4D97-AF65-F5344CB8AC3E}">
        <p14:creationId xmlns:p14="http://schemas.microsoft.com/office/powerpoint/2010/main" val="1370328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32</a:t>
            </a:fld>
            <a:endParaRPr lang="en-US"/>
          </a:p>
        </p:txBody>
      </p:sp>
    </p:spTree>
    <p:extLst>
      <p:ext uri="{BB962C8B-B14F-4D97-AF65-F5344CB8AC3E}">
        <p14:creationId xmlns:p14="http://schemas.microsoft.com/office/powerpoint/2010/main" val="18489454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smtClean="0"/>
          </a:p>
        </p:txBody>
      </p:sp>
      <p:sp>
        <p:nvSpPr>
          <p:cNvPr id="4" name="Slide Number Placeholder 3"/>
          <p:cNvSpPr>
            <a:spLocks noGrp="1"/>
          </p:cNvSpPr>
          <p:nvPr>
            <p:ph type="sldNum" sz="quarter" idx="10"/>
          </p:nvPr>
        </p:nvSpPr>
        <p:spPr/>
        <p:txBody>
          <a:bodyPr/>
          <a:lstStyle/>
          <a:p>
            <a:fld id="{B0857692-AD3E-4645-95D3-6F697A982666}" type="slidenum">
              <a:rPr lang="en-US" smtClean="0"/>
              <a:t>33</a:t>
            </a:fld>
            <a:endParaRPr lang="en-US"/>
          </a:p>
        </p:txBody>
      </p:sp>
    </p:spTree>
    <p:extLst>
      <p:ext uri="{BB962C8B-B14F-4D97-AF65-F5344CB8AC3E}">
        <p14:creationId xmlns:p14="http://schemas.microsoft.com/office/powerpoint/2010/main" val="1848945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CSF helps provide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appropriate chemical environment for the brain’s cells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34</a:t>
            </a:fld>
            <a:endParaRPr lang="en-US"/>
          </a:p>
        </p:txBody>
      </p:sp>
    </p:spTree>
    <p:extLst>
      <p:ext uri="{BB962C8B-B14F-4D97-AF65-F5344CB8AC3E}">
        <p14:creationId xmlns:p14="http://schemas.microsoft.com/office/powerpoint/2010/main" val="17225237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sz="1200" kern="1200" dirty="0" smtClean="0">
                <a:solidFill>
                  <a:schemeClr val="tx1"/>
                </a:solidFill>
                <a:effectLst/>
                <a:latin typeface="+mn-lt"/>
                <a:ea typeface="+mn-ea"/>
                <a:cs typeface="+mn-cs"/>
              </a:rPr>
              <a:t>The brain is protected by the meninges and cerebrospinal fluid filling the space between the meninges and skull</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sz="1200" kern="1200" dirty="0" smtClean="0">
                <a:solidFill>
                  <a:schemeClr val="tx1"/>
                </a:solidFill>
                <a:effectLst/>
                <a:latin typeface="+mn-lt"/>
                <a:ea typeface="+mn-ea"/>
                <a:cs typeface="+mn-cs"/>
              </a:rPr>
              <a:t>The vertebrae provide further protection for the spinal cord</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35</a:t>
            </a:fld>
            <a:endParaRPr lang="en-US"/>
          </a:p>
        </p:txBody>
      </p:sp>
    </p:spTree>
    <p:extLst>
      <p:ext uri="{BB962C8B-B14F-4D97-AF65-F5344CB8AC3E}">
        <p14:creationId xmlns:p14="http://schemas.microsoft.com/office/powerpoint/2010/main" val="13048021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Stress</a:t>
            </a:r>
            <a:r>
              <a:rPr lang="en-US" sz="1200" kern="1200" baseline="0" dirty="0" smtClean="0">
                <a:solidFill>
                  <a:schemeClr val="tx1"/>
                </a:solidFill>
                <a:effectLst/>
                <a:latin typeface="+mn-lt"/>
                <a:ea typeface="+mn-ea"/>
                <a:cs typeface="+mn-cs"/>
              </a:rPr>
              <a:t> response pathway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36</a:t>
            </a:fld>
            <a:endParaRPr lang="en-US"/>
          </a:p>
        </p:txBody>
      </p:sp>
    </p:spTree>
    <p:extLst>
      <p:ext uri="{BB962C8B-B14F-4D97-AF65-F5344CB8AC3E}">
        <p14:creationId xmlns:p14="http://schemas.microsoft.com/office/powerpoint/2010/main" val="20582411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Phagocytes engulf</a:t>
            </a:r>
            <a:r>
              <a:rPr lang="en-US" sz="1200" kern="1200" baseline="0" dirty="0" smtClean="0">
                <a:solidFill>
                  <a:schemeClr val="tx1"/>
                </a:solidFill>
                <a:effectLst/>
                <a:latin typeface="+mn-lt"/>
                <a:ea typeface="+mn-ea"/>
                <a:cs typeface="+mn-cs"/>
              </a:rPr>
              <a:t> and digest pathogens</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 cells detect and eliminate</a:t>
            </a:r>
            <a:r>
              <a:rPr lang="en-US" sz="1200" b="0" kern="1200" baseline="0" dirty="0" smtClean="0">
                <a:solidFill>
                  <a:schemeClr val="tx1"/>
                </a:solidFill>
                <a:effectLst/>
                <a:latin typeface="+mn-lt"/>
                <a:ea typeface="+mn-ea"/>
                <a:cs typeface="+mn-cs"/>
              </a:rPr>
              <a:t> pathogens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B cells secrete antibodies into the bloodstream</a:t>
            </a:r>
            <a:r>
              <a:rPr lang="en-US" sz="1200" b="0" kern="1200" baseline="0" dirty="0" smtClean="0">
                <a:solidFill>
                  <a:schemeClr val="tx1"/>
                </a:solidFill>
                <a:effectLst/>
                <a:latin typeface="+mn-lt"/>
                <a:ea typeface="+mn-ea"/>
                <a:cs typeface="+mn-cs"/>
              </a:rPr>
              <a:t> that </a:t>
            </a:r>
            <a:r>
              <a:rPr lang="en-US" sz="1200" b="0" kern="1200" dirty="0" smtClean="0">
                <a:solidFill>
                  <a:schemeClr val="tx1"/>
                </a:solidFill>
                <a:effectLst/>
                <a:latin typeface="+mn-lt"/>
                <a:ea typeface="+mn-ea"/>
                <a:cs typeface="+mn-cs"/>
              </a:rPr>
              <a:t>tag pathogens so that T cells can eliminate them</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Representative immune cells from the body also migrate into the brain to aid in surveillance. </a:t>
            </a:r>
            <a:endParaRPr lang="en-US" dirty="0"/>
          </a:p>
        </p:txBody>
      </p:sp>
      <p:sp>
        <p:nvSpPr>
          <p:cNvPr id="4" name="Slide Number Placeholder 3"/>
          <p:cNvSpPr>
            <a:spLocks noGrp="1"/>
          </p:cNvSpPr>
          <p:nvPr>
            <p:ph type="sldNum" sz="quarter" idx="10"/>
          </p:nvPr>
        </p:nvSpPr>
        <p:spPr/>
        <p:txBody>
          <a:bodyPr/>
          <a:lstStyle/>
          <a:p>
            <a:fld id="{B0857692-AD3E-4645-95D3-6F697A982666}" type="slidenum">
              <a:rPr lang="en-US" smtClean="0"/>
              <a:t>37</a:t>
            </a:fld>
            <a:endParaRPr lang="en-US"/>
          </a:p>
        </p:txBody>
      </p:sp>
    </p:spTree>
    <p:extLst>
      <p:ext uri="{BB962C8B-B14F-4D97-AF65-F5344CB8AC3E}">
        <p14:creationId xmlns:p14="http://schemas.microsoft.com/office/powerpoint/2010/main" val="16292935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Brainbow</a:t>
            </a:r>
            <a:r>
              <a:rPr lang="en-US" sz="1200" kern="1200" smtClean="0">
                <a:solidFill>
                  <a:schemeClr val="tx1"/>
                </a:solidFill>
                <a:effectLst/>
                <a:latin typeface="+mn-lt"/>
                <a:ea typeface="+mn-ea"/>
                <a:cs typeface="+mn-cs"/>
              </a:rPr>
              <a:t> staining technique allows scientists to examine dense clusters of neurons in the brain. </a:t>
            </a:r>
            <a:endParaRPr lang="en-US">
              <a:effectLst/>
            </a:endParaRPr>
          </a:p>
        </p:txBody>
      </p:sp>
      <p:sp>
        <p:nvSpPr>
          <p:cNvPr id="4" name="Slide Number Placeholder 3"/>
          <p:cNvSpPr>
            <a:spLocks noGrp="1"/>
          </p:cNvSpPr>
          <p:nvPr>
            <p:ph type="sldNum" sz="quarter" idx="10"/>
          </p:nvPr>
        </p:nvSpPr>
        <p:spPr/>
        <p:txBody>
          <a:bodyPr/>
          <a:lstStyle/>
          <a:p>
            <a:fld id="{B0857692-AD3E-4645-95D3-6F697A982666}" type="slidenum">
              <a:rPr lang="en-US" smtClean="0"/>
              <a:t>38</a:t>
            </a:fld>
            <a:endParaRPr lang="en-US"/>
          </a:p>
        </p:txBody>
      </p:sp>
    </p:spTree>
    <p:extLst>
      <p:ext uri="{BB962C8B-B14F-4D97-AF65-F5344CB8AC3E}">
        <p14:creationId xmlns:p14="http://schemas.microsoft.com/office/powerpoint/2010/main" val="1646362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63587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74580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08778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52690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51076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879408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1163074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027180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58083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1141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7869B5-FAEF-D048-B887-5A6EFA202357}" type="datetimeFigureOut">
              <a:rPr lang="en-US" smtClean="0"/>
              <a:t>4/7/2017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3419F4-DD73-7746-8E7C-331532A45DA0}" type="slidenum">
              <a:rPr lang="en-US" smtClean="0"/>
              <a:t>‹#›</a:t>
            </a:fld>
            <a:endParaRPr lang="en-US" dirty="0"/>
          </a:p>
        </p:txBody>
      </p:sp>
    </p:spTree>
    <p:extLst>
      <p:ext uri="{BB962C8B-B14F-4D97-AF65-F5344CB8AC3E}">
        <p14:creationId xmlns:p14="http://schemas.microsoft.com/office/powerpoint/2010/main" val="2257538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869B5-FAEF-D048-B887-5A6EFA202357}" type="datetimeFigureOut">
              <a:rPr lang="en-US" smtClean="0"/>
              <a:t>4/7/2017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419F4-DD73-7746-8E7C-331532A45DA0}" type="slidenum">
              <a:rPr lang="en-US" smtClean="0"/>
              <a:t>‹#›</a:t>
            </a:fld>
            <a:endParaRPr lang="en-US" dirty="0"/>
          </a:p>
        </p:txBody>
      </p:sp>
    </p:spTree>
    <p:extLst>
      <p:ext uri="{BB962C8B-B14F-4D97-AF65-F5344CB8AC3E}">
        <p14:creationId xmlns:p14="http://schemas.microsoft.com/office/powerpoint/2010/main" val="3273102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3.emf"/><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emf"/><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3.emf"/><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23813"/>
            <a:ext cx="9212263" cy="690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986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2</a:t>
            </a:r>
            <a:endParaRPr lang="en-US" dirty="0"/>
          </a:p>
        </p:txBody>
      </p:sp>
      <p:sp>
        <p:nvSpPr>
          <p:cNvPr id="3" name="Subtitle 2"/>
          <p:cNvSpPr>
            <a:spLocks noGrp="1"/>
          </p:cNvSpPr>
          <p:nvPr>
            <p:ph type="subTitle" idx="1"/>
          </p:nvPr>
        </p:nvSpPr>
        <p:spPr/>
        <p:txBody>
          <a:bodyPr/>
          <a:lstStyle/>
          <a:p>
            <a:r>
              <a:rPr lang="en-US" dirty="0" smtClean="0"/>
              <a:t>The Nervous System: Structure and Function</a:t>
            </a:r>
            <a:endParaRPr lang="en-US" dirty="0"/>
          </a:p>
        </p:txBody>
      </p:sp>
    </p:spTree>
    <p:extLst>
      <p:ext uri="{BB962C8B-B14F-4D97-AF65-F5344CB8AC3E}">
        <p14:creationId xmlns:p14="http://schemas.microsoft.com/office/powerpoint/2010/main" val="28645591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building blocks of the nervous system</a:t>
            </a:r>
          </a:p>
          <a:p>
            <a:r>
              <a:rPr lang="en-US" dirty="0" smtClean="0"/>
              <a:t>Divisions of labor in the nervous system</a:t>
            </a:r>
          </a:p>
          <a:p>
            <a:r>
              <a:rPr lang="en-US" dirty="0" smtClean="0"/>
              <a:t>The brain’s geography</a:t>
            </a:r>
          </a:p>
          <a:p>
            <a:r>
              <a:rPr lang="en-US" dirty="0" smtClean="0"/>
              <a:t>Brain lateralization</a:t>
            </a:r>
          </a:p>
          <a:p>
            <a:r>
              <a:rPr lang="en-US" dirty="0" smtClean="0"/>
              <a:t>CNS security systems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6" y="0"/>
            <a:ext cx="9144000" cy="6858000"/>
          </a:xfrm>
          <a:prstGeom prst="rect">
            <a:avLst/>
          </a:prstGeom>
        </p:spPr>
      </p:pic>
      <p:sp>
        <p:nvSpPr>
          <p:cNvPr id="6" name="Title 1"/>
          <p:cNvSpPr txBox="1">
            <a:spLocks/>
          </p:cNvSpPr>
          <p:nvPr/>
        </p:nvSpPr>
        <p:spPr>
          <a:xfrm>
            <a:off x="990600" y="304800"/>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Outline</a:t>
            </a:r>
            <a:endParaRPr lang="en-US" sz="5400" dirty="0">
              <a:solidFill>
                <a:schemeClr val="bg1"/>
              </a:solidFill>
            </a:endParaRPr>
          </a:p>
        </p:txBody>
      </p:sp>
    </p:spTree>
    <p:extLst>
      <p:ext uri="{BB962C8B-B14F-4D97-AF65-F5344CB8AC3E}">
        <p14:creationId xmlns:p14="http://schemas.microsoft.com/office/powerpoint/2010/main" val="247798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b="1" dirty="0" smtClean="0"/>
              <a:t>Neurons</a:t>
            </a:r>
            <a:r>
              <a:rPr lang="en-US" dirty="0" smtClean="0"/>
              <a:t>: fundamental unit of the nervous system</a:t>
            </a:r>
          </a:p>
          <a:p>
            <a:r>
              <a:rPr lang="en-US" b="1" dirty="0" smtClean="0"/>
              <a:t>Glial</a:t>
            </a:r>
            <a:r>
              <a:rPr lang="en-US" dirty="0" smtClean="0"/>
              <a:t> </a:t>
            </a:r>
            <a:r>
              <a:rPr lang="en-US" b="1" dirty="0" smtClean="0"/>
              <a:t>cells</a:t>
            </a:r>
            <a:r>
              <a:rPr lang="en-US" dirty="0" smtClean="0"/>
              <a:t>: typically relegated to a support role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t>Building Blocks</a:t>
            </a:r>
            <a:endParaRPr lang="en-US" sz="5400" dirty="0">
              <a:solidFill>
                <a:schemeClr val="bg1"/>
              </a:solidFill>
            </a:endParaRPr>
          </a:p>
        </p:txBody>
      </p:sp>
    </p:spTree>
    <p:extLst>
      <p:ext uri="{BB962C8B-B14F-4D97-AF65-F5344CB8AC3E}">
        <p14:creationId xmlns:p14="http://schemas.microsoft.com/office/powerpoint/2010/main" val="411289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930190" y="370025"/>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Building Blocks: Neurons</a:t>
            </a:r>
            <a:endParaRPr lang="en-US" sz="4800" dirty="0">
              <a:solidFill>
                <a:schemeClr val="bg1"/>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8300" y="2743200"/>
            <a:ext cx="5867400" cy="3388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7790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72817" y="3078351"/>
            <a:ext cx="2452140" cy="1569660"/>
          </a:xfrm>
          <a:prstGeom prst="rect">
            <a:avLst/>
          </a:prstGeom>
          <a:noFill/>
        </p:spPr>
        <p:txBody>
          <a:bodyPr wrap="square" rtlCol="0">
            <a:spAutoFit/>
          </a:bodyPr>
          <a:lstStyle/>
          <a:p>
            <a:r>
              <a:rPr lang="en-US" sz="3200" dirty="0" smtClean="0"/>
              <a:t>Not all neurons look the same</a:t>
            </a:r>
            <a:endParaRPr lang="en-US" sz="32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Building Blocks: Neurons</a:t>
            </a:r>
            <a:endParaRPr lang="en-US" sz="4800" dirty="0">
              <a:solidFill>
                <a:schemeClr val="bg1"/>
              </a:solidFill>
            </a:endParaRPr>
          </a:p>
        </p:txBody>
      </p:sp>
      <p:pic>
        <p:nvPicPr>
          <p:cNvPr id="9" name="Content Placeholder 8"/>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636989" y="2267743"/>
            <a:ext cx="3629025" cy="3190875"/>
          </a:xfrm>
        </p:spPr>
      </p:pic>
    </p:spTree>
    <p:extLst>
      <p:ext uri="{BB962C8B-B14F-4D97-AF65-F5344CB8AC3E}">
        <p14:creationId xmlns:p14="http://schemas.microsoft.com/office/powerpoint/2010/main" val="1203741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smtClean="0"/>
              <a:t>Astrocytes (transporter/protector)</a:t>
            </a:r>
          </a:p>
          <a:p>
            <a:r>
              <a:rPr lang="en-US" dirty="0"/>
              <a:t>Microglia </a:t>
            </a:r>
            <a:r>
              <a:rPr lang="en-US" dirty="0" smtClean="0"/>
              <a:t>(first responders)</a:t>
            </a:r>
            <a:endParaRPr lang="en-US" dirty="0"/>
          </a:p>
          <a:p>
            <a:r>
              <a:rPr lang="en-US" dirty="0"/>
              <a:t>Oligodendrocytes </a:t>
            </a:r>
            <a:r>
              <a:rPr lang="en-US" dirty="0" smtClean="0"/>
              <a:t>(CNS myelin)</a:t>
            </a:r>
            <a:endParaRPr lang="en-US" dirty="0"/>
          </a:p>
          <a:p>
            <a:r>
              <a:rPr lang="en-US" dirty="0"/>
              <a:t>Schwann cells </a:t>
            </a:r>
            <a:r>
              <a:rPr lang="en-US" dirty="0" smtClean="0"/>
              <a:t>(PNS myelin)</a:t>
            </a:r>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Building Blocks: Glial Cells </a:t>
            </a:r>
            <a:endParaRPr lang="en-US" sz="4800" dirty="0">
              <a:solidFill>
                <a:schemeClr val="bg1"/>
              </a:solidFill>
            </a:endParaRPr>
          </a:p>
        </p:txBody>
      </p:sp>
    </p:spTree>
    <p:extLst>
      <p:ext uri="{BB962C8B-B14F-4D97-AF65-F5344CB8AC3E}">
        <p14:creationId xmlns:p14="http://schemas.microsoft.com/office/powerpoint/2010/main" val="170177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16" y="0"/>
            <a:ext cx="9144000" cy="6858000"/>
          </a:xfrm>
          <a:prstGeom prst="rect">
            <a:avLst/>
          </a:prstGeom>
        </p:spPr>
      </p:pic>
      <p:sp>
        <p:nvSpPr>
          <p:cNvPr id="8"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Building Blocks: Glial Cells </a:t>
            </a:r>
            <a:endParaRPr lang="en-US" sz="4800" dirty="0">
              <a:solidFill>
                <a:schemeClr val="bg1"/>
              </a:solidFill>
            </a:endParaRPr>
          </a:p>
        </p:txBody>
      </p:sp>
      <p:pic>
        <p:nvPicPr>
          <p:cNvPr id="1026" name="Picture 2" descr="M:\Higher Ed EDP Transmittal\Lambert, Biological Psychology, 1e\Hi Res Art\Chapter 2\Figure 2.6.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721708"/>
            <a:ext cx="6096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2740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13117" y="2720542"/>
            <a:ext cx="2452140" cy="2062103"/>
          </a:xfrm>
          <a:prstGeom prst="rect">
            <a:avLst/>
          </a:prstGeom>
          <a:noFill/>
        </p:spPr>
        <p:txBody>
          <a:bodyPr wrap="square" rtlCol="0">
            <a:spAutoFit/>
          </a:bodyPr>
          <a:lstStyle/>
          <a:p>
            <a:r>
              <a:rPr lang="en-US" sz="3200" dirty="0" smtClean="0"/>
              <a:t>Astrocytes help with the blood-brain barrier</a:t>
            </a:r>
            <a:endParaRPr lang="en-US" sz="32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893720"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Building Blocks: Glial Cells </a:t>
            </a:r>
            <a:endParaRPr lang="en-US" sz="4800" dirty="0">
              <a:solidFill>
                <a:schemeClr val="bg1"/>
              </a:solidFill>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385310" y="2057400"/>
            <a:ext cx="3820058" cy="3858164"/>
          </a:xfrm>
        </p:spPr>
      </p:pic>
    </p:spTree>
    <p:extLst>
      <p:ext uri="{BB962C8B-B14F-4D97-AF65-F5344CB8AC3E}">
        <p14:creationId xmlns:p14="http://schemas.microsoft.com/office/powerpoint/2010/main" val="12862355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Building Blocks: Glial Cells </a:t>
            </a:r>
            <a:endParaRPr lang="en-US" sz="4800" dirty="0">
              <a:solidFill>
                <a:schemeClr val="bg1"/>
              </a:solidFill>
            </a:endParaRPr>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799837" y="2057400"/>
            <a:ext cx="6394841" cy="4010511"/>
          </a:xfrm>
        </p:spPr>
      </p:pic>
    </p:spTree>
    <p:extLst>
      <p:ext uri="{BB962C8B-B14F-4D97-AF65-F5344CB8AC3E}">
        <p14:creationId xmlns:p14="http://schemas.microsoft.com/office/powerpoint/2010/main" val="16593246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1202635"/>
          </a:xfrm>
        </p:spPr>
        <p:txBody>
          <a:bodyPr/>
          <a:lstStyle/>
          <a:p>
            <a:r>
              <a:rPr lang="en-US" dirty="0" smtClean="0"/>
              <a:t>Vertebrates have a more centralized nervous system</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32" y="-12032"/>
            <a:ext cx="9144000" cy="6858000"/>
          </a:xfrm>
          <a:prstGeom prst="rect">
            <a:avLst/>
          </a:prstGeom>
        </p:spPr>
      </p:pic>
      <p:sp>
        <p:nvSpPr>
          <p:cNvPr id="8"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Divisions of labor in the nervous system</a:t>
            </a:r>
            <a:endParaRPr lang="en-US" sz="3600" dirty="0">
              <a:solidFill>
                <a:schemeClr val="bg1"/>
              </a:solidFill>
            </a:endParaRPr>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56936"/>
          <a:stretch/>
        </p:blipFill>
        <p:spPr>
          <a:xfrm>
            <a:off x="6180530" y="2743200"/>
            <a:ext cx="2387614" cy="3477111"/>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2887579"/>
            <a:ext cx="4828736" cy="3458204"/>
          </a:xfrm>
          <a:prstGeom prst="rect">
            <a:avLst/>
          </a:prstGeom>
        </p:spPr>
      </p:pic>
    </p:spTree>
    <p:extLst>
      <p:ext uri="{BB962C8B-B14F-4D97-AF65-F5344CB8AC3E}">
        <p14:creationId xmlns:p14="http://schemas.microsoft.com/office/powerpoint/2010/main" val="15622199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Divisions of labor in the nervous system</a:t>
            </a:r>
            <a:endParaRPr lang="en-US" sz="3600" dirty="0">
              <a:solidFill>
                <a:schemeClr val="bg1"/>
              </a:solidFill>
            </a:endParaRPr>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714361" y="2133600"/>
            <a:ext cx="5715277" cy="3860560"/>
          </a:xfrm>
        </p:spPr>
      </p:pic>
    </p:spTree>
    <p:extLst>
      <p:ext uri="{BB962C8B-B14F-4D97-AF65-F5344CB8AC3E}">
        <p14:creationId xmlns:p14="http://schemas.microsoft.com/office/powerpoint/2010/main" val="38705199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Central vs. peripheral nervous system</a:t>
            </a:r>
          </a:p>
          <a:p>
            <a:r>
              <a:rPr lang="en-US" dirty="0" smtClean="0"/>
              <a:t>Afferent vs. efferent nerves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1"/>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Divisions of labor in the nervous system</a:t>
            </a:r>
            <a:endParaRPr lang="en-US" sz="3600" dirty="0">
              <a:solidFill>
                <a:schemeClr val="bg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2971799"/>
            <a:ext cx="5181600" cy="3282081"/>
          </a:xfrm>
          <a:prstGeom prst="rect">
            <a:avLst/>
          </a:prstGeom>
        </p:spPr>
      </p:pic>
    </p:spTree>
    <p:extLst>
      <p:ext uri="{BB962C8B-B14F-4D97-AF65-F5344CB8AC3E}">
        <p14:creationId xmlns:p14="http://schemas.microsoft.com/office/powerpoint/2010/main" val="1800265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32" y="-8021"/>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Divisions of labor in the nervous </a:t>
            </a:r>
            <a:r>
              <a:rPr lang="en-US" sz="3200" dirty="0" smtClean="0"/>
              <a:t>system: Cranial Nerves</a:t>
            </a:r>
            <a:endParaRPr lang="en-US" sz="3200" dirty="0">
              <a:solidFill>
                <a:schemeClr val="bg1"/>
              </a:solidFill>
            </a:endParaRPr>
          </a:p>
        </p:txBody>
      </p:sp>
      <p:pic>
        <p:nvPicPr>
          <p:cNvPr id="3" name="Content Placeholder 2"/>
          <p:cNvPicPr>
            <a:picLocks noGrp="1" noChangeAspect="1"/>
          </p:cNvPicPr>
          <p:nvPr>
            <p:ph idx="1"/>
          </p:nvPr>
        </p:nvPicPr>
        <p:blipFill rotWithShape="1">
          <a:blip r:embed="rId4">
            <a:extLst>
              <a:ext uri="{28A0092B-C50C-407E-A947-70E740481C1C}">
                <a14:useLocalDpi xmlns:a14="http://schemas.microsoft.com/office/drawing/2010/main" val="0"/>
              </a:ext>
            </a:extLst>
          </a:blip>
          <a:srcRect b="5628"/>
          <a:stretch/>
        </p:blipFill>
        <p:spPr>
          <a:xfrm>
            <a:off x="2035968" y="1828800"/>
            <a:ext cx="5096128" cy="4495800"/>
          </a:xfrm>
        </p:spPr>
      </p:pic>
    </p:spTree>
    <p:extLst>
      <p:ext uri="{BB962C8B-B14F-4D97-AF65-F5344CB8AC3E}">
        <p14:creationId xmlns:p14="http://schemas.microsoft.com/office/powerpoint/2010/main" val="10725593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21"/>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Divisions of labor in the nervous </a:t>
            </a:r>
            <a:r>
              <a:rPr lang="en-US" sz="3200" dirty="0" smtClean="0"/>
              <a:t>system</a:t>
            </a:r>
            <a:endParaRPr lang="en-US" sz="2400" dirty="0">
              <a:solidFill>
                <a:schemeClr val="bg1"/>
              </a:solidFill>
            </a:endParaRPr>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058275" y="1600200"/>
            <a:ext cx="3027450" cy="4525963"/>
          </a:xfrm>
        </p:spPr>
      </p:pic>
    </p:spTree>
    <p:extLst>
      <p:ext uri="{BB962C8B-B14F-4D97-AF65-F5344CB8AC3E}">
        <p14:creationId xmlns:p14="http://schemas.microsoft.com/office/powerpoint/2010/main" val="9716473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pPr algn="ctr"/>
            <a:r>
              <a:rPr lang="en-US" dirty="0" smtClean="0"/>
              <a:t>Fight or flight</a:t>
            </a:r>
            <a:endParaRPr lang="en-US" dirty="0"/>
          </a:p>
        </p:txBody>
      </p:sp>
      <p:sp>
        <p:nvSpPr>
          <p:cNvPr id="8" name="Text Placeholder 7"/>
          <p:cNvSpPr>
            <a:spLocks noGrp="1"/>
          </p:cNvSpPr>
          <p:nvPr>
            <p:ph type="body" sz="quarter" idx="3"/>
          </p:nvPr>
        </p:nvSpPr>
        <p:spPr/>
        <p:txBody>
          <a:bodyPr/>
          <a:lstStyle/>
          <a:p>
            <a:pPr algn="ctr"/>
            <a:r>
              <a:rPr lang="en-US" dirty="0" smtClean="0"/>
              <a:t>Rest and digest</a:t>
            </a:r>
            <a:endParaRPr lang="en-US" dirty="0"/>
          </a:p>
        </p:txBody>
      </p:sp>
      <p:pic>
        <p:nvPicPr>
          <p:cNvPr id="10" name="Content Placeholder 3"/>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463" b="100000" l="0" r="100000">
                        <a14:foregroundMark x1="1477" y1="50694" x2="18196" y2="95602"/>
                        <a14:foregroundMark x1="79082" y1="93981" x2="97512" y2="8565"/>
                        <a14:foregroundMark x1="12908" y1="14583" x2="12908" y2="14583"/>
                        <a14:backgroundMark x1="44479" y1="97917" x2="55521" y2="97917"/>
                      </a14:backgroundRemoval>
                    </a14:imgEffect>
                  </a14:imgLayer>
                </a14:imgProps>
              </a:ext>
              <a:ext uri="{28A0092B-C50C-407E-A947-70E740481C1C}">
                <a14:useLocalDpi xmlns:a14="http://schemas.microsoft.com/office/drawing/2010/main" val="0"/>
              </a:ext>
            </a:extLst>
          </a:blip>
          <a:stretch>
            <a:fillRect/>
          </a:stretch>
        </p:blipFill>
        <p:spPr>
          <a:xfrm>
            <a:off x="457200" y="2292350"/>
            <a:ext cx="7908736" cy="2656743"/>
          </a:xfrm>
        </p:spPr>
      </p:pic>
      <p:sp>
        <p:nvSpPr>
          <p:cNvPr id="12" name="TextBox 11"/>
          <p:cNvSpPr txBox="1"/>
          <p:nvPr/>
        </p:nvSpPr>
        <p:spPr>
          <a:xfrm>
            <a:off x="1932878" y="5426927"/>
            <a:ext cx="4899102" cy="646331"/>
          </a:xfrm>
          <a:prstGeom prst="rect">
            <a:avLst/>
          </a:prstGeom>
          <a:noFill/>
        </p:spPr>
        <p:txBody>
          <a:bodyPr wrap="square" rtlCol="0">
            <a:spAutoFit/>
          </a:bodyPr>
          <a:lstStyle/>
          <a:p>
            <a:pPr algn="ctr"/>
            <a:r>
              <a:rPr lang="en-US" dirty="0" smtClean="0"/>
              <a:t>Think of equal and opposite physiological responses for each system</a:t>
            </a:r>
            <a:endParaRPr lang="en-US" dirty="0"/>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a:t>Divisions of labor in the nervous </a:t>
            </a:r>
            <a:r>
              <a:rPr lang="en-US" sz="2800" dirty="0" smtClean="0"/>
              <a:t>system: PNS</a:t>
            </a:r>
            <a:endParaRPr lang="en-US" sz="2000" dirty="0">
              <a:solidFill>
                <a:schemeClr val="bg1"/>
              </a:solidFill>
            </a:endParaRPr>
          </a:p>
        </p:txBody>
      </p:sp>
    </p:spTree>
    <p:extLst>
      <p:ext uri="{BB962C8B-B14F-4D97-AF65-F5344CB8AC3E}">
        <p14:creationId xmlns:p14="http://schemas.microsoft.com/office/powerpoint/2010/main" val="175866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92820" y="1388631"/>
            <a:ext cx="6962162" cy="400110"/>
          </a:xfrm>
          <a:prstGeom prst="rect">
            <a:avLst/>
          </a:prstGeom>
          <a:noFill/>
        </p:spPr>
        <p:txBody>
          <a:bodyPr wrap="square" rtlCol="0">
            <a:spAutoFit/>
          </a:bodyPr>
          <a:lstStyle/>
          <a:p>
            <a:r>
              <a:rPr lang="en-US" sz="2000" dirty="0" smtClean="0"/>
              <a:t>Can the presence of others </a:t>
            </a:r>
            <a:r>
              <a:rPr lang="en-US" sz="2000" smtClean="0"/>
              <a:t>impact neurogenesis?</a:t>
            </a:r>
            <a:endParaRPr lang="en-US" sz="200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815517"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Making new neurons?</a:t>
            </a:r>
            <a:endParaRPr lang="en-US" sz="4000" dirty="0">
              <a:solidFill>
                <a:schemeClr val="bg1"/>
              </a:solidFill>
            </a:endParaRPr>
          </a:p>
        </p:txBody>
      </p:sp>
      <p:pic>
        <p:nvPicPr>
          <p:cNvPr id="6146" name="Picture 2" descr="C:\Users\albrightl\Desktop\LAMBERT_CH02_FINALS_Page_29.jpg"/>
          <p:cNvPicPr>
            <a:picLocks noChangeAspect="1" noChangeArrowheads="1"/>
          </p:cNvPicPr>
          <p:nvPr/>
        </p:nvPicPr>
        <p:blipFill rotWithShape="1">
          <a:blip r:embed="rId4">
            <a:extLst>
              <a:ext uri="{28A0092B-C50C-407E-A947-70E740481C1C}">
                <a14:useLocalDpi xmlns:a14="http://schemas.microsoft.com/office/drawing/2010/main" val="0"/>
              </a:ext>
            </a:extLst>
          </a:blip>
          <a:srcRect t="2587" b="52586"/>
          <a:stretch/>
        </p:blipFill>
        <p:spPr bwMode="auto">
          <a:xfrm>
            <a:off x="566181" y="1533043"/>
            <a:ext cx="7773987" cy="4508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0357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The brain’s geography</a:t>
            </a:r>
            <a:endParaRPr lang="en-US" sz="4000" dirty="0">
              <a:solidFill>
                <a:schemeClr val="bg1"/>
              </a:solidFill>
            </a:endParaRPr>
          </a:p>
        </p:txBody>
      </p:sp>
      <p:pic>
        <p:nvPicPr>
          <p:cNvPr id="3" name="Content Placeholder 2"/>
          <p:cNvPicPr>
            <a:picLocks noGrp="1" noChangeAspect="1"/>
          </p:cNvPicPr>
          <p:nvPr>
            <p:ph idx="1"/>
          </p:nvPr>
        </p:nvPicPr>
        <p:blipFill rotWithShape="1">
          <a:blip r:embed="rId4">
            <a:extLst>
              <a:ext uri="{28A0092B-C50C-407E-A947-70E740481C1C}">
                <a14:useLocalDpi xmlns:a14="http://schemas.microsoft.com/office/drawing/2010/main" val="0"/>
              </a:ext>
            </a:extLst>
          </a:blip>
          <a:srcRect b="80319"/>
          <a:stretch/>
        </p:blipFill>
        <p:spPr>
          <a:xfrm>
            <a:off x="2057400" y="1600200"/>
            <a:ext cx="5984553" cy="1524000"/>
          </a:xfr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66207" b="12644"/>
          <a:stretch/>
        </p:blipFill>
        <p:spPr>
          <a:xfrm>
            <a:off x="448045" y="3733800"/>
            <a:ext cx="8247909" cy="2257097"/>
          </a:xfrm>
          <a:prstGeom prst="rect">
            <a:avLst/>
          </a:prstGeom>
        </p:spPr>
      </p:pic>
    </p:spTree>
    <p:extLst>
      <p:ext uri="{BB962C8B-B14F-4D97-AF65-F5344CB8AC3E}">
        <p14:creationId xmlns:p14="http://schemas.microsoft.com/office/powerpoint/2010/main" val="2299551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48" y="0"/>
            <a:ext cx="9144000" cy="6858000"/>
          </a:xfrm>
          <a:prstGeom prst="rect">
            <a:avLst/>
          </a:prstGeom>
        </p:spPr>
      </p:pic>
      <p:sp>
        <p:nvSpPr>
          <p:cNvPr id="6" name="Title 1"/>
          <p:cNvSpPr txBox="1">
            <a:spLocks/>
          </p:cNvSpPr>
          <p:nvPr/>
        </p:nvSpPr>
        <p:spPr>
          <a:xfrm>
            <a:off x="813616" y="385822"/>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The brain’s geography</a:t>
            </a:r>
            <a:endParaRPr lang="en-US" sz="4000" dirty="0">
              <a:solidFill>
                <a:schemeClr val="bg1"/>
              </a:solidFill>
            </a:endParaRP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19311" b="33333"/>
          <a:stretch/>
        </p:blipFill>
        <p:spPr>
          <a:xfrm>
            <a:off x="1676400" y="2667000"/>
            <a:ext cx="5300174" cy="3247698"/>
          </a:xfrm>
          <a:prstGeom prst="rect">
            <a:avLst/>
          </a:prstGeom>
        </p:spPr>
      </p:pic>
    </p:spTree>
    <p:extLst>
      <p:ext uri="{BB962C8B-B14F-4D97-AF65-F5344CB8AC3E}">
        <p14:creationId xmlns:p14="http://schemas.microsoft.com/office/powerpoint/2010/main" val="26983713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31793" y="1900717"/>
            <a:ext cx="4055007" cy="3010222"/>
          </a:xfrm>
        </p:spPr>
      </p:pic>
      <p:sp>
        <p:nvSpPr>
          <p:cNvPr id="3" name="TextBox 2"/>
          <p:cNvSpPr txBox="1"/>
          <p:nvPr/>
        </p:nvSpPr>
        <p:spPr>
          <a:xfrm>
            <a:off x="988742" y="2374777"/>
            <a:ext cx="4125951" cy="2062103"/>
          </a:xfrm>
          <a:prstGeom prst="rect">
            <a:avLst/>
          </a:prstGeom>
          <a:noFill/>
        </p:spPr>
        <p:txBody>
          <a:bodyPr wrap="square" rtlCol="0">
            <a:spAutoFit/>
          </a:bodyPr>
          <a:lstStyle/>
          <a:p>
            <a:pPr marL="285750" indent="-285750">
              <a:buFont typeface="Arial" charset="0"/>
              <a:buChar char="•"/>
            </a:pPr>
            <a:r>
              <a:rPr lang="en-US" sz="3200" dirty="0" smtClean="0"/>
              <a:t>Glandular secretions</a:t>
            </a:r>
          </a:p>
          <a:p>
            <a:pPr marL="285750" indent="-285750">
              <a:buFont typeface="Arial" charset="0"/>
              <a:buChar char="•"/>
            </a:pPr>
            <a:r>
              <a:rPr lang="en-US" sz="3200" dirty="0" smtClean="0"/>
              <a:t>Breathing</a:t>
            </a:r>
          </a:p>
          <a:p>
            <a:pPr marL="285750" indent="-285750">
              <a:buFont typeface="Arial" charset="0"/>
              <a:buChar char="•"/>
            </a:pPr>
            <a:r>
              <a:rPr lang="en-US" sz="3200" dirty="0" smtClean="0"/>
              <a:t>Arousal</a:t>
            </a:r>
          </a:p>
          <a:p>
            <a:pPr marL="285750" indent="-285750">
              <a:buFont typeface="Arial" charset="0"/>
              <a:buChar char="•"/>
            </a:pPr>
            <a:r>
              <a:rPr lang="en-US" sz="3200" dirty="0"/>
              <a:t>M</a:t>
            </a:r>
            <a:r>
              <a:rPr lang="en-US" sz="3200" dirty="0" smtClean="0"/>
              <a:t>uscle tone</a:t>
            </a:r>
            <a:endParaRPr lang="en-US" sz="320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The brain’s </a:t>
            </a:r>
            <a:r>
              <a:rPr lang="en-US" sz="4000" dirty="0" smtClean="0"/>
              <a:t>geography: Hindbrain</a:t>
            </a:r>
            <a:endParaRPr lang="en-US" sz="3600" dirty="0">
              <a:solidFill>
                <a:schemeClr val="bg1"/>
              </a:solidFill>
            </a:endParaRPr>
          </a:p>
        </p:txBody>
      </p:sp>
    </p:spTree>
    <p:extLst>
      <p:ext uri="{BB962C8B-B14F-4D97-AF65-F5344CB8AC3E}">
        <p14:creationId xmlns:p14="http://schemas.microsoft.com/office/powerpoint/2010/main" val="29676635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88742" y="2374777"/>
            <a:ext cx="4125951" cy="1569660"/>
          </a:xfrm>
          <a:prstGeom prst="rect">
            <a:avLst/>
          </a:prstGeom>
          <a:noFill/>
        </p:spPr>
        <p:txBody>
          <a:bodyPr wrap="square" rtlCol="0">
            <a:spAutoFit/>
          </a:bodyPr>
          <a:lstStyle/>
          <a:p>
            <a:pPr marL="285750" indent="-285750">
              <a:buFont typeface="Arial" charset="0"/>
              <a:buChar char="•"/>
            </a:pPr>
            <a:r>
              <a:rPr lang="en-US" sz="3200" dirty="0" smtClean="0"/>
              <a:t>Interaction between sensory and motor information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074"/>
            <a:ext cx="9144000" cy="6858000"/>
          </a:xfrm>
          <a:prstGeom prst="rect">
            <a:avLst/>
          </a:prstGeom>
        </p:spPr>
      </p:pic>
      <p:sp>
        <p:nvSpPr>
          <p:cNvPr id="7" name="Title 1"/>
          <p:cNvSpPr txBox="1">
            <a:spLocks/>
          </p:cNvSpPr>
          <p:nvPr/>
        </p:nvSpPr>
        <p:spPr>
          <a:xfrm>
            <a:off x="98874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t>The brain’s </a:t>
            </a:r>
            <a:r>
              <a:rPr lang="en-US" sz="4000" dirty="0" smtClean="0"/>
              <a:t>geography: Hindbrain</a:t>
            </a:r>
            <a:endParaRPr lang="en-US" sz="3600" dirty="0">
              <a:solidFill>
                <a:schemeClr val="bg1"/>
              </a:solidFill>
            </a:endParaRPr>
          </a:p>
        </p:txBody>
      </p:sp>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561874" y="1862934"/>
            <a:ext cx="2943636" cy="4163006"/>
          </a:xfrm>
        </p:spPr>
      </p:pic>
    </p:spTree>
    <p:extLst>
      <p:ext uri="{BB962C8B-B14F-4D97-AF65-F5344CB8AC3E}">
        <p14:creationId xmlns:p14="http://schemas.microsoft.com/office/powerpoint/2010/main" val="8556326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8547" y="1900857"/>
            <a:ext cx="4371278" cy="3539430"/>
          </a:xfrm>
          <a:prstGeom prst="rect">
            <a:avLst/>
          </a:prstGeom>
          <a:noFill/>
        </p:spPr>
        <p:txBody>
          <a:bodyPr wrap="square" rtlCol="0">
            <a:spAutoFit/>
          </a:bodyPr>
          <a:lstStyle/>
          <a:p>
            <a:pPr marL="285750" indent="-285750">
              <a:buFont typeface="Arial" charset="0"/>
              <a:buChar char="•"/>
            </a:pPr>
            <a:r>
              <a:rPr lang="en-US" sz="3200" dirty="0" smtClean="0"/>
              <a:t>Thalamus (sensory input)</a:t>
            </a:r>
          </a:p>
          <a:p>
            <a:pPr marL="285750" indent="-285750">
              <a:buFont typeface="Arial" charset="0"/>
              <a:buChar char="•"/>
            </a:pPr>
            <a:r>
              <a:rPr lang="en-US" sz="3200" dirty="0" smtClean="0"/>
              <a:t>Hypothalamus (motivational systems)</a:t>
            </a:r>
          </a:p>
          <a:p>
            <a:pPr marL="285750" indent="-285750">
              <a:buFont typeface="Arial" charset="0"/>
              <a:buChar char="•"/>
            </a:pPr>
            <a:r>
              <a:rPr lang="en-US" sz="3200" dirty="0" smtClean="0"/>
              <a:t>Pituitary gland (hormone release)</a:t>
            </a:r>
          </a:p>
          <a:p>
            <a:pPr marL="285750" indent="-285750">
              <a:buFont typeface="Arial" charset="0"/>
              <a:buChar char="•"/>
            </a:pPr>
            <a:endParaRPr lang="en-US" sz="3200"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The brain’s </a:t>
            </a:r>
            <a:r>
              <a:rPr lang="en-US" sz="3600" dirty="0" smtClean="0"/>
              <a:t>geography: Diencephalon</a:t>
            </a:r>
            <a:endParaRPr lang="en-US" sz="3000" dirty="0">
              <a:solidFill>
                <a:schemeClr val="bg1"/>
              </a:solidFill>
            </a:endParaRPr>
          </a:p>
        </p:txBody>
      </p:sp>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486400" y="2408333"/>
            <a:ext cx="2981741" cy="2524478"/>
          </a:xfrm>
        </p:spPr>
      </p:pic>
    </p:spTree>
    <p:extLst>
      <p:ext uri="{BB962C8B-B14F-4D97-AF65-F5344CB8AC3E}">
        <p14:creationId xmlns:p14="http://schemas.microsoft.com/office/powerpoint/2010/main" val="28145277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8547" y="1900857"/>
            <a:ext cx="4371278" cy="3539430"/>
          </a:xfrm>
          <a:prstGeom prst="rect">
            <a:avLst/>
          </a:prstGeom>
          <a:noFill/>
        </p:spPr>
        <p:txBody>
          <a:bodyPr wrap="square" rtlCol="0">
            <a:spAutoFit/>
          </a:bodyPr>
          <a:lstStyle/>
          <a:p>
            <a:pPr marL="285750" indent="-285750">
              <a:buFont typeface="Arial" charset="0"/>
              <a:buChar char="•"/>
            </a:pPr>
            <a:r>
              <a:rPr lang="en-US" sz="3200" dirty="0" smtClean="0"/>
              <a:t>Thalamus (sensory input)</a:t>
            </a:r>
          </a:p>
          <a:p>
            <a:pPr marL="285750" indent="-285750">
              <a:buFont typeface="Arial" charset="0"/>
              <a:buChar char="•"/>
            </a:pPr>
            <a:r>
              <a:rPr lang="en-US" sz="3200" dirty="0" smtClean="0"/>
              <a:t>Hypothalamus (motivational systems)</a:t>
            </a:r>
          </a:p>
          <a:p>
            <a:pPr marL="285750" indent="-285750">
              <a:buFont typeface="Arial" charset="0"/>
              <a:buChar char="•"/>
            </a:pPr>
            <a:r>
              <a:rPr lang="en-US" sz="3200" dirty="0" smtClean="0"/>
              <a:t>Pituitary gland (hormone release)</a:t>
            </a:r>
          </a:p>
          <a:p>
            <a:pPr marL="285750" indent="-285750">
              <a:buFont typeface="Arial" charset="0"/>
              <a:buChar char="•"/>
            </a:pPr>
            <a:endParaRPr lang="en-US" sz="3200"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The brain’s </a:t>
            </a:r>
            <a:r>
              <a:rPr lang="en-US" sz="3600" dirty="0" smtClean="0"/>
              <a:t>geography: Diencephalon</a:t>
            </a:r>
            <a:endParaRPr lang="en-US" sz="3200" dirty="0">
              <a:solidFill>
                <a:schemeClr val="bg1"/>
              </a:solidFill>
            </a:endParaRPr>
          </a:p>
        </p:txBody>
      </p:sp>
      <p:pic>
        <p:nvPicPr>
          <p:cNvPr id="8"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2408333"/>
            <a:ext cx="2981741" cy="2524478"/>
          </a:xfrm>
          <a:prstGeom prst="rect">
            <a:avLst/>
          </a:prstGeom>
        </p:spPr>
      </p:pic>
    </p:spTree>
    <p:extLst>
      <p:ext uri="{BB962C8B-B14F-4D97-AF65-F5344CB8AC3E}">
        <p14:creationId xmlns:p14="http://schemas.microsoft.com/office/powerpoint/2010/main" val="5144758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48215" y="1417638"/>
            <a:ext cx="3085170" cy="369332"/>
          </a:xfrm>
          <a:prstGeom prst="rect">
            <a:avLst/>
          </a:prstGeom>
          <a:noFill/>
        </p:spPr>
        <p:txBody>
          <a:bodyPr wrap="square" rtlCol="0">
            <a:spAutoFit/>
          </a:bodyPr>
          <a:lstStyle/>
          <a:p>
            <a:r>
              <a:rPr lang="en-US" dirty="0" smtClean="0"/>
              <a:t>Basal ganglia</a:t>
            </a:r>
            <a:r>
              <a:rPr lang="en-US" smtClean="0"/>
              <a:t>: motor functions</a:t>
            </a:r>
            <a:endParaRPr lang="en-US"/>
          </a:p>
        </p:txBody>
      </p:sp>
      <p:sp>
        <p:nvSpPr>
          <p:cNvPr id="11" name="TextBox 10"/>
          <p:cNvSpPr txBox="1"/>
          <p:nvPr/>
        </p:nvSpPr>
        <p:spPr>
          <a:xfrm>
            <a:off x="5110975" y="1417638"/>
            <a:ext cx="3575825" cy="369332"/>
          </a:xfrm>
          <a:prstGeom prst="rect">
            <a:avLst/>
          </a:prstGeom>
          <a:noFill/>
        </p:spPr>
        <p:txBody>
          <a:bodyPr wrap="square" rtlCol="0">
            <a:spAutoFit/>
          </a:bodyPr>
          <a:lstStyle/>
          <a:p>
            <a:r>
              <a:rPr lang="en-US" dirty="0" smtClean="0"/>
              <a:t>Limbic system: </a:t>
            </a:r>
            <a:r>
              <a:rPr lang="en-US" smtClean="0"/>
              <a:t>emotional regulation</a:t>
            </a:r>
            <a:endParaRPr lang="en-US" dirty="0"/>
          </a:p>
        </p:txBody>
      </p:sp>
      <p:sp>
        <p:nvSpPr>
          <p:cNvPr id="12" name="TextBox 11"/>
          <p:cNvSpPr txBox="1"/>
          <p:nvPr/>
        </p:nvSpPr>
        <p:spPr>
          <a:xfrm>
            <a:off x="2854712" y="6078848"/>
            <a:ext cx="3085170" cy="400110"/>
          </a:xfrm>
          <a:prstGeom prst="rect">
            <a:avLst/>
          </a:prstGeom>
          <a:noFill/>
        </p:spPr>
        <p:txBody>
          <a:bodyPr wrap="square" rtlCol="0">
            <a:spAutoFit/>
          </a:bodyPr>
          <a:lstStyle/>
          <a:p>
            <a:pPr algn="ctr"/>
            <a:r>
              <a:rPr lang="en-US" sz="2000" dirty="0" smtClean="0"/>
              <a:t>Subcortical telencephalon</a:t>
            </a:r>
            <a:endParaRPr lang="en-US" sz="2000"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The brain’s </a:t>
            </a:r>
            <a:r>
              <a:rPr lang="en-US" sz="3600" dirty="0" smtClean="0"/>
              <a:t>geography: Telencephalon</a:t>
            </a:r>
            <a:endParaRPr lang="en-US" sz="3200" dirty="0">
              <a:solidFill>
                <a:schemeClr val="bg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1842866"/>
            <a:ext cx="2962689" cy="3172268"/>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2908" y="1909451"/>
            <a:ext cx="2768644" cy="2662611"/>
          </a:xfrm>
          <a:prstGeom prst="rect">
            <a:avLst/>
          </a:prstGeom>
        </p:spPr>
      </p:pic>
    </p:spTree>
    <p:extLst>
      <p:ext uri="{BB962C8B-B14F-4D97-AF65-F5344CB8AC3E}">
        <p14:creationId xmlns:p14="http://schemas.microsoft.com/office/powerpoint/2010/main" val="33395738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2282" b="100000" l="0" r="100000">
                        <a14:foregroundMark x1="58905" y1="4228" x2="97264" y2="96846"/>
                        <a14:foregroundMark x1="59005" y1="96376" x2="79353" y2="60872"/>
                        <a14:foregroundMark x1="61194" y1="57315" x2="73881" y2="65503"/>
                        <a14:foregroundMark x1="85174" y1="14765" x2="94328" y2="25101"/>
                        <a14:foregroundMark x1="81891" y1="40671" x2="94826" y2="39396"/>
                        <a14:foregroundMark x1="86517" y1="55638" x2="94080" y2="65839"/>
                      </a14:backgroundRemoval>
                    </a14:imgEffect>
                  </a14:imgLayer>
                </a14:imgProps>
              </a:ext>
              <a:ext uri="{28A0092B-C50C-407E-A947-70E740481C1C}">
                <a14:useLocalDpi xmlns:a14="http://schemas.microsoft.com/office/drawing/2010/main" val="0"/>
              </a:ext>
            </a:extLst>
          </a:blip>
          <a:stretch>
            <a:fillRect/>
          </a:stretch>
        </p:blipFill>
        <p:spPr>
          <a:xfrm>
            <a:off x="1519253" y="1600200"/>
            <a:ext cx="6105493" cy="4525963"/>
          </a:xfrm>
        </p:spPr>
      </p:pic>
      <p:sp>
        <p:nvSpPr>
          <p:cNvPr id="8" name="TextBox 7"/>
          <p:cNvSpPr txBox="1"/>
          <p:nvPr/>
        </p:nvSpPr>
        <p:spPr>
          <a:xfrm>
            <a:off x="1519253" y="1531435"/>
            <a:ext cx="2743200" cy="461665"/>
          </a:xfrm>
          <a:prstGeom prst="rect">
            <a:avLst/>
          </a:prstGeom>
          <a:noFill/>
        </p:spPr>
        <p:txBody>
          <a:bodyPr wrap="square" rtlCol="0">
            <a:spAutoFit/>
          </a:bodyPr>
          <a:lstStyle/>
          <a:p>
            <a:r>
              <a:rPr lang="en-US" sz="2400" dirty="0" smtClean="0"/>
              <a:t>Cerebral cortex</a:t>
            </a:r>
            <a:endParaRPr lang="en-US" sz="24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The brain’s </a:t>
            </a:r>
            <a:r>
              <a:rPr lang="en-US" sz="3600" dirty="0" smtClean="0"/>
              <a:t>geography: Telencephalon</a:t>
            </a:r>
            <a:endParaRPr lang="en-US" sz="3200" dirty="0">
              <a:solidFill>
                <a:schemeClr val="bg1"/>
              </a:solidFill>
            </a:endParaRPr>
          </a:p>
        </p:txBody>
      </p:sp>
    </p:spTree>
    <p:extLst>
      <p:ext uri="{BB962C8B-B14F-4D97-AF65-F5344CB8AC3E}">
        <p14:creationId xmlns:p14="http://schemas.microsoft.com/office/powerpoint/2010/main" val="12524465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42" y="-39048"/>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The brain’s </a:t>
            </a:r>
            <a:r>
              <a:rPr lang="en-US" sz="3600" dirty="0" smtClean="0"/>
              <a:t>geography: Telencephalon</a:t>
            </a:r>
            <a:endParaRPr lang="en-US" sz="3200" dirty="0">
              <a:solidFill>
                <a:schemeClr val="bg1"/>
              </a:solidFill>
            </a:endParaRPr>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610214" y="1828800"/>
            <a:ext cx="4310247" cy="3733800"/>
          </a:xfrm>
        </p:spPr>
      </p:pic>
    </p:spTree>
    <p:extLst>
      <p:ext uri="{BB962C8B-B14F-4D97-AF65-F5344CB8AC3E}">
        <p14:creationId xmlns:p14="http://schemas.microsoft.com/office/powerpoint/2010/main" val="9198798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42"/>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The brain’s </a:t>
            </a:r>
            <a:r>
              <a:rPr lang="en-US" sz="3600" dirty="0" smtClean="0"/>
              <a:t>geography: Telencephalon</a:t>
            </a:r>
            <a:endParaRPr lang="en-US" sz="3200" dirty="0">
              <a:solidFill>
                <a:schemeClr val="bg1"/>
              </a:solidFill>
            </a:endParaRPr>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59897" y="1600200"/>
            <a:ext cx="3624205" cy="4525963"/>
          </a:xfrm>
        </p:spPr>
      </p:pic>
    </p:spTree>
    <p:extLst>
      <p:ext uri="{BB962C8B-B14F-4D97-AF65-F5344CB8AC3E}">
        <p14:creationId xmlns:p14="http://schemas.microsoft.com/office/powerpoint/2010/main" val="4995383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074"/>
            <a:ext cx="9144000" cy="6858000"/>
          </a:xfrm>
          <a:prstGeom prst="rect">
            <a:avLst/>
          </a:prstGeom>
        </p:spPr>
      </p:pic>
      <p:sp>
        <p:nvSpPr>
          <p:cNvPr id="8"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a:t>The brain’s </a:t>
            </a:r>
            <a:r>
              <a:rPr lang="en-US" sz="3600" dirty="0" smtClean="0"/>
              <a:t>geography: Telencephalon</a:t>
            </a:r>
            <a:endParaRPr lang="en-US" sz="3200" dirty="0">
              <a:solidFill>
                <a:schemeClr val="bg1"/>
              </a:solidFill>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59897" y="1600200"/>
            <a:ext cx="3624205" cy="4525963"/>
          </a:xfrm>
        </p:spPr>
      </p:pic>
    </p:spTree>
    <p:extLst>
      <p:ext uri="{BB962C8B-B14F-4D97-AF65-F5344CB8AC3E}">
        <p14:creationId xmlns:p14="http://schemas.microsoft.com/office/powerpoint/2010/main" val="1487912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There are two hemispheres, they look structurally similar</a:t>
            </a:r>
          </a:p>
          <a:p>
            <a:r>
              <a:rPr lang="en-US" dirty="0" smtClean="0"/>
              <a:t>How can we test for functional differences?</a:t>
            </a:r>
          </a:p>
          <a:p>
            <a:r>
              <a:rPr lang="en-US" dirty="0" smtClean="0"/>
              <a:t>Key term: contralateral control</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945179"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Brain lateralization</a:t>
            </a:r>
            <a:endParaRPr lang="en-US" sz="4000" dirty="0">
              <a:solidFill>
                <a:schemeClr val="bg1"/>
              </a:solidFill>
            </a:endParaRPr>
          </a:p>
        </p:txBody>
      </p:sp>
    </p:spTree>
    <p:extLst>
      <p:ext uri="{BB962C8B-B14F-4D97-AF65-F5344CB8AC3E}">
        <p14:creationId xmlns:p14="http://schemas.microsoft.com/office/powerpoint/2010/main" val="39987232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84"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Brain lateralization</a:t>
            </a:r>
            <a:endParaRPr lang="en-US" sz="4000" dirty="0">
              <a:solidFill>
                <a:schemeClr val="bg1"/>
              </a:solidFill>
            </a:endParaRPr>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675995" y="2134152"/>
            <a:ext cx="5792009" cy="3458058"/>
          </a:xfrm>
        </p:spPr>
      </p:pic>
    </p:spTree>
    <p:extLst>
      <p:ext uri="{BB962C8B-B14F-4D97-AF65-F5344CB8AC3E}">
        <p14:creationId xmlns:p14="http://schemas.microsoft.com/office/powerpoint/2010/main" val="7108814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Left hemisphere may be more dominant language</a:t>
            </a:r>
          </a:p>
          <a:p>
            <a:r>
              <a:rPr lang="en-US" dirty="0" smtClean="0"/>
              <a:t>Right hemisphere may be more dominant for moral reasoning</a:t>
            </a:r>
          </a:p>
          <a:p>
            <a:r>
              <a:rPr lang="en-US" dirty="0" smtClean="0"/>
              <a:t>How might you test these claims in nonhuman animals?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813616" y="355842"/>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Brain lateralization</a:t>
            </a:r>
            <a:endParaRPr lang="en-US" sz="4000" dirty="0">
              <a:solidFill>
                <a:schemeClr val="bg1"/>
              </a:solidFill>
            </a:endParaRPr>
          </a:p>
        </p:txBody>
      </p:sp>
    </p:spTree>
    <p:extLst>
      <p:ext uri="{BB962C8B-B14F-4D97-AF65-F5344CB8AC3E}">
        <p14:creationId xmlns:p14="http://schemas.microsoft.com/office/powerpoint/2010/main" val="27683486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can the brain</a:t>
            </a:r>
          </a:p>
          <a:p>
            <a:pPr lvl="1"/>
            <a:r>
              <a:rPr lang="en-US" dirty="0" smtClean="0"/>
              <a:t>Regulate its internal environment? </a:t>
            </a:r>
          </a:p>
          <a:p>
            <a:pPr lvl="1"/>
            <a:r>
              <a:rPr lang="en-US" dirty="0" smtClean="0"/>
              <a:t>Protect against outside threats? (both in the external environment and the internal one!)</a:t>
            </a:r>
          </a:p>
          <a:p>
            <a:pPr lvl="1"/>
            <a:r>
              <a:rPr lang="en-US" dirty="0" smtClean="0"/>
              <a:t>Determine what is an outside threat?</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CNS Security Systems</a:t>
            </a:r>
            <a:endParaRPr lang="en-US" sz="4000" dirty="0">
              <a:solidFill>
                <a:schemeClr val="bg1"/>
              </a:solidFill>
            </a:endParaRPr>
          </a:p>
        </p:txBody>
      </p:sp>
    </p:spTree>
    <p:extLst>
      <p:ext uri="{BB962C8B-B14F-4D97-AF65-F5344CB8AC3E}">
        <p14:creationId xmlns:p14="http://schemas.microsoft.com/office/powerpoint/2010/main" val="27337123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can the brain</a:t>
            </a:r>
          </a:p>
          <a:p>
            <a:pPr lvl="1"/>
            <a:r>
              <a:rPr lang="en-US" dirty="0" smtClean="0"/>
              <a:t>Regulate its internal environment? </a:t>
            </a:r>
          </a:p>
          <a:p>
            <a:pPr lvl="1"/>
            <a:r>
              <a:rPr lang="en-US" dirty="0" smtClean="0"/>
              <a:t>Protect against outside threats? (both in the external environment and the internal one!)</a:t>
            </a:r>
          </a:p>
          <a:p>
            <a:pPr lvl="1"/>
            <a:r>
              <a:rPr lang="en-US" dirty="0" smtClean="0"/>
              <a:t>Determine what is an outside threat?</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CNS Security Systems</a:t>
            </a:r>
            <a:endParaRPr lang="en-US" sz="4000" dirty="0">
              <a:solidFill>
                <a:schemeClr val="bg1"/>
              </a:solidFill>
            </a:endParaRPr>
          </a:p>
        </p:txBody>
      </p:sp>
    </p:spTree>
    <p:extLst>
      <p:ext uri="{BB962C8B-B14F-4D97-AF65-F5344CB8AC3E}">
        <p14:creationId xmlns:p14="http://schemas.microsoft.com/office/powerpoint/2010/main" val="9998603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813616"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CNS Security Systems</a:t>
            </a:r>
            <a:endParaRPr lang="en-US" sz="4000" dirty="0">
              <a:solidFill>
                <a:schemeClr val="bg1"/>
              </a:solidFill>
            </a:endParaRPr>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883427" y="2438400"/>
            <a:ext cx="5377145" cy="3289548"/>
          </a:xfrm>
        </p:spPr>
      </p:pic>
    </p:spTree>
    <p:extLst>
      <p:ext uri="{BB962C8B-B14F-4D97-AF65-F5344CB8AC3E}">
        <p14:creationId xmlns:p14="http://schemas.microsoft.com/office/powerpoint/2010/main" val="29506051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CNS Security Systems</a:t>
            </a:r>
            <a:endParaRPr lang="en-US" sz="4000" dirty="0">
              <a:solidFill>
                <a:schemeClr val="bg1"/>
              </a:solidFill>
            </a:endParaRPr>
          </a:p>
        </p:txBody>
      </p:sp>
      <p:pic>
        <p:nvPicPr>
          <p:cNvPr id="8" name="Content Placeholder 7"/>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442600" y="1991257"/>
            <a:ext cx="6258799" cy="3743848"/>
          </a:xfrm>
        </p:spPr>
      </p:pic>
    </p:spTree>
    <p:extLst>
      <p:ext uri="{BB962C8B-B14F-4D97-AF65-F5344CB8AC3E}">
        <p14:creationId xmlns:p14="http://schemas.microsoft.com/office/powerpoint/2010/main" val="9783295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3830" y="1428606"/>
            <a:ext cx="3736600" cy="369332"/>
          </a:xfrm>
          <a:prstGeom prst="rect">
            <a:avLst/>
          </a:prstGeom>
        </p:spPr>
        <p:txBody>
          <a:bodyPr wrap="none">
            <a:spAutoFit/>
          </a:bodyPr>
          <a:lstStyle/>
          <a:p>
            <a:r>
              <a:rPr lang="en-US">
                <a:latin typeface="+mj-lt"/>
              </a:rPr>
              <a:t>hypothalamic–pituitary–adrenal axis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58"/>
            <a:ext cx="9144000" cy="6858000"/>
          </a:xfrm>
          <a:prstGeom prst="rect">
            <a:avLst/>
          </a:prstGeom>
        </p:spPr>
      </p:pic>
      <p:sp>
        <p:nvSpPr>
          <p:cNvPr id="7" name="Title 1"/>
          <p:cNvSpPr txBox="1">
            <a:spLocks/>
          </p:cNvSpPr>
          <p:nvPr/>
        </p:nvSpPr>
        <p:spPr>
          <a:xfrm>
            <a:off x="1170032" y="370026"/>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t>CNS Security Systems</a:t>
            </a:r>
            <a:endParaRPr lang="en-US" sz="4800" dirty="0">
              <a:solidFill>
                <a:schemeClr val="bg1"/>
              </a:solidFill>
            </a:endParaRPr>
          </a:p>
        </p:txBody>
      </p:sp>
      <p:pic>
        <p:nvPicPr>
          <p:cNvPr id="5122" name="Picture 2" descr="C:\Users\albrightl\Desktop\LAMBERT_CH02_FINALS_Page_28.jpg"/>
          <p:cNvPicPr>
            <a:picLocks noChangeAspect="1" noChangeArrowheads="1"/>
          </p:cNvPicPr>
          <p:nvPr/>
        </p:nvPicPr>
        <p:blipFill rotWithShape="1">
          <a:blip r:embed="rId4">
            <a:extLst>
              <a:ext uri="{28A0092B-C50C-407E-A947-70E740481C1C}">
                <a14:useLocalDpi xmlns:a14="http://schemas.microsoft.com/office/drawing/2010/main" val="0"/>
              </a:ext>
            </a:extLst>
          </a:blip>
          <a:srcRect t="15949" b="41300"/>
          <a:stretch/>
        </p:blipFill>
        <p:spPr bwMode="auto">
          <a:xfrm>
            <a:off x="431864" y="1816331"/>
            <a:ext cx="7773987" cy="4300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480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smtClean="0"/>
              <a:t>Innate: Phagocytes</a:t>
            </a:r>
            <a:endParaRPr lang="en-US" dirty="0"/>
          </a:p>
        </p:txBody>
      </p:sp>
      <p:pic>
        <p:nvPicPr>
          <p:cNvPr id="10" name="Content Placeholder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 y="2757096"/>
            <a:ext cx="4040188" cy="2786845"/>
          </a:xfrm>
        </p:spPr>
      </p:pic>
      <p:sp>
        <p:nvSpPr>
          <p:cNvPr id="8" name="Text Placeholder 7"/>
          <p:cNvSpPr>
            <a:spLocks noGrp="1"/>
          </p:cNvSpPr>
          <p:nvPr>
            <p:ph type="body" sz="quarter" idx="3"/>
          </p:nvPr>
        </p:nvSpPr>
        <p:spPr/>
        <p:txBody>
          <a:bodyPr/>
          <a:lstStyle/>
          <a:p>
            <a:r>
              <a:rPr lang="en-US" dirty="0" smtClean="0"/>
              <a:t>Adaptive: T-cells and B-cells</a:t>
            </a:r>
            <a:endParaRPr lang="en-US" dirty="0"/>
          </a:p>
        </p:txBody>
      </p:sp>
      <p:pic>
        <p:nvPicPr>
          <p:cNvPr id="11" name="Content Placeholder 10"/>
          <p:cNvPicPr>
            <a:picLocks noGrp="1" noChangeAspect="1"/>
          </p:cNvPicPr>
          <p:nvPr>
            <p:ph sz="quarter" idx="4"/>
          </p:nvPr>
        </p:nvPicPr>
        <p:blipFill rotWithShape="1">
          <a:blip r:embed="rId4">
            <a:extLst>
              <a:ext uri="{28A0092B-C50C-407E-A947-70E740481C1C}">
                <a14:useLocalDpi xmlns:a14="http://schemas.microsoft.com/office/drawing/2010/main" val="0"/>
              </a:ext>
            </a:extLst>
          </a:blip>
          <a:srcRect l="-1" t="7301" r="2037"/>
          <a:stretch/>
        </p:blipFill>
        <p:spPr>
          <a:xfrm>
            <a:off x="4645025" y="2757096"/>
            <a:ext cx="4290819" cy="2774242"/>
          </a:xfr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itle 1"/>
          <p:cNvSpPr txBox="1">
            <a:spLocks/>
          </p:cNvSpPr>
          <p:nvPr/>
        </p:nvSpPr>
        <p:spPr>
          <a:xfrm>
            <a:off x="1170032" y="370026"/>
            <a:ext cx="7516768" cy="75005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CNS Security </a:t>
            </a:r>
            <a:r>
              <a:rPr lang="en-US" sz="3200" dirty="0" smtClean="0"/>
              <a:t>Systems: Immune Systems </a:t>
            </a:r>
            <a:endParaRPr lang="en-US" sz="3000" dirty="0">
              <a:solidFill>
                <a:schemeClr val="bg1"/>
              </a:solidFill>
            </a:endParaRPr>
          </a:p>
        </p:txBody>
      </p:sp>
    </p:spTree>
    <p:extLst>
      <p:ext uri="{BB962C8B-B14F-4D97-AF65-F5344CB8AC3E}">
        <p14:creationId xmlns:p14="http://schemas.microsoft.com/office/powerpoint/2010/main" val="32904487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8099" y="1733269"/>
            <a:ext cx="4951726" cy="2986301"/>
          </a:xfrm>
        </p:spPr>
      </p:pic>
      <p:sp>
        <p:nvSpPr>
          <p:cNvPr id="12" name="TextBox 11"/>
          <p:cNvSpPr txBox="1"/>
          <p:nvPr/>
        </p:nvSpPr>
        <p:spPr>
          <a:xfrm>
            <a:off x="457200" y="2072257"/>
            <a:ext cx="3445727" cy="1938992"/>
          </a:xfrm>
          <a:prstGeom prst="rect">
            <a:avLst/>
          </a:prstGeom>
          <a:noFill/>
        </p:spPr>
        <p:txBody>
          <a:bodyPr wrap="square" rtlCol="0">
            <a:spAutoFit/>
          </a:bodyPr>
          <a:lstStyle/>
          <a:p>
            <a:pPr marL="285750" indent="-285750">
              <a:buFont typeface="Arial" charset="0"/>
              <a:buChar char="•"/>
            </a:pPr>
            <a:r>
              <a:rPr lang="en-US" sz="2400" dirty="0" err="1" smtClean="0"/>
              <a:t>Brainbow</a:t>
            </a:r>
            <a:r>
              <a:rPr lang="en-US" sz="2400" dirty="0" smtClean="0"/>
              <a:t> mice</a:t>
            </a:r>
          </a:p>
          <a:p>
            <a:pPr marL="285750" indent="-285750">
              <a:buFont typeface="Arial" charset="0"/>
              <a:buChar char="•"/>
            </a:pPr>
            <a:r>
              <a:rPr lang="en-US" sz="2400" dirty="0" smtClean="0"/>
              <a:t>Now that we can see all these neurons at once, how can understand them?</a:t>
            </a:r>
            <a:endParaRPr lang="en-US" sz="24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990150" y="395278"/>
            <a:ext cx="7516768" cy="75005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Laboratory Exploration</a:t>
            </a:r>
            <a:endParaRPr lang="en-US" sz="4000" dirty="0">
              <a:solidFill>
                <a:schemeClr val="bg1"/>
              </a:solidFill>
            </a:endParaRPr>
          </a:p>
        </p:txBody>
      </p:sp>
    </p:spTree>
    <p:extLst>
      <p:ext uri="{BB962C8B-B14F-4D97-AF65-F5344CB8AC3E}">
        <p14:creationId xmlns:p14="http://schemas.microsoft.com/office/powerpoint/2010/main" val="18897313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905</Words>
  <Application>Microsoft Office PowerPoint</Application>
  <PresentationFormat>On-screen Show (4:3)</PresentationFormat>
  <Paragraphs>151</Paragraphs>
  <Slides>38</Slides>
  <Notes>34</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Chapter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Oxford University Press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ALBRIGHT, Larissa</dc:creator>
  <cp:lastModifiedBy>ALBRIGHT, Larissa</cp:lastModifiedBy>
  <cp:revision>6</cp:revision>
  <dcterms:modified xsi:type="dcterms:W3CDTF">2017-04-07T17:26:33Z</dcterms:modified>
</cp:coreProperties>
</file>