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163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92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367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563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77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929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793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888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16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589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29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3B371-256D-4A0E-8427-D536D0E571E8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5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Chapter Seventeen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447800" y="2819400"/>
            <a:ext cx="6400800" cy="17526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Gender Differences Around the World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550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Figures and Tables</a:t>
            </a:r>
            <a:endParaRPr lang="en-US" sz="4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78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81600" y="2448977"/>
            <a:ext cx="3657600" cy="6397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Table 17-1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029200" cy="657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181600" y="2971800"/>
            <a:ext cx="3657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 of 4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15000" y="60198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5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76200" y="2438400"/>
            <a:ext cx="3657600" cy="6397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Table 17-1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76200" y="2971800"/>
            <a:ext cx="3657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of 4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0198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50812"/>
            <a:ext cx="5115462" cy="667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762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81600" y="2448977"/>
            <a:ext cx="3657600" cy="6397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Table 17-1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181600" y="2971800"/>
            <a:ext cx="3657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of 4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15000" y="60198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"/>
            <a:ext cx="5543697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685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76200" y="2438400"/>
            <a:ext cx="3657600" cy="6397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Table 17-1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76200" y="2971800"/>
            <a:ext cx="3657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of 4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0198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52400"/>
            <a:ext cx="5244398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08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17-1</a:t>
            </a:r>
            <a:endParaRPr lang="en-US" sz="2800" dirty="0"/>
          </a:p>
        </p:txBody>
      </p:sp>
      <p:pic>
        <p:nvPicPr>
          <p:cNvPr id="1026" name="Picture 2" descr="C:\Users\ballal\Documents\Blau 8e Figures\Blau8e_JPEG\bla20851_ch17\bla20851_17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752600"/>
            <a:ext cx="5029200" cy="428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87860"/>
            <a:ext cx="8229600" cy="11409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Illiteracy Rates, Low &amp; Middle-Income Economies, World Regions, 2013</a:t>
            </a:r>
            <a:endParaRPr lang="en-US" sz="1800" dirty="0" smtClean="0"/>
          </a:p>
          <a:p>
            <a:pPr algn="ctr"/>
            <a:endParaRPr lang="en-US" sz="1100" dirty="0" smtClean="0"/>
          </a:p>
          <a:p>
            <a:pPr algn="ctr"/>
            <a:r>
              <a:rPr lang="en-US" sz="1000" b="1" dirty="0" smtClean="0"/>
              <a:t>Note: </a:t>
            </a:r>
            <a:r>
              <a:rPr lang="en-US" sz="1000" dirty="0" smtClean="0"/>
              <a:t>See Table 17-1 for notes and sources</a:t>
            </a:r>
            <a:endParaRPr lang="en-US" sz="1000" b="1" dirty="0" smtClean="0"/>
          </a:p>
        </p:txBody>
      </p:sp>
    </p:spTree>
    <p:extLst>
      <p:ext uri="{BB962C8B-B14F-4D97-AF65-F5344CB8AC3E}">
        <p14:creationId xmlns:p14="http://schemas.microsoft.com/office/powerpoint/2010/main" val="361130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17-2</a:t>
            </a:r>
            <a:endParaRPr lang="en-US" sz="2800" dirty="0"/>
          </a:p>
        </p:txBody>
      </p:sp>
      <p:pic>
        <p:nvPicPr>
          <p:cNvPr id="2050" name="Picture 2" descr="C:\Users\ballal\Documents\Blau 8e Figures\Blau8e_JPEG\bla20851_ch17\bla20851_17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434" y="1571368"/>
            <a:ext cx="4319166" cy="444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09600"/>
            <a:ext cx="8229600" cy="11409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Total Fertility Rates, World Regions, 1970 and 2013</a:t>
            </a:r>
            <a:endParaRPr lang="en-US" sz="1800" dirty="0" smtClean="0"/>
          </a:p>
          <a:p>
            <a:pPr algn="ctr"/>
            <a:endParaRPr lang="en-US" sz="1100" dirty="0" smtClean="0"/>
          </a:p>
          <a:p>
            <a:pPr algn="ctr"/>
            <a:r>
              <a:rPr lang="en-US" sz="1000" b="1" dirty="0" smtClean="0"/>
              <a:t>Note: </a:t>
            </a:r>
            <a:r>
              <a:rPr lang="en-US" sz="1000" dirty="0" smtClean="0"/>
              <a:t>See Table 17-1 for notes and sources</a:t>
            </a:r>
            <a:endParaRPr lang="en-US" sz="1000" b="1" dirty="0" smtClean="0"/>
          </a:p>
        </p:txBody>
      </p:sp>
    </p:spTree>
    <p:extLst>
      <p:ext uri="{BB962C8B-B14F-4D97-AF65-F5344CB8AC3E}">
        <p14:creationId xmlns:p14="http://schemas.microsoft.com/office/powerpoint/2010/main" val="14056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17-3</a:t>
            </a:r>
            <a:endParaRPr lang="en-US" sz="2800" dirty="0"/>
          </a:p>
        </p:txBody>
      </p:sp>
      <p:pic>
        <p:nvPicPr>
          <p:cNvPr id="3074" name="Picture 2" descr="C:\Users\ballal\Documents\Blau 8e Figures\Blau8e_JPEG\bla20851_ch17\bla20851_17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52600"/>
            <a:ext cx="6807352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87860"/>
            <a:ext cx="8229600" cy="11409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Sex Ratios at Birth for China, India, and South Korea, Selected Years</a:t>
            </a:r>
            <a:endParaRPr lang="en-US" sz="1800" dirty="0" smtClean="0"/>
          </a:p>
          <a:p>
            <a:pPr algn="ctr"/>
            <a:endParaRPr lang="en-US" sz="1100" dirty="0" smtClean="0"/>
          </a:p>
          <a:p>
            <a:r>
              <a:rPr lang="en-US" sz="1000" b="1" dirty="0" smtClean="0"/>
              <a:t>Note: </a:t>
            </a:r>
            <a:r>
              <a:rPr lang="en-US" sz="1000" dirty="0" smtClean="0"/>
              <a:t>At normal rates, the sex ratio is expected to be about 105-106; the ratio for the United States is 105.</a:t>
            </a:r>
          </a:p>
          <a:p>
            <a:r>
              <a:rPr lang="en-US" sz="1000" b="1" dirty="0" smtClean="0"/>
              <a:t>Source:</a:t>
            </a:r>
            <a:r>
              <a:rPr lang="en-US" sz="1000" dirty="0" smtClean="0"/>
              <a:t> United Nations, </a:t>
            </a:r>
            <a:r>
              <a:rPr lang="en-US" sz="1000" i="1" dirty="0" smtClean="0"/>
              <a:t>World Population Prospects: The 2015 Revision </a:t>
            </a:r>
            <a:r>
              <a:rPr lang="en-US" sz="1000" dirty="0" smtClean="0"/>
              <a:t>(New York: UN 2015), available from </a:t>
            </a:r>
            <a:r>
              <a:rPr lang="en-US" sz="1000" dirty="0" smtClean="0">
                <a:hlinkClick r:id="rId3"/>
              </a:rPr>
              <a:t>www.un.org</a:t>
            </a:r>
            <a:r>
              <a:rPr lang="en-US" sz="1000" dirty="0" smtClean="0"/>
              <a:t>, accessed November 14, 2016.</a:t>
            </a:r>
            <a:endParaRPr lang="en-US" sz="1000" b="1" dirty="0" smtClean="0"/>
          </a:p>
        </p:txBody>
      </p:sp>
    </p:spTree>
    <p:extLst>
      <p:ext uri="{BB962C8B-B14F-4D97-AF65-F5344CB8AC3E}">
        <p14:creationId xmlns:p14="http://schemas.microsoft.com/office/powerpoint/2010/main" val="412378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370</Words>
  <Application>Microsoft Office PowerPoint</Application>
  <PresentationFormat>On-screen Show (4:3)</PresentationFormat>
  <Paragraphs>51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Chapter Seventeen</vt:lpstr>
      <vt:lpstr>Figures and Tables</vt:lpstr>
      <vt:lpstr>Table 17-1</vt:lpstr>
      <vt:lpstr>Table 17-1</vt:lpstr>
      <vt:lpstr>Table 17-1</vt:lpstr>
      <vt:lpstr>Table 17-1</vt:lpstr>
      <vt:lpstr>Figure 17-1</vt:lpstr>
      <vt:lpstr>Figure 17-2</vt:lpstr>
      <vt:lpstr>Figure 17-3</vt:lpstr>
    </vt:vector>
  </TitlesOfParts>
  <Company>Oxford University Press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BALL, Alison</dc:creator>
  <cp:lastModifiedBy>BALL, Alison</cp:lastModifiedBy>
  <cp:revision>5</cp:revision>
  <dcterms:created xsi:type="dcterms:W3CDTF">2017-06-21T19:45:01Z</dcterms:created>
  <dcterms:modified xsi:type="dcterms:W3CDTF">2017-08-25T21:43:35Z</dcterms:modified>
</cp:coreProperties>
</file>