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70" r:id="rId4"/>
    <p:sldId id="266" r:id="rId5"/>
    <p:sldId id="267" r:id="rId6"/>
    <p:sldId id="268" r:id="rId7"/>
    <p:sldId id="271" r:id="rId8"/>
    <p:sldId id="272" r:id="rId9"/>
    <p:sldId id="273" r:id="rId10"/>
    <p:sldId id="274" r:id="rId11"/>
    <p:sldId id="269" r:id="rId12"/>
    <p:sldId id="275" r:id="rId13"/>
    <p:sldId id="27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8372-BC49-49AA-BB58-071BE90F4B1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49E1-AEC9-490C-ADD3-1F379F9A6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028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8372-BC49-49AA-BB58-071BE90F4B1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49E1-AEC9-490C-ADD3-1F379F9A6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96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8372-BC49-49AA-BB58-071BE90F4B1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49E1-AEC9-490C-ADD3-1F379F9A6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124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8372-BC49-49AA-BB58-071BE90F4B1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49E1-AEC9-490C-ADD3-1F379F9A6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2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8372-BC49-49AA-BB58-071BE90F4B1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49E1-AEC9-490C-ADD3-1F379F9A6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94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8372-BC49-49AA-BB58-071BE90F4B1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49E1-AEC9-490C-ADD3-1F379F9A6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60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8372-BC49-49AA-BB58-071BE90F4B1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49E1-AEC9-490C-ADD3-1F379F9A6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30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8372-BC49-49AA-BB58-071BE90F4B1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49E1-AEC9-490C-ADD3-1F379F9A6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349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8372-BC49-49AA-BB58-071BE90F4B1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49E1-AEC9-490C-ADD3-1F379F9A6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74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8372-BC49-49AA-BB58-071BE90F4B1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49E1-AEC9-490C-ADD3-1F379F9A6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68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8372-BC49-49AA-BB58-071BE90F4B1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49E1-AEC9-490C-ADD3-1F379F9A6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417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08372-BC49-49AA-BB58-071BE90F4B1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849E1-AEC9-490C-ADD3-1F379F9A6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75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nces.ed.gov/programs/digest/current_tables.asp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nsus.gov/data/tables/time-series/demo/income-poverty/historical-income-people.html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nsus.gov/data/tables/time-series/demo/income-poverty/historical-income-people.html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Chapter Eight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Gender Differences in Educational Attainment: Theory and Evidence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91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Figures and Tables</a:t>
            </a:r>
            <a:endParaRPr lang="en-US" sz="4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40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8-1</a:t>
            </a:r>
            <a:endParaRPr lang="en-US" sz="2800" dirty="0"/>
          </a:p>
        </p:txBody>
      </p:sp>
      <p:pic>
        <p:nvPicPr>
          <p:cNvPr id="1026" name="Picture 2" descr="C:\Users\ballal\Documents\Blau 8e Figures\Blau8e_JPEG\bla20851_ch08\bla20851_08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52600"/>
            <a:ext cx="5283154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20168" y="533400"/>
            <a:ext cx="8342832" cy="12831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 smtClean="0"/>
              <a:t>Educational Attainment of the Population by Gender (Percent): 1970 and 2015 (Ages 25-64)</a:t>
            </a:r>
          </a:p>
          <a:p>
            <a:pPr algn="ctr"/>
            <a:endParaRPr lang="en-US" sz="1100" dirty="0" smtClean="0"/>
          </a:p>
          <a:p>
            <a:r>
              <a:rPr lang="en-US" sz="1000" b="1" dirty="0" smtClean="0"/>
              <a:t>Notes: </a:t>
            </a:r>
            <a:r>
              <a:rPr lang="en-US" sz="1000" dirty="0" smtClean="0"/>
              <a:t>In making the 1970 and 2015 data compatible, we follow the suggestions of David A. Jaeger, “Reconciling the Old and New Census Bureau Education Questions: Recommendations for Researchers,” </a:t>
            </a:r>
            <a:r>
              <a:rPr lang="en-US" sz="1000" i="1" dirty="0" smtClean="0"/>
              <a:t>Journal of Business and Economic Statistics </a:t>
            </a:r>
            <a:r>
              <a:rPr lang="en-US" sz="1000" dirty="0" smtClean="0"/>
              <a:t>15, no.3 (July 1997): 300-09. In particular, individuals with a high school degree and those with 4 years of high school but no degree are both coded as having 4 years of high school only.</a:t>
            </a:r>
            <a:endParaRPr lang="en-US" sz="1000" b="1" dirty="0" smtClean="0"/>
          </a:p>
          <a:p>
            <a:r>
              <a:rPr lang="en-US" sz="1000" b="1" dirty="0" smtClean="0"/>
              <a:t>Source: </a:t>
            </a:r>
            <a:r>
              <a:rPr lang="en-US" sz="1000" dirty="0" smtClean="0"/>
              <a:t>Tabulated from the 1970 and 2015 </a:t>
            </a:r>
            <a:r>
              <a:rPr lang="en-US" sz="1000" dirty="0" err="1" smtClean="0"/>
              <a:t>microdata</a:t>
            </a:r>
            <a:r>
              <a:rPr lang="en-US" sz="1000" dirty="0" smtClean="0"/>
              <a:t> files of the March CPS.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096959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8-1</a:t>
            </a:r>
            <a:endParaRPr lang="en-US" sz="2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8382000" cy="3841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109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8-2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71600"/>
            <a:ext cx="581479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7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15000" y="6137191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589" y="3048000"/>
            <a:ext cx="3840649" cy="1066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260638" y="1295400"/>
            <a:ext cx="3657600" cy="7159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8-3</a:t>
            </a:r>
            <a:endParaRPr lang="en-US" sz="28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60" y="586984"/>
            <a:ext cx="4812956" cy="568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801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-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Figure 8-2</a:t>
            </a:r>
            <a:endParaRPr lang="en-US" sz="2800" dirty="0"/>
          </a:p>
        </p:txBody>
      </p:sp>
      <p:pic>
        <p:nvPicPr>
          <p:cNvPr id="2050" name="Picture 2" descr="C:\Users\ballal\Documents\Blau 8e Figures\Blau8e_JPEG\bla20851_ch08\bla20851_08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45130"/>
            <a:ext cx="7372893" cy="417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20168" y="545691"/>
            <a:ext cx="8342832" cy="12831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 smtClean="0"/>
              <a:t>Percent of First Professional Degrees Awarded to Women by Field, 1966, 1981, and 2014 (Selected Fields)</a:t>
            </a:r>
          </a:p>
          <a:p>
            <a:pPr algn="ctr"/>
            <a:endParaRPr lang="en-US" sz="1100" dirty="0" smtClean="0"/>
          </a:p>
          <a:p>
            <a:r>
              <a:rPr lang="en-US" sz="1000" b="1" dirty="0" smtClean="0"/>
              <a:t>Notes:</a:t>
            </a:r>
            <a:r>
              <a:rPr lang="en-US" sz="1000" dirty="0" smtClean="0"/>
              <a:t> Business refers to masters degrees in business. Data for Pharmacy in 1966 comes from academic year 1967-1968.</a:t>
            </a:r>
            <a:endParaRPr lang="en-US" sz="1000" b="1" dirty="0" smtClean="0"/>
          </a:p>
          <a:p>
            <a:r>
              <a:rPr lang="en-US" sz="1000" b="1" dirty="0" smtClean="0"/>
              <a:t>Source: </a:t>
            </a:r>
            <a:r>
              <a:rPr lang="en-US" sz="1000" dirty="0" smtClean="0"/>
              <a:t>US Department of Health, Education and Welfare, Office of Education, </a:t>
            </a:r>
            <a:r>
              <a:rPr lang="en-US" sz="1000" i="1" dirty="0" smtClean="0"/>
              <a:t>Earned Degrees Conferred:</a:t>
            </a:r>
            <a:r>
              <a:rPr lang="en-US" sz="1000" dirty="0" smtClean="0"/>
              <a:t> 1965-66; US Department of Education, National Center for Educational Statistics, </a:t>
            </a:r>
            <a:r>
              <a:rPr lang="en-US" sz="1000" i="1" dirty="0" smtClean="0"/>
              <a:t>Digest of Education Statistics</a:t>
            </a:r>
            <a:r>
              <a:rPr lang="en-US" sz="1000" dirty="0" smtClean="0"/>
              <a:t>, 1983 and 2015, from </a:t>
            </a:r>
            <a:r>
              <a:rPr lang="en-US" sz="1000" dirty="0" smtClean="0">
                <a:hlinkClick r:id="rId3"/>
              </a:rPr>
              <a:t>http://nces.ed.gov/programs/digest/current_tables.asp</a:t>
            </a:r>
            <a:r>
              <a:rPr lang="en-US" sz="1000" dirty="0" smtClean="0"/>
              <a:t> (accessed June 2016).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800686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2286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Figure 8-3</a:t>
            </a:r>
            <a:endParaRPr lang="en-US" sz="2800" dirty="0"/>
          </a:p>
        </p:txBody>
      </p:sp>
      <p:pic>
        <p:nvPicPr>
          <p:cNvPr id="3074" name="Picture 2" descr="C:\Users\ballal\Documents\Blau 8e Figures\Blau8e_JPEG\bla20851_ch08\bla20851_08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47800"/>
            <a:ext cx="5612027" cy="450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685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The Educational Investment Decision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15528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490519" y="1905000"/>
            <a:ext cx="3429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Figure 8-4a</a:t>
            </a:r>
            <a:endParaRPr lang="en-US" sz="2800" dirty="0"/>
          </a:p>
        </p:txBody>
      </p:sp>
      <p:pic>
        <p:nvPicPr>
          <p:cNvPr id="5122" name="Picture 2" descr="C:\Users\ballal\Documents\Blau 8e Figures\Blau8e_JPEG\bla20851_ch08\bla20851_080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95300"/>
            <a:ext cx="5218006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67400" y="5992598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490519" y="2763795"/>
            <a:ext cx="3429000" cy="1274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Age-Earnings Profiles of Year-Round, Full-Time Workers by Gender and Education, 1974 (2014 Dollars)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07473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686168" y="213360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Figure 8-4b</a:t>
            </a:r>
            <a:endParaRPr lang="en-US" sz="2800" dirty="0"/>
          </a:p>
        </p:txBody>
      </p:sp>
      <p:pic>
        <p:nvPicPr>
          <p:cNvPr id="6146" name="Picture 2" descr="C:\Users\ballal\Documents\Blau 8e Figures\Blau8e_JPEG\bla20851_ch08\bla20851_080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0999"/>
            <a:ext cx="5257800" cy="608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29300" y="60198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562600" y="2667000"/>
            <a:ext cx="3429000" cy="2265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Age-Earnings Profiles of Year-Round, Full-Time Workers by Gender and Education, 2014 (2014 Dollars)</a:t>
            </a:r>
          </a:p>
          <a:p>
            <a:endParaRPr lang="en-US" sz="1800" dirty="0"/>
          </a:p>
          <a:p>
            <a:pPr algn="l"/>
            <a:r>
              <a:rPr lang="en-US" sz="1000" b="1" dirty="0" smtClean="0"/>
              <a:t>Sources: </a:t>
            </a:r>
            <a:r>
              <a:rPr lang="en-US" sz="1000" dirty="0" smtClean="0"/>
              <a:t>US Census Bureau Historical Income Tables – People, Table P-32 “Educational Attainment – Full-Time, Year-Round Workers 18 Years Old and Over by Mean Earnings, Age, and Sex: 1974 to 1979” from </a:t>
            </a:r>
            <a:r>
              <a:rPr lang="en-US" sz="1000" dirty="0" smtClean="0">
                <a:hlinkClick r:id="rId3"/>
              </a:rPr>
              <a:t>https://www.census.gov/data/tables/time-series/demo/income-poverty/historical-income-people.html</a:t>
            </a:r>
            <a:r>
              <a:rPr lang="en-US" sz="1000" dirty="0" smtClean="0"/>
              <a:t> (accessed June 2016).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575182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90800" y="304800"/>
            <a:ext cx="3657600" cy="7159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8-4</a:t>
            </a:r>
            <a:endParaRPr lang="en-US" sz="2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596" y="60960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7163992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569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Figure 8-5</a:t>
            </a:r>
            <a:endParaRPr lang="en-US" sz="2800" dirty="0"/>
          </a:p>
        </p:txBody>
      </p:sp>
      <p:pic>
        <p:nvPicPr>
          <p:cNvPr id="7170" name="Picture 2" descr="C:\Users\ballal\Documents\Blau 8e Figures\Blau8e_JPEG\bla20851_ch08\bla20851_08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73313"/>
            <a:ext cx="7249948" cy="364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5800" y="1066800"/>
            <a:ext cx="7924800" cy="113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Percent Change in Real Mean Earnings of Men and Women by Education for Year-Round, Full-time Workers, 1974-2014</a:t>
            </a:r>
          </a:p>
          <a:p>
            <a:endParaRPr lang="en-US" sz="1800" dirty="0"/>
          </a:p>
          <a:p>
            <a:pPr algn="l"/>
            <a:r>
              <a:rPr lang="en-US" sz="1000" b="1" dirty="0" smtClean="0"/>
              <a:t>Notes:</a:t>
            </a:r>
            <a:r>
              <a:rPr lang="en-US" sz="1000" dirty="0" smtClean="0"/>
              <a:t> Data refer to year-round, full time workers 18 years of age and older. Definitions of educational categories are not exactly comparable for the 2 years. In 2014, mean earnings for 1-3 years of college is computed as  a weighted average of the means for “some college, no degree” and “associate degree”. Adjusted for inflation using the Consumer Price Index for All Urban Areas (CPI-U-RS). Due to small sample size, the earnings of high school dropouts for 2014 are calculated as an average of 2013 and 2014 real earnings.</a:t>
            </a:r>
            <a:endParaRPr lang="en-US" sz="1000" b="1" dirty="0" smtClean="0"/>
          </a:p>
          <a:p>
            <a:pPr algn="l"/>
            <a:r>
              <a:rPr lang="en-US" sz="1000" b="1" dirty="0" smtClean="0"/>
              <a:t>Sources: </a:t>
            </a:r>
            <a:r>
              <a:rPr lang="en-US" sz="1000" dirty="0" smtClean="0"/>
              <a:t>US Census Bureau Historical Income Tables – People, Table P-32 and P-35 from </a:t>
            </a:r>
            <a:r>
              <a:rPr lang="en-US" sz="1000" dirty="0" smtClean="0">
                <a:hlinkClick r:id="rId3"/>
              </a:rPr>
              <a:t>https://www.census.gov/data/tables/time-series/demo/income-poverty/historical-income-people.html</a:t>
            </a:r>
            <a:r>
              <a:rPr lang="en-US" sz="1000" dirty="0" smtClean="0"/>
              <a:t> (accessed June 2016).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261183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Figure 8-6</a:t>
            </a:r>
            <a:endParaRPr lang="en-US" sz="2800" dirty="0"/>
          </a:p>
        </p:txBody>
      </p:sp>
      <p:pic>
        <p:nvPicPr>
          <p:cNvPr id="8194" name="Picture 2" descr="C:\Users\ballal\Documents\Blau 8e Figures\Blau8e_JPEG\bla20851_ch08\bla20851_08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75908"/>
            <a:ext cx="5562600" cy="452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8842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The Impact of Expected Work Life on the Educational Investment Decision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56933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811</Words>
  <Application>Microsoft Office PowerPoint</Application>
  <PresentationFormat>On-screen Show (4:3)</PresentationFormat>
  <Paragraphs>71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Chapter Eight</vt:lpstr>
      <vt:lpstr>Figures and Tables</vt:lpstr>
      <vt:lpstr>Figure 8-1</vt:lpstr>
      <vt:lpstr>Table 8-1</vt:lpstr>
      <vt:lpstr>Table 8-2</vt:lpstr>
      <vt:lpstr>Table 8-3</vt:lpstr>
      <vt:lpstr>PowerPoint Presentation</vt:lpstr>
      <vt:lpstr>PowerPoint Presentation</vt:lpstr>
      <vt:lpstr>PowerPoint Presentation</vt:lpstr>
      <vt:lpstr>PowerPoint Presentation</vt:lpstr>
      <vt:lpstr>Table 8-4</vt:lpstr>
      <vt:lpstr>PowerPoint Presentation</vt:lpstr>
      <vt:lpstr>PowerPoint Presentation</vt:lpstr>
    </vt:vector>
  </TitlesOfParts>
  <Company>Oxford University Press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BALL, Alison</dc:creator>
  <cp:lastModifiedBy>BALL, Alison</cp:lastModifiedBy>
  <cp:revision>5</cp:revision>
  <dcterms:created xsi:type="dcterms:W3CDTF">2017-06-21T19:29:53Z</dcterms:created>
  <dcterms:modified xsi:type="dcterms:W3CDTF">2017-08-25T21:40:50Z</dcterms:modified>
</cp:coreProperties>
</file>