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3" r:id="rId5"/>
    <p:sldId id="264" r:id="rId6"/>
    <p:sldId id="265" r:id="rId7"/>
    <p:sldId id="272" r:id="rId8"/>
    <p:sldId id="266" r:id="rId9"/>
    <p:sldId id="273" r:id="rId10"/>
    <p:sldId id="267" r:id="rId11"/>
    <p:sldId id="274" r:id="rId12"/>
    <p:sldId id="268" r:id="rId13"/>
    <p:sldId id="269" r:id="rId14"/>
    <p:sldId id="270" r:id="rId15"/>
    <p:sldId id="275"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102" y="-78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A92C49-8672-4DB1-96DA-23015AAE1006}"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2C980-B180-4E16-A7E7-B60F62199BF0}" type="slidenum">
              <a:rPr lang="en-US" smtClean="0"/>
              <a:t>‹#›</a:t>
            </a:fld>
            <a:endParaRPr lang="en-US"/>
          </a:p>
        </p:txBody>
      </p:sp>
    </p:spTree>
    <p:extLst>
      <p:ext uri="{BB962C8B-B14F-4D97-AF65-F5344CB8AC3E}">
        <p14:creationId xmlns:p14="http://schemas.microsoft.com/office/powerpoint/2010/main" val="1964203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A92C49-8672-4DB1-96DA-23015AAE1006}"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2C980-B180-4E16-A7E7-B60F62199BF0}" type="slidenum">
              <a:rPr lang="en-US" smtClean="0"/>
              <a:t>‹#›</a:t>
            </a:fld>
            <a:endParaRPr lang="en-US"/>
          </a:p>
        </p:txBody>
      </p:sp>
    </p:spTree>
    <p:extLst>
      <p:ext uri="{BB962C8B-B14F-4D97-AF65-F5344CB8AC3E}">
        <p14:creationId xmlns:p14="http://schemas.microsoft.com/office/powerpoint/2010/main" val="3187901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A92C49-8672-4DB1-96DA-23015AAE1006}"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2C980-B180-4E16-A7E7-B60F62199BF0}" type="slidenum">
              <a:rPr lang="en-US" smtClean="0"/>
              <a:t>‹#›</a:t>
            </a:fld>
            <a:endParaRPr lang="en-US"/>
          </a:p>
        </p:txBody>
      </p:sp>
    </p:spTree>
    <p:extLst>
      <p:ext uri="{BB962C8B-B14F-4D97-AF65-F5344CB8AC3E}">
        <p14:creationId xmlns:p14="http://schemas.microsoft.com/office/powerpoint/2010/main" val="1061475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A92C49-8672-4DB1-96DA-23015AAE1006}" type="datetimeFigureOut">
              <a:rPr lang="en-US" smtClean="0"/>
              <a:t>8/25/2017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2C980-B180-4E16-A7E7-B60F62199BF0}" type="slidenum">
              <a:rPr lang="en-US" smtClean="0"/>
              <a:t>‹#›</a:t>
            </a:fld>
            <a:endParaRPr lang="en-US"/>
          </a:p>
        </p:txBody>
      </p:sp>
    </p:spTree>
    <p:extLst>
      <p:ext uri="{BB962C8B-B14F-4D97-AF65-F5344CB8AC3E}">
        <p14:creationId xmlns:p14="http://schemas.microsoft.com/office/powerpoint/2010/main" val="1350686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A92C49-8672-4DB1-96DA-23015AAE1006}" type="datetimeFigureOut">
              <a:rPr lang="en-US" smtClean="0"/>
              <a:t>8/25/2017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E2C980-B180-4E16-A7E7-B60F62199BF0}" type="slidenum">
              <a:rPr lang="en-US" smtClean="0"/>
              <a:t>‹#›</a:t>
            </a:fld>
            <a:endParaRPr lang="en-US"/>
          </a:p>
        </p:txBody>
      </p:sp>
    </p:spTree>
    <p:extLst>
      <p:ext uri="{BB962C8B-B14F-4D97-AF65-F5344CB8AC3E}">
        <p14:creationId xmlns:p14="http://schemas.microsoft.com/office/powerpoint/2010/main" val="2230732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A92C49-8672-4DB1-96DA-23015AAE1006}" type="datetimeFigureOut">
              <a:rPr lang="en-US" smtClean="0"/>
              <a:t>8/25/2017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E2C980-B180-4E16-A7E7-B60F62199BF0}" type="slidenum">
              <a:rPr lang="en-US" smtClean="0"/>
              <a:t>‹#›</a:t>
            </a:fld>
            <a:endParaRPr lang="en-US"/>
          </a:p>
        </p:txBody>
      </p:sp>
    </p:spTree>
    <p:extLst>
      <p:ext uri="{BB962C8B-B14F-4D97-AF65-F5344CB8AC3E}">
        <p14:creationId xmlns:p14="http://schemas.microsoft.com/office/powerpoint/2010/main" val="1684317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A92C49-8672-4DB1-96DA-23015AAE1006}" type="datetimeFigureOut">
              <a:rPr lang="en-US" smtClean="0"/>
              <a:t>8/25/2017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E2C980-B180-4E16-A7E7-B60F62199BF0}" type="slidenum">
              <a:rPr lang="en-US" smtClean="0"/>
              <a:t>‹#›</a:t>
            </a:fld>
            <a:endParaRPr lang="en-US"/>
          </a:p>
        </p:txBody>
      </p:sp>
    </p:spTree>
    <p:extLst>
      <p:ext uri="{BB962C8B-B14F-4D97-AF65-F5344CB8AC3E}">
        <p14:creationId xmlns:p14="http://schemas.microsoft.com/office/powerpoint/2010/main" val="2743167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A92C49-8672-4DB1-96DA-23015AAE1006}" type="datetimeFigureOut">
              <a:rPr lang="en-US" smtClean="0"/>
              <a:t>8/25/2017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2C980-B180-4E16-A7E7-B60F62199BF0}" type="slidenum">
              <a:rPr lang="en-US" smtClean="0"/>
              <a:t>‹#›</a:t>
            </a:fld>
            <a:endParaRPr lang="en-US"/>
          </a:p>
        </p:txBody>
      </p:sp>
    </p:spTree>
    <p:extLst>
      <p:ext uri="{BB962C8B-B14F-4D97-AF65-F5344CB8AC3E}">
        <p14:creationId xmlns:p14="http://schemas.microsoft.com/office/powerpoint/2010/main" val="832841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A92C49-8672-4DB1-96DA-23015AAE1006}" type="datetimeFigureOut">
              <a:rPr lang="en-US" smtClean="0"/>
              <a:t>8/25/2017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2C980-B180-4E16-A7E7-B60F62199BF0}" type="slidenum">
              <a:rPr lang="en-US" smtClean="0"/>
              <a:t>‹#›</a:t>
            </a:fld>
            <a:endParaRPr lang="en-US"/>
          </a:p>
        </p:txBody>
      </p:sp>
    </p:spTree>
    <p:extLst>
      <p:ext uri="{BB962C8B-B14F-4D97-AF65-F5344CB8AC3E}">
        <p14:creationId xmlns:p14="http://schemas.microsoft.com/office/powerpoint/2010/main" val="3837178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A92C49-8672-4DB1-96DA-23015AAE1006}"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2C980-B180-4E16-A7E7-B60F62199BF0}" type="slidenum">
              <a:rPr lang="en-US" smtClean="0"/>
              <a:t>‹#›</a:t>
            </a:fld>
            <a:endParaRPr lang="en-US"/>
          </a:p>
        </p:txBody>
      </p:sp>
    </p:spTree>
    <p:extLst>
      <p:ext uri="{BB962C8B-B14F-4D97-AF65-F5344CB8AC3E}">
        <p14:creationId xmlns:p14="http://schemas.microsoft.com/office/powerpoint/2010/main" val="3133049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A92C49-8672-4DB1-96DA-23015AAE1006}"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2C980-B180-4E16-A7E7-B60F62199BF0}" type="slidenum">
              <a:rPr lang="en-US" smtClean="0"/>
              <a:t>‹#›</a:t>
            </a:fld>
            <a:endParaRPr lang="en-US"/>
          </a:p>
        </p:txBody>
      </p:sp>
    </p:spTree>
    <p:extLst>
      <p:ext uri="{BB962C8B-B14F-4D97-AF65-F5344CB8AC3E}">
        <p14:creationId xmlns:p14="http://schemas.microsoft.com/office/powerpoint/2010/main" val="3075909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A92C49-8672-4DB1-96DA-23015AAE1006}" type="datetimeFigureOut">
              <a:rPr lang="en-US" smtClean="0"/>
              <a:t>8/25/2017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E2C980-B180-4E16-A7E7-B60F62199BF0}" type="slidenum">
              <a:rPr lang="en-US" smtClean="0"/>
              <a:t>‹#›</a:t>
            </a:fld>
            <a:endParaRPr lang="en-US"/>
          </a:p>
        </p:txBody>
      </p:sp>
    </p:spTree>
    <p:extLst>
      <p:ext uri="{BB962C8B-B14F-4D97-AF65-F5344CB8AC3E}">
        <p14:creationId xmlns:p14="http://schemas.microsoft.com/office/powerpoint/2010/main" val="21128391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census.gov/hhes/www/income/data/historical/people/" TargetMode="External"/><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hyperlink" Target="https://www.census.gov/data/tables/time-series/demo/income-poverty/cps-pinc/pinc-04.2014.html"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762000" y="1219200"/>
            <a:ext cx="7772400" cy="1470025"/>
          </a:xfrm>
        </p:spPr>
        <p:txBody>
          <a:bodyPr>
            <a:normAutofit/>
          </a:bodyPr>
          <a:lstStyle/>
          <a:p>
            <a:r>
              <a:rPr lang="en-US" sz="3600" dirty="0" smtClean="0">
                <a:solidFill>
                  <a:schemeClr val="bg1">
                    <a:lumMod val="50000"/>
                  </a:schemeClr>
                </a:solidFill>
              </a:rPr>
              <a:t>Chapter Seven</a:t>
            </a:r>
            <a:endParaRPr lang="en-US" sz="3600" dirty="0">
              <a:solidFill>
                <a:schemeClr val="bg1">
                  <a:lumMod val="50000"/>
                </a:schemeClr>
              </a:solidFill>
            </a:endParaRPr>
          </a:p>
        </p:txBody>
      </p:sp>
      <p:sp>
        <p:nvSpPr>
          <p:cNvPr id="7" name="Subtitle 2"/>
          <p:cNvSpPr>
            <a:spLocks noGrp="1"/>
          </p:cNvSpPr>
          <p:nvPr>
            <p:ph type="subTitle" idx="1"/>
          </p:nvPr>
        </p:nvSpPr>
        <p:spPr>
          <a:xfrm>
            <a:off x="1447800" y="2819400"/>
            <a:ext cx="6400800" cy="1752600"/>
          </a:xfrm>
        </p:spPr>
        <p:txBody>
          <a:bodyPr>
            <a:normAutofit fontScale="92500" lnSpcReduction="20000"/>
          </a:bodyPr>
          <a:lstStyle/>
          <a:p>
            <a:r>
              <a:rPr lang="en-US" sz="4400" b="1" dirty="0" smtClean="0">
                <a:solidFill>
                  <a:schemeClr val="tx1">
                    <a:lumMod val="95000"/>
                    <a:lumOff val="5000"/>
                  </a:schemeClr>
                </a:solidFill>
              </a:rPr>
              <a:t>Evidence on Gender Differences in Labor Market Outcomes</a:t>
            </a:r>
            <a:endParaRPr lang="en-US" sz="4400" b="1" dirty="0">
              <a:solidFill>
                <a:schemeClr val="tx1">
                  <a:lumMod val="95000"/>
                  <a:lumOff val="5000"/>
                </a:schemeClr>
              </a:solidFill>
            </a:endParaRPr>
          </a:p>
        </p:txBody>
      </p:sp>
      <p:sp>
        <p:nvSpPr>
          <p:cNvPr id="8" name="Footer Placeholder 3"/>
          <p:cNvSpPr>
            <a:spLocks noGrp="1"/>
          </p:cNvSpPr>
          <p:nvPr>
            <p:ph type="ftr" sz="quarter" idx="11"/>
          </p:nvPr>
        </p:nvSpPr>
        <p:spPr>
          <a:xfrm>
            <a:off x="3124200" y="6172200"/>
            <a:ext cx="2895600" cy="549275"/>
          </a:xfrm>
        </p:spPr>
        <p:txBody>
          <a:bodyPr/>
          <a:lstStyle/>
          <a:p>
            <a:r>
              <a:rPr lang="en-US" dirty="0" smtClean="0"/>
              <a:t>Francine D. Blau and Anne E. Winkler, </a:t>
            </a:r>
          </a:p>
          <a:p>
            <a:r>
              <a:rPr lang="en-US" dirty="0" smtClean="0"/>
              <a:t>The Economics of Women, Men, and Work</a:t>
            </a:r>
          </a:p>
          <a:p>
            <a:r>
              <a:rPr lang="en-US" dirty="0" smtClean="0"/>
              <a:t>Copyright © 2018 Oxford University Press</a:t>
            </a:r>
            <a:endParaRPr lang="en-US" dirty="0"/>
          </a:p>
        </p:txBody>
      </p:sp>
    </p:spTree>
    <p:extLst>
      <p:ext uri="{BB962C8B-B14F-4D97-AF65-F5344CB8AC3E}">
        <p14:creationId xmlns:p14="http://schemas.microsoft.com/office/powerpoint/2010/main" val="2041916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438400"/>
            <a:ext cx="8229600" cy="1143000"/>
          </a:xfrm>
        </p:spPr>
        <p:txBody>
          <a:bodyPr>
            <a:normAutofit/>
          </a:bodyPr>
          <a:lstStyle/>
          <a:p>
            <a:r>
              <a:rPr lang="en-US" sz="4800" dirty="0" smtClean="0"/>
              <a:t>Figures and Tables</a:t>
            </a:r>
            <a:endParaRPr lang="en-US" sz="4800" dirty="0"/>
          </a:p>
        </p:txBody>
      </p:sp>
      <p:sp>
        <p:nvSpPr>
          <p:cNvPr id="5" name="Footer Placeholder 3"/>
          <p:cNvSpPr>
            <a:spLocks noGrp="1"/>
          </p:cNvSpPr>
          <p:nvPr>
            <p:ph type="ftr" sz="quarter" idx="11"/>
          </p:nvPr>
        </p:nvSpPr>
        <p:spPr>
          <a:xfrm>
            <a:off x="3124200" y="6172200"/>
            <a:ext cx="2895600" cy="549275"/>
          </a:xfrm>
        </p:spPr>
        <p:txBody>
          <a:bodyPr/>
          <a:lstStyle/>
          <a:p>
            <a:r>
              <a:rPr lang="en-US" dirty="0" smtClean="0"/>
              <a:t>Francine D. Blau and Anne E. Winkler, </a:t>
            </a:r>
          </a:p>
          <a:p>
            <a:r>
              <a:rPr lang="en-US" dirty="0" smtClean="0"/>
              <a:t>The Economics of Women, Men, and Work</a:t>
            </a:r>
          </a:p>
          <a:p>
            <a:r>
              <a:rPr lang="en-US" dirty="0" smtClean="0"/>
              <a:t>Copyright © 2018 Oxford University Press</a:t>
            </a:r>
            <a:endParaRPr lang="en-US" dirty="0"/>
          </a:p>
        </p:txBody>
      </p:sp>
    </p:spTree>
    <p:extLst>
      <p:ext uri="{BB962C8B-B14F-4D97-AF65-F5344CB8AC3E}">
        <p14:creationId xmlns:p14="http://schemas.microsoft.com/office/powerpoint/2010/main" val="3702535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756189" y="2827338"/>
            <a:ext cx="3352800" cy="639762"/>
          </a:xfrm>
        </p:spPr>
        <p:txBody>
          <a:bodyPr>
            <a:normAutofit/>
          </a:bodyPr>
          <a:lstStyle/>
          <a:p>
            <a:r>
              <a:rPr lang="en-US" sz="2800" dirty="0" smtClean="0"/>
              <a:t>Table 7-1</a:t>
            </a:r>
            <a:endParaRPr lang="en-US"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551" y="381000"/>
            <a:ext cx="5360756"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ooter Placeholder 3"/>
          <p:cNvSpPr>
            <a:spLocks noGrp="1"/>
          </p:cNvSpPr>
          <p:nvPr>
            <p:ph type="ftr" sz="quarter" idx="11"/>
          </p:nvPr>
        </p:nvSpPr>
        <p:spPr>
          <a:xfrm>
            <a:off x="5867400" y="6003925"/>
            <a:ext cx="2895600" cy="549275"/>
          </a:xfrm>
        </p:spPr>
        <p:txBody>
          <a:bodyPr/>
          <a:lstStyle/>
          <a:p>
            <a:r>
              <a:rPr lang="en-US" dirty="0" smtClean="0"/>
              <a:t>Francine D. Blau and Anne E. Winkler, </a:t>
            </a:r>
          </a:p>
          <a:p>
            <a:r>
              <a:rPr lang="en-US" dirty="0" smtClean="0"/>
              <a:t>The Economics of Women, Men, and Work</a:t>
            </a:r>
          </a:p>
          <a:p>
            <a:r>
              <a:rPr lang="en-US" dirty="0" smtClean="0"/>
              <a:t>Copyright © 2018 Oxford University Press</a:t>
            </a:r>
            <a:endParaRPr lang="en-US" dirty="0"/>
          </a:p>
        </p:txBody>
      </p:sp>
    </p:spTree>
    <p:extLst>
      <p:ext uri="{BB962C8B-B14F-4D97-AF65-F5344CB8AC3E}">
        <p14:creationId xmlns:p14="http://schemas.microsoft.com/office/powerpoint/2010/main" val="325703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33400"/>
            <a:ext cx="5992771" cy="555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a:spLocks noGrp="1"/>
          </p:cNvSpPr>
          <p:nvPr>
            <p:ph type="title"/>
          </p:nvPr>
        </p:nvSpPr>
        <p:spPr>
          <a:xfrm>
            <a:off x="5756189" y="2827338"/>
            <a:ext cx="3352800" cy="639762"/>
          </a:xfrm>
        </p:spPr>
        <p:txBody>
          <a:bodyPr>
            <a:normAutofit/>
          </a:bodyPr>
          <a:lstStyle/>
          <a:p>
            <a:r>
              <a:rPr lang="en-US" sz="2800" dirty="0" smtClean="0"/>
              <a:t>Table 7-2</a:t>
            </a:r>
            <a:endParaRPr lang="en-US" sz="2800" dirty="0"/>
          </a:p>
        </p:txBody>
      </p:sp>
      <p:sp>
        <p:nvSpPr>
          <p:cNvPr id="5" name="Footer Placeholder 3"/>
          <p:cNvSpPr>
            <a:spLocks noGrp="1"/>
          </p:cNvSpPr>
          <p:nvPr>
            <p:ph type="ftr" sz="quarter" idx="11"/>
          </p:nvPr>
        </p:nvSpPr>
        <p:spPr>
          <a:xfrm>
            <a:off x="5867400" y="6003925"/>
            <a:ext cx="2895600" cy="549275"/>
          </a:xfrm>
        </p:spPr>
        <p:txBody>
          <a:bodyPr/>
          <a:lstStyle/>
          <a:p>
            <a:r>
              <a:rPr lang="en-US" dirty="0" smtClean="0"/>
              <a:t>Francine D. Blau and Anne E. Winkler, </a:t>
            </a:r>
          </a:p>
          <a:p>
            <a:r>
              <a:rPr lang="en-US" dirty="0" smtClean="0"/>
              <a:t>The Economics of Women, Men, and Work</a:t>
            </a:r>
          </a:p>
          <a:p>
            <a:r>
              <a:rPr lang="en-US" dirty="0" smtClean="0"/>
              <a:t>Copyright © 2018 Oxford University Press</a:t>
            </a:r>
            <a:endParaRPr lang="en-US" dirty="0"/>
          </a:p>
        </p:txBody>
      </p:sp>
    </p:spTree>
    <p:extLst>
      <p:ext uri="{BB962C8B-B14F-4D97-AF65-F5344CB8AC3E}">
        <p14:creationId xmlns:p14="http://schemas.microsoft.com/office/powerpoint/2010/main" val="19971196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838200"/>
            <a:ext cx="6553200" cy="5411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a:spLocks noGrp="1"/>
          </p:cNvSpPr>
          <p:nvPr>
            <p:ph type="title"/>
          </p:nvPr>
        </p:nvSpPr>
        <p:spPr>
          <a:xfrm>
            <a:off x="3048000" y="198438"/>
            <a:ext cx="3352800" cy="639762"/>
          </a:xfrm>
        </p:spPr>
        <p:txBody>
          <a:bodyPr>
            <a:normAutofit/>
          </a:bodyPr>
          <a:lstStyle/>
          <a:p>
            <a:r>
              <a:rPr lang="en-US" sz="2800" dirty="0" smtClean="0"/>
              <a:t>Table 7-3</a:t>
            </a:r>
            <a:endParaRPr lang="en-US" sz="2800" dirty="0"/>
          </a:p>
        </p:txBody>
      </p:sp>
      <p:sp>
        <p:nvSpPr>
          <p:cNvPr id="5" name="Footer Placeholder 3"/>
          <p:cNvSpPr>
            <a:spLocks noGrp="1"/>
          </p:cNvSpPr>
          <p:nvPr>
            <p:ph type="ftr" sz="quarter" idx="11"/>
          </p:nvPr>
        </p:nvSpPr>
        <p:spPr>
          <a:xfrm>
            <a:off x="3048000" y="6248400"/>
            <a:ext cx="2895600" cy="549275"/>
          </a:xfrm>
        </p:spPr>
        <p:txBody>
          <a:bodyPr/>
          <a:lstStyle/>
          <a:p>
            <a:r>
              <a:rPr lang="en-US" sz="1050" dirty="0" smtClean="0"/>
              <a:t>Francine D. Blau and Anne E. Winkler, </a:t>
            </a:r>
          </a:p>
          <a:p>
            <a:r>
              <a:rPr lang="en-US" sz="1050" dirty="0" smtClean="0"/>
              <a:t>The Economics of Women, Men, and Work</a:t>
            </a:r>
          </a:p>
          <a:p>
            <a:r>
              <a:rPr lang="en-US" sz="1050" dirty="0" smtClean="0"/>
              <a:t>Copyright © 2018 Oxford University Press</a:t>
            </a:r>
            <a:endParaRPr lang="en-US" sz="1050" dirty="0"/>
          </a:p>
        </p:txBody>
      </p:sp>
    </p:spTree>
    <p:extLst>
      <p:ext uri="{BB962C8B-B14F-4D97-AF65-F5344CB8AC3E}">
        <p14:creationId xmlns:p14="http://schemas.microsoft.com/office/powerpoint/2010/main" val="9584604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158852" y="838200"/>
            <a:ext cx="3352800" cy="639762"/>
          </a:xfrm>
        </p:spPr>
        <p:txBody>
          <a:bodyPr>
            <a:normAutofit/>
          </a:bodyPr>
          <a:lstStyle/>
          <a:p>
            <a:r>
              <a:rPr lang="en-US" sz="2800" dirty="0" smtClean="0"/>
              <a:t>Table 7-4</a:t>
            </a:r>
            <a:endParaRPr lang="en-US" sz="2800" dirty="0"/>
          </a:p>
        </p:txBody>
      </p:sp>
      <p:sp>
        <p:nvSpPr>
          <p:cNvPr id="8" name="Footer Placeholder 3"/>
          <p:cNvSpPr>
            <a:spLocks noGrp="1"/>
          </p:cNvSpPr>
          <p:nvPr>
            <p:ph type="ftr" sz="quarter" idx="11"/>
          </p:nvPr>
        </p:nvSpPr>
        <p:spPr>
          <a:xfrm>
            <a:off x="5387452" y="5943600"/>
            <a:ext cx="2895600" cy="549275"/>
          </a:xfrm>
        </p:spPr>
        <p:txBody>
          <a:bodyPr/>
          <a:lstStyle/>
          <a:p>
            <a:r>
              <a:rPr lang="en-US" sz="1050" dirty="0" smtClean="0"/>
              <a:t>Francine D. Blau and Anne E. Winkler, </a:t>
            </a:r>
          </a:p>
          <a:p>
            <a:r>
              <a:rPr lang="en-US" sz="1050" dirty="0" smtClean="0"/>
              <a:t>The Economics of Women, Men, and Work</a:t>
            </a:r>
          </a:p>
          <a:p>
            <a:r>
              <a:rPr lang="en-US" sz="1050" dirty="0" smtClean="0"/>
              <a:t>Copyright © 2018 Oxford University Press</a:t>
            </a:r>
            <a:endParaRPr lang="en-US" sz="1050" dirty="0"/>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038" y="457200"/>
            <a:ext cx="4357631" cy="5926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0668" y="2607151"/>
            <a:ext cx="4329169" cy="1626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72202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6200"/>
            <a:ext cx="8229600" cy="838200"/>
          </a:xfrm>
        </p:spPr>
        <p:txBody>
          <a:bodyPr>
            <a:normAutofit/>
          </a:bodyPr>
          <a:lstStyle/>
          <a:p>
            <a:r>
              <a:rPr lang="en-US" sz="2800" dirty="0" smtClean="0"/>
              <a:t>Figure 7-1</a:t>
            </a:r>
            <a:endParaRPr lang="en-US" sz="2800" dirty="0"/>
          </a:p>
        </p:txBody>
      </p:sp>
      <p:pic>
        <p:nvPicPr>
          <p:cNvPr id="1026" name="Picture 2" descr="C:\Users\ballal\Documents\Blau 8e Figures\Blau8e_JPEG\bla20851_ch07\bla20851_07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621312"/>
            <a:ext cx="7191375" cy="4474688"/>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3"/>
          <p:cNvSpPr>
            <a:spLocks noGrp="1"/>
          </p:cNvSpPr>
          <p:nvPr>
            <p:ph type="ftr" sz="quarter" idx="11"/>
          </p:nvPr>
        </p:nvSpPr>
        <p:spPr>
          <a:xfrm>
            <a:off x="3124200" y="6172200"/>
            <a:ext cx="2895600" cy="549275"/>
          </a:xfrm>
        </p:spPr>
        <p:txBody>
          <a:bodyPr/>
          <a:lstStyle/>
          <a:p>
            <a:r>
              <a:rPr lang="en-US" dirty="0" smtClean="0"/>
              <a:t>Francine D. Blau and Anne E. Winkler, </a:t>
            </a:r>
          </a:p>
          <a:p>
            <a:r>
              <a:rPr lang="en-US" dirty="0" smtClean="0"/>
              <a:t>The Economics of Women, Men, and Work</a:t>
            </a:r>
          </a:p>
          <a:p>
            <a:r>
              <a:rPr lang="en-US" dirty="0" smtClean="0"/>
              <a:t>Copyright © 2018 Oxford University Press</a:t>
            </a:r>
            <a:endParaRPr lang="en-US" dirty="0"/>
          </a:p>
        </p:txBody>
      </p:sp>
      <p:sp>
        <p:nvSpPr>
          <p:cNvPr id="6" name="Title 1"/>
          <p:cNvSpPr txBox="1">
            <a:spLocks/>
          </p:cNvSpPr>
          <p:nvPr/>
        </p:nvSpPr>
        <p:spPr>
          <a:xfrm>
            <a:off x="494232" y="762000"/>
            <a:ext cx="8229600" cy="792162"/>
          </a:xfrm>
          <a:prstGeom prst="rect">
            <a:avLst/>
          </a:prstGeom>
        </p:spPr>
        <p:txBody>
          <a:bodyPr vert="horz" lIns="91440" tIns="45720" rIns="91440" bIns="45720" rtlCol="0"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00" dirty="0" smtClean="0"/>
              <a:t>Trends in Occupational Segregation by Sex, 1970-2009</a:t>
            </a:r>
          </a:p>
          <a:p>
            <a:pPr algn="ctr"/>
            <a:endParaRPr lang="en-US" sz="1000" dirty="0" smtClean="0"/>
          </a:p>
          <a:p>
            <a:r>
              <a:rPr lang="en-US" sz="1000" b="1" dirty="0" smtClean="0"/>
              <a:t>Source: </a:t>
            </a:r>
            <a:r>
              <a:rPr lang="en-US" sz="1000" dirty="0" smtClean="0"/>
              <a:t>Francine D. Blau, Peter </a:t>
            </a:r>
            <a:r>
              <a:rPr lang="en-US" sz="1000" dirty="0" err="1" smtClean="0"/>
              <a:t>Brummund</a:t>
            </a:r>
            <a:r>
              <a:rPr lang="en-US" sz="1000" dirty="0" smtClean="0"/>
              <a:t>, and Albert Yung-Hsu Liu, “Trends in Occupational Segregation by </a:t>
            </a:r>
            <a:r>
              <a:rPr lang="en-US" sz="1000" dirty="0" err="1" smtClean="0"/>
              <a:t>Genfer</a:t>
            </a:r>
            <a:r>
              <a:rPr lang="en-US" sz="1000" dirty="0" smtClean="0"/>
              <a:t> 1970-2009: Adjusting for the Impact of Changes in the Occupational Coding System,” </a:t>
            </a:r>
            <a:r>
              <a:rPr lang="en-US" sz="1000" i="1" dirty="0" smtClean="0"/>
              <a:t>Demography</a:t>
            </a:r>
            <a:r>
              <a:rPr lang="en-US" sz="1000" dirty="0" smtClean="0"/>
              <a:t> 50, no.2 (April 2013): 471-92, Table 2.</a:t>
            </a:r>
            <a:endParaRPr lang="en-US" sz="1000" b="1" dirty="0"/>
          </a:p>
        </p:txBody>
      </p:sp>
    </p:spTree>
    <p:extLst>
      <p:ext uri="{BB962C8B-B14F-4D97-AF65-F5344CB8AC3E}">
        <p14:creationId xmlns:p14="http://schemas.microsoft.com/office/powerpoint/2010/main" val="818713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605974" y="2514600"/>
            <a:ext cx="3352800" cy="639762"/>
          </a:xfrm>
        </p:spPr>
        <p:txBody>
          <a:bodyPr>
            <a:normAutofit/>
          </a:bodyPr>
          <a:lstStyle/>
          <a:p>
            <a:r>
              <a:rPr lang="en-US" sz="2800" dirty="0" smtClean="0"/>
              <a:t>Table 7-5</a:t>
            </a:r>
            <a:endParaRPr lang="en-US" sz="28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573" y="457200"/>
            <a:ext cx="5274401"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ooter Placeholder 3"/>
          <p:cNvSpPr>
            <a:spLocks noGrp="1"/>
          </p:cNvSpPr>
          <p:nvPr>
            <p:ph type="ftr" sz="quarter" idx="11"/>
          </p:nvPr>
        </p:nvSpPr>
        <p:spPr>
          <a:xfrm>
            <a:off x="5921423" y="5867400"/>
            <a:ext cx="2895600" cy="549275"/>
          </a:xfrm>
        </p:spPr>
        <p:txBody>
          <a:bodyPr/>
          <a:lstStyle/>
          <a:p>
            <a:r>
              <a:rPr lang="en-US" sz="1050" dirty="0" smtClean="0"/>
              <a:t>Francine D. Blau and Anne E. Winkler, </a:t>
            </a:r>
          </a:p>
          <a:p>
            <a:r>
              <a:rPr lang="en-US" sz="1050" dirty="0" smtClean="0"/>
              <a:t>The Economics of Women, Men, and Work</a:t>
            </a:r>
          </a:p>
          <a:p>
            <a:r>
              <a:rPr lang="en-US" sz="1050" dirty="0" smtClean="0"/>
              <a:t>Copyright © 2018 Oxford University Press</a:t>
            </a:r>
            <a:endParaRPr lang="en-US" sz="1050" dirty="0"/>
          </a:p>
        </p:txBody>
      </p:sp>
    </p:spTree>
    <p:extLst>
      <p:ext uri="{BB962C8B-B14F-4D97-AF65-F5344CB8AC3E}">
        <p14:creationId xmlns:p14="http://schemas.microsoft.com/office/powerpoint/2010/main" val="40809696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6200"/>
            <a:ext cx="8229600" cy="1143000"/>
          </a:xfrm>
        </p:spPr>
        <p:txBody>
          <a:bodyPr>
            <a:normAutofit/>
          </a:bodyPr>
          <a:lstStyle/>
          <a:p>
            <a:r>
              <a:rPr lang="en-US" sz="2800" dirty="0" smtClean="0"/>
              <a:t>Figure 7-2</a:t>
            </a:r>
            <a:endParaRPr lang="en-US" sz="2800" dirty="0"/>
          </a:p>
        </p:txBody>
      </p:sp>
      <p:pic>
        <p:nvPicPr>
          <p:cNvPr id="2050" name="Picture 2" descr="C:\Users\ballal\Documents\Blau 8e Figures\Blau8e_JPEG\bla20851_ch07\bla20851_07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852613"/>
            <a:ext cx="7413401" cy="3709987"/>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3"/>
          <p:cNvSpPr>
            <a:spLocks noGrp="1"/>
          </p:cNvSpPr>
          <p:nvPr>
            <p:ph type="ftr" sz="quarter" idx="11"/>
          </p:nvPr>
        </p:nvSpPr>
        <p:spPr>
          <a:xfrm>
            <a:off x="3124200" y="6172200"/>
            <a:ext cx="2895600" cy="549275"/>
          </a:xfrm>
        </p:spPr>
        <p:txBody>
          <a:bodyPr/>
          <a:lstStyle/>
          <a:p>
            <a:r>
              <a:rPr lang="en-US" dirty="0" smtClean="0"/>
              <a:t>Francine D. Blau and Anne E. Winkler, </a:t>
            </a:r>
          </a:p>
          <a:p>
            <a:r>
              <a:rPr lang="en-US" dirty="0" smtClean="0"/>
              <a:t>The Economics of Women, Men, and Work</a:t>
            </a:r>
          </a:p>
          <a:p>
            <a:r>
              <a:rPr lang="en-US" dirty="0" smtClean="0"/>
              <a:t>Copyright © 2018 Oxford University Press</a:t>
            </a:r>
            <a:endParaRPr lang="en-US" dirty="0"/>
          </a:p>
        </p:txBody>
      </p:sp>
      <p:sp>
        <p:nvSpPr>
          <p:cNvPr id="6" name="Title 1"/>
          <p:cNvSpPr txBox="1">
            <a:spLocks/>
          </p:cNvSpPr>
          <p:nvPr/>
        </p:nvSpPr>
        <p:spPr>
          <a:xfrm>
            <a:off x="494232" y="884238"/>
            <a:ext cx="8229600" cy="79216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00" dirty="0" smtClean="0"/>
              <a:t>Gender Earnings Ratios of Full-Time Workers 1955-2015</a:t>
            </a:r>
          </a:p>
          <a:p>
            <a:pPr algn="ctr"/>
            <a:endParaRPr lang="en-US" sz="800" dirty="0" smtClean="0"/>
          </a:p>
          <a:p>
            <a:pPr algn="ctr"/>
            <a:r>
              <a:rPr lang="en-US" sz="1000" b="1" dirty="0" smtClean="0"/>
              <a:t>Source: </a:t>
            </a:r>
            <a:r>
              <a:rPr lang="en-US" sz="1000" dirty="0" smtClean="0"/>
              <a:t>See Table 7-5</a:t>
            </a:r>
            <a:endParaRPr lang="en-US" sz="1000" b="1" dirty="0"/>
          </a:p>
        </p:txBody>
      </p:sp>
    </p:spTree>
    <p:extLst>
      <p:ext uri="{BB962C8B-B14F-4D97-AF65-F5344CB8AC3E}">
        <p14:creationId xmlns:p14="http://schemas.microsoft.com/office/powerpoint/2010/main" val="9258185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743200" y="304800"/>
            <a:ext cx="3352800" cy="639762"/>
          </a:xfrm>
        </p:spPr>
        <p:txBody>
          <a:bodyPr>
            <a:normAutofit/>
          </a:bodyPr>
          <a:lstStyle/>
          <a:p>
            <a:r>
              <a:rPr lang="en-US" sz="2800" dirty="0" smtClean="0"/>
              <a:t>Table 7-6</a:t>
            </a:r>
            <a:endParaRPr lang="en-US" sz="2800" dirty="0"/>
          </a:p>
        </p:txBody>
      </p:sp>
      <p:sp>
        <p:nvSpPr>
          <p:cNvPr id="5" name="Footer Placeholder 3"/>
          <p:cNvSpPr>
            <a:spLocks noGrp="1"/>
          </p:cNvSpPr>
          <p:nvPr>
            <p:ph type="ftr" sz="quarter" idx="11"/>
          </p:nvPr>
        </p:nvSpPr>
        <p:spPr>
          <a:xfrm>
            <a:off x="3124200" y="6172200"/>
            <a:ext cx="2895600" cy="549275"/>
          </a:xfrm>
        </p:spPr>
        <p:txBody>
          <a:bodyPr/>
          <a:lstStyle/>
          <a:p>
            <a:r>
              <a:rPr lang="en-US" dirty="0" smtClean="0"/>
              <a:t>Francine D. Blau and Anne E. Winkler, </a:t>
            </a:r>
          </a:p>
          <a:p>
            <a:r>
              <a:rPr lang="en-US" dirty="0" smtClean="0"/>
              <a:t>The Economics of Women, Men, and Work</a:t>
            </a:r>
          </a:p>
          <a:p>
            <a:r>
              <a:rPr lang="en-US" dirty="0" smtClean="0"/>
              <a:t>Copyright © 2018 Oxford University Press</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95400"/>
            <a:ext cx="8659813" cy="447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8587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229600" cy="533400"/>
          </a:xfrm>
        </p:spPr>
        <p:txBody>
          <a:bodyPr>
            <a:normAutofit/>
          </a:bodyPr>
          <a:lstStyle/>
          <a:p>
            <a:r>
              <a:rPr lang="en-US" sz="2400" dirty="0" smtClean="0"/>
              <a:t>Figure 7-3</a:t>
            </a:r>
            <a:endParaRPr lang="en-US" sz="2400" dirty="0"/>
          </a:p>
        </p:txBody>
      </p:sp>
      <p:pic>
        <p:nvPicPr>
          <p:cNvPr id="3074" name="Picture 2" descr="C:\Users\ballal\Documents\Blau 8e Figures\Blau8e_JPEG\bla20851_ch07\bla20851_07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0371" y="1963993"/>
            <a:ext cx="6099629" cy="4132007"/>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3"/>
          <p:cNvSpPr>
            <a:spLocks noGrp="1"/>
          </p:cNvSpPr>
          <p:nvPr>
            <p:ph type="ftr" sz="quarter" idx="11"/>
          </p:nvPr>
        </p:nvSpPr>
        <p:spPr>
          <a:xfrm>
            <a:off x="3124200" y="6172200"/>
            <a:ext cx="2895600" cy="549275"/>
          </a:xfrm>
        </p:spPr>
        <p:txBody>
          <a:bodyPr/>
          <a:lstStyle/>
          <a:p>
            <a:r>
              <a:rPr lang="en-US" dirty="0" smtClean="0"/>
              <a:t>Francine D. Blau and Anne E. Winkler, </a:t>
            </a:r>
          </a:p>
          <a:p>
            <a:r>
              <a:rPr lang="en-US" dirty="0" smtClean="0"/>
              <a:t>The Economics of Women, Men, and Work</a:t>
            </a:r>
          </a:p>
          <a:p>
            <a:r>
              <a:rPr lang="en-US" dirty="0" smtClean="0"/>
              <a:t>Copyright © 2018 Oxford University Press</a:t>
            </a:r>
            <a:endParaRPr lang="en-US" dirty="0"/>
          </a:p>
        </p:txBody>
      </p:sp>
      <p:sp>
        <p:nvSpPr>
          <p:cNvPr id="6" name="Title 1"/>
          <p:cNvSpPr txBox="1">
            <a:spLocks/>
          </p:cNvSpPr>
          <p:nvPr/>
        </p:nvSpPr>
        <p:spPr>
          <a:xfrm>
            <a:off x="381000" y="604683"/>
            <a:ext cx="8342832" cy="1283109"/>
          </a:xfrm>
          <a:prstGeom prst="rect">
            <a:avLst/>
          </a:prstGeom>
        </p:spPr>
        <p:txBody>
          <a:bodyPr vert="horz" lIns="91440" tIns="45720" rIns="91440" bIns="45720" rtlCol="0" anchor="ctr">
            <a:normAutofit fontScale="9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00" dirty="0" smtClean="0"/>
              <a:t>Ratio of Female-to-Male Mean Earnings by Education for Workers 18 Years Old and Over, 1974 and 2014</a:t>
            </a:r>
          </a:p>
          <a:p>
            <a:pPr algn="ctr"/>
            <a:endParaRPr lang="en-US" sz="1100" dirty="0" smtClean="0"/>
          </a:p>
          <a:p>
            <a:r>
              <a:rPr lang="en-US" sz="1000" b="1" dirty="0" smtClean="0"/>
              <a:t>Notes: </a:t>
            </a:r>
            <a:r>
              <a:rPr lang="en-US" sz="1000" dirty="0" smtClean="0"/>
              <a:t>Definitions of Educational Categories are not exactly comparable for the two years. In 2014, mean earnings for 1-3 years of college is computed as a weighted average of the means for “some college, no degree” and “associate degree”</a:t>
            </a:r>
            <a:endParaRPr lang="en-US" sz="1000" b="1" dirty="0" smtClean="0"/>
          </a:p>
          <a:p>
            <a:r>
              <a:rPr lang="en-US" sz="1000" b="1" dirty="0" smtClean="0"/>
              <a:t>Source: </a:t>
            </a:r>
            <a:r>
              <a:rPr lang="en-US" sz="1000" dirty="0" smtClean="0"/>
              <a:t>1974: US Census Bureau Historical Income Tables-People Series, Table P-35, from </a:t>
            </a:r>
            <a:r>
              <a:rPr lang="en-US" sz="1000" dirty="0" smtClean="0">
                <a:hlinkClick r:id="rId3"/>
              </a:rPr>
              <a:t>www.census.gov/hhes/www/income/data/historical/people/</a:t>
            </a:r>
            <a:r>
              <a:rPr lang="en-US" sz="1000" dirty="0" smtClean="0"/>
              <a:t>, accessed August 2012; 2014: CPS 2012 Annual Social and Economic Supplement, Table PINC-04, accessed June 2016, </a:t>
            </a:r>
            <a:r>
              <a:rPr lang="en-US" sz="1000" dirty="0" smtClean="0">
                <a:hlinkClick r:id="rId4"/>
              </a:rPr>
              <a:t>https://www.census.gov/data/tables/time-series/demo/income-poverty/cps-pinc/pinc-04.2014.html</a:t>
            </a:r>
            <a:r>
              <a:rPr lang="en-US" sz="1000" dirty="0" smtClean="0"/>
              <a:t>. </a:t>
            </a:r>
            <a:endParaRPr lang="en-US" sz="1000" b="1" dirty="0"/>
          </a:p>
        </p:txBody>
      </p:sp>
    </p:spTree>
    <p:extLst>
      <p:ext uri="{BB962C8B-B14F-4D97-AF65-F5344CB8AC3E}">
        <p14:creationId xmlns:p14="http://schemas.microsoft.com/office/powerpoint/2010/main" val="24121555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638800" y="2286000"/>
            <a:ext cx="3352800" cy="639762"/>
          </a:xfrm>
        </p:spPr>
        <p:txBody>
          <a:bodyPr>
            <a:normAutofit/>
          </a:bodyPr>
          <a:lstStyle/>
          <a:p>
            <a:r>
              <a:rPr lang="en-US" sz="2800" dirty="0" smtClean="0"/>
              <a:t>Table 7-7</a:t>
            </a:r>
            <a:endParaRPr lang="en-US" sz="2800" dirty="0"/>
          </a:p>
        </p:txBody>
      </p:sp>
      <p:sp>
        <p:nvSpPr>
          <p:cNvPr id="5" name="Footer Placeholder 3"/>
          <p:cNvSpPr>
            <a:spLocks noGrp="1"/>
          </p:cNvSpPr>
          <p:nvPr>
            <p:ph type="ftr" sz="quarter" idx="11"/>
          </p:nvPr>
        </p:nvSpPr>
        <p:spPr>
          <a:xfrm>
            <a:off x="5867400" y="5791200"/>
            <a:ext cx="2895600" cy="549275"/>
          </a:xfrm>
        </p:spPr>
        <p:txBody>
          <a:bodyPr/>
          <a:lstStyle/>
          <a:p>
            <a:r>
              <a:rPr lang="en-US" dirty="0" smtClean="0"/>
              <a:t>Francine D. Blau and Anne E. Winkler, </a:t>
            </a:r>
          </a:p>
          <a:p>
            <a:r>
              <a:rPr lang="en-US" dirty="0" smtClean="0"/>
              <a:t>The Economics of Women, Men, and Work</a:t>
            </a:r>
          </a:p>
          <a:p>
            <a:r>
              <a:rPr lang="en-US" dirty="0" smtClean="0"/>
              <a:t>Copyright © 2018 Oxford University Press</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077" y="457200"/>
            <a:ext cx="5489998"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76854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743200" y="228600"/>
            <a:ext cx="3352800" cy="639762"/>
          </a:xfrm>
        </p:spPr>
        <p:txBody>
          <a:bodyPr>
            <a:normAutofit/>
          </a:bodyPr>
          <a:lstStyle/>
          <a:p>
            <a:r>
              <a:rPr lang="en-US" sz="2800" dirty="0" smtClean="0"/>
              <a:t>Table 7-8</a:t>
            </a:r>
            <a:endParaRPr lang="en-US" sz="2800" dirty="0"/>
          </a:p>
        </p:txBody>
      </p:sp>
      <p:sp>
        <p:nvSpPr>
          <p:cNvPr id="5" name="Footer Placeholder 3"/>
          <p:cNvSpPr>
            <a:spLocks noGrp="1"/>
          </p:cNvSpPr>
          <p:nvPr>
            <p:ph type="ftr" sz="quarter" idx="11"/>
          </p:nvPr>
        </p:nvSpPr>
        <p:spPr>
          <a:xfrm>
            <a:off x="3124200" y="6172200"/>
            <a:ext cx="2895600" cy="549275"/>
          </a:xfrm>
        </p:spPr>
        <p:txBody>
          <a:bodyPr/>
          <a:lstStyle/>
          <a:p>
            <a:r>
              <a:rPr lang="en-US" dirty="0" smtClean="0"/>
              <a:t>Francine D. Blau and Anne E. Winkler, </a:t>
            </a:r>
          </a:p>
          <a:p>
            <a:r>
              <a:rPr lang="en-US" dirty="0" smtClean="0"/>
              <a:t>The Economics of Women, Men, and Work</a:t>
            </a:r>
          </a:p>
          <a:p>
            <a:r>
              <a:rPr lang="en-US" dirty="0" smtClean="0"/>
              <a:t>Copyright © 2018 Oxford University Press</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62000"/>
            <a:ext cx="6096000" cy="5277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48332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638800" y="2819400"/>
            <a:ext cx="3352800" cy="639762"/>
          </a:xfrm>
        </p:spPr>
        <p:txBody>
          <a:bodyPr>
            <a:normAutofit/>
          </a:bodyPr>
          <a:lstStyle/>
          <a:p>
            <a:r>
              <a:rPr lang="en-US" sz="2800" dirty="0" smtClean="0"/>
              <a:t>Table 7-9</a:t>
            </a:r>
            <a:endParaRPr lang="en-US" sz="28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 y="304800"/>
            <a:ext cx="5899563"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ooter Placeholder 3"/>
          <p:cNvSpPr>
            <a:spLocks noGrp="1"/>
          </p:cNvSpPr>
          <p:nvPr>
            <p:ph type="ftr" sz="quarter" idx="11"/>
          </p:nvPr>
        </p:nvSpPr>
        <p:spPr>
          <a:xfrm>
            <a:off x="6051962" y="5867400"/>
            <a:ext cx="2895600" cy="549275"/>
          </a:xfrm>
        </p:spPr>
        <p:txBody>
          <a:bodyPr/>
          <a:lstStyle/>
          <a:p>
            <a:r>
              <a:rPr lang="en-US" dirty="0" smtClean="0"/>
              <a:t>Francine D. Blau and Anne E. Winkler, </a:t>
            </a:r>
          </a:p>
          <a:p>
            <a:r>
              <a:rPr lang="en-US" dirty="0" smtClean="0"/>
              <a:t>The Economics of Women, Men, and Work</a:t>
            </a:r>
          </a:p>
          <a:p>
            <a:r>
              <a:rPr lang="en-US" dirty="0" smtClean="0"/>
              <a:t>Copyright © 2018 Oxford University Press</a:t>
            </a:r>
            <a:endParaRPr lang="en-US" dirty="0"/>
          </a:p>
        </p:txBody>
      </p:sp>
    </p:spTree>
    <p:extLst>
      <p:ext uri="{BB962C8B-B14F-4D97-AF65-F5344CB8AC3E}">
        <p14:creationId xmlns:p14="http://schemas.microsoft.com/office/powerpoint/2010/main" val="3307235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0"/>
            <a:ext cx="8229600" cy="1143000"/>
          </a:xfrm>
        </p:spPr>
        <p:txBody>
          <a:bodyPr>
            <a:normAutofit/>
          </a:bodyPr>
          <a:lstStyle/>
          <a:p>
            <a:r>
              <a:rPr lang="en-US" sz="2800" dirty="0" smtClean="0"/>
              <a:t>Figure 7-4</a:t>
            </a:r>
            <a:endParaRPr lang="en-US" sz="2800" dirty="0"/>
          </a:p>
        </p:txBody>
      </p:sp>
      <p:pic>
        <p:nvPicPr>
          <p:cNvPr id="4098" name="Picture 2" descr="C:\Users\ballal\Documents\Blau 8e Figures\Blau8e_JPEG\bla20851_ch07\bla20851_07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941872"/>
            <a:ext cx="7315200" cy="4077928"/>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3"/>
          <p:cNvSpPr>
            <a:spLocks noGrp="1"/>
          </p:cNvSpPr>
          <p:nvPr>
            <p:ph type="ftr" sz="quarter" idx="11"/>
          </p:nvPr>
        </p:nvSpPr>
        <p:spPr>
          <a:xfrm>
            <a:off x="3124200" y="6172200"/>
            <a:ext cx="2895600" cy="549275"/>
          </a:xfrm>
        </p:spPr>
        <p:txBody>
          <a:bodyPr/>
          <a:lstStyle/>
          <a:p>
            <a:r>
              <a:rPr lang="en-US" dirty="0" smtClean="0"/>
              <a:t>Francine D. Blau and Anne E. Winkler, </a:t>
            </a:r>
          </a:p>
          <a:p>
            <a:r>
              <a:rPr lang="en-US" dirty="0" smtClean="0"/>
              <a:t>The Economics of Women, Men, and Work</a:t>
            </a:r>
          </a:p>
          <a:p>
            <a:r>
              <a:rPr lang="en-US" dirty="0" smtClean="0"/>
              <a:t>Copyright © 2018 Oxford University Press</a:t>
            </a:r>
            <a:endParaRPr lang="en-US" dirty="0"/>
          </a:p>
        </p:txBody>
      </p:sp>
      <p:sp>
        <p:nvSpPr>
          <p:cNvPr id="6" name="Title 1"/>
          <p:cNvSpPr txBox="1">
            <a:spLocks/>
          </p:cNvSpPr>
          <p:nvPr/>
        </p:nvSpPr>
        <p:spPr>
          <a:xfrm>
            <a:off x="381000" y="604683"/>
            <a:ext cx="8342832" cy="128310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00" dirty="0" smtClean="0"/>
              <a:t>Women’s Share of All Employed Workers and Share of Union Membership, 1956-2015</a:t>
            </a:r>
          </a:p>
          <a:p>
            <a:pPr algn="ctr"/>
            <a:endParaRPr lang="en-US" sz="1100" dirty="0" smtClean="0"/>
          </a:p>
          <a:p>
            <a:r>
              <a:rPr lang="en-US" sz="1000" b="1" dirty="0" smtClean="0"/>
              <a:t>Notes: </a:t>
            </a:r>
            <a:r>
              <a:rPr lang="en-US" sz="1000" dirty="0" smtClean="0"/>
              <a:t>Data for 1995 and 1956 refer to unions only. The remaining years include unions and associations. For 2015, race refers to those who selected this race group only. Persons whose ethnicity is Hispanic may be of any race.</a:t>
            </a:r>
            <a:endParaRPr lang="en-US" sz="1000" b="1" dirty="0" smtClean="0"/>
          </a:p>
          <a:p>
            <a:r>
              <a:rPr lang="en-US" sz="1000" b="1" dirty="0" smtClean="0"/>
              <a:t>Source: </a:t>
            </a:r>
            <a:r>
              <a:rPr lang="en-US" sz="1000" dirty="0" smtClean="0"/>
              <a:t>See Table 7-9 for Sources</a:t>
            </a:r>
            <a:endParaRPr lang="en-US" sz="1000" b="1" dirty="0"/>
          </a:p>
        </p:txBody>
      </p:sp>
    </p:spTree>
    <p:extLst>
      <p:ext uri="{BB962C8B-B14F-4D97-AF65-F5344CB8AC3E}">
        <p14:creationId xmlns:p14="http://schemas.microsoft.com/office/powerpoint/2010/main" val="34748147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743200" y="398206"/>
            <a:ext cx="3352800" cy="639762"/>
          </a:xfrm>
        </p:spPr>
        <p:txBody>
          <a:bodyPr>
            <a:normAutofit/>
          </a:bodyPr>
          <a:lstStyle/>
          <a:p>
            <a:r>
              <a:rPr lang="en-US" sz="2800" dirty="0" smtClean="0"/>
              <a:t>Table 7-10</a:t>
            </a:r>
            <a:endParaRPr lang="en-US" sz="2800" dirty="0"/>
          </a:p>
        </p:txBody>
      </p:sp>
      <p:sp>
        <p:nvSpPr>
          <p:cNvPr id="5" name="Footer Placeholder 3"/>
          <p:cNvSpPr>
            <a:spLocks noGrp="1"/>
          </p:cNvSpPr>
          <p:nvPr>
            <p:ph type="ftr" sz="quarter" idx="11"/>
          </p:nvPr>
        </p:nvSpPr>
        <p:spPr>
          <a:xfrm>
            <a:off x="3124200" y="6172200"/>
            <a:ext cx="2895600" cy="549275"/>
          </a:xfrm>
        </p:spPr>
        <p:txBody>
          <a:bodyPr/>
          <a:lstStyle/>
          <a:p>
            <a:r>
              <a:rPr lang="en-US" dirty="0" smtClean="0"/>
              <a:t>Francine D. Blau and Anne E. Winkler, </a:t>
            </a:r>
          </a:p>
          <a:p>
            <a:r>
              <a:rPr lang="en-US" dirty="0" smtClean="0"/>
              <a:t>The Economics of Women, Men, and Work</a:t>
            </a:r>
          </a:p>
          <a:p>
            <a:r>
              <a:rPr lang="en-US" dirty="0" smtClean="0"/>
              <a:t>Copyright © 2018 Oxford University Press</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66800"/>
            <a:ext cx="8688387" cy="493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26003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683</Words>
  <Application>Microsoft Office PowerPoint</Application>
  <PresentationFormat>On-screen Show (4:3)</PresentationFormat>
  <Paragraphs>79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Chapter Seven</vt:lpstr>
      <vt:lpstr>Figures and Tables</vt:lpstr>
      <vt:lpstr>Table 7-1</vt:lpstr>
      <vt:lpstr>Table 7-2</vt:lpstr>
      <vt:lpstr>Table 7-3</vt:lpstr>
      <vt:lpstr>Table 7-4</vt:lpstr>
      <vt:lpstr>Figure 7-1</vt:lpstr>
      <vt:lpstr>Table 7-5</vt:lpstr>
      <vt:lpstr>Figure 7-2</vt:lpstr>
      <vt:lpstr>Table 7-6</vt:lpstr>
      <vt:lpstr>Figure 7-3</vt:lpstr>
      <vt:lpstr>Table 7-7</vt:lpstr>
      <vt:lpstr>Table 7-8</vt:lpstr>
      <vt:lpstr>Table 7-9</vt:lpstr>
      <vt:lpstr>Figure 7-4</vt:lpstr>
      <vt:lpstr>Table 7-10</vt:lpstr>
    </vt:vector>
  </TitlesOfParts>
  <Company>Oxford University Press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BALL, Alison</dc:creator>
  <cp:lastModifiedBy>BALL, Alison</cp:lastModifiedBy>
  <cp:revision>6</cp:revision>
  <dcterms:created xsi:type="dcterms:W3CDTF">2017-06-21T19:27:09Z</dcterms:created>
  <dcterms:modified xsi:type="dcterms:W3CDTF">2017-08-25T21:39:54Z</dcterms:modified>
</cp:coreProperties>
</file>