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6" r:id="rId4"/>
    <p:sldId id="264" r:id="rId5"/>
    <p:sldId id="267" r:id="rId6"/>
    <p:sldId id="265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5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6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2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0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2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4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0340A-74AF-45DA-940C-FAC3AF45C429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42E1B-757F-4A16-83A7-266D4024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7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s.gov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s.gov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Five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Labor Force: Definitions and Trends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7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8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5-1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05\bla20851_0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42617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1013012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An Illustration of Labor Force Definitions</a:t>
            </a:r>
          </a:p>
        </p:txBody>
      </p:sp>
    </p:spTree>
    <p:extLst>
      <p:ext uri="{BB962C8B-B14F-4D97-AF65-F5344CB8AC3E}">
        <p14:creationId xmlns:p14="http://schemas.microsoft.com/office/powerpoint/2010/main" val="382425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5-1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685" y="1075038"/>
            <a:ext cx="520636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3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5-2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05\bla20851_05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53400" cy="433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9905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Trends in Female and Male Labor Force Participation Rates, 1947-2015</a:t>
            </a:r>
          </a:p>
        </p:txBody>
      </p:sp>
    </p:spTree>
    <p:extLst>
      <p:ext uri="{BB962C8B-B14F-4D97-AF65-F5344CB8AC3E}">
        <p14:creationId xmlns:p14="http://schemas.microsoft.com/office/powerpoint/2010/main" val="302900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Table 5-2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027" y="1095632"/>
            <a:ext cx="497633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9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94300" y="2286000"/>
            <a:ext cx="3949700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5-3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05\bla20851_0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76" y="685800"/>
            <a:ext cx="4876800" cy="581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638800" y="5971859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0" y="2971800"/>
            <a:ext cx="3810000" cy="159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Labor Force Participation Rates of Women by Age</a:t>
            </a:r>
          </a:p>
          <a:p>
            <a:pPr algn="ctr"/>
            <a:endParaRPr lang="en-US" dirty="0" smtClean="0"/>
          </a:p>
          <a:p>
            <a:r>
              <a:rPr lang="en-US" sz="1200" b="1" dirty="0" smtClean="0"/>
              <a:t>Source: </a:t>
            </a:r>
            <a:r>
              <a:rPr lang="en-US" sz="1200" dirty="0" smtClean="0"/>
              <a:t>US Department of Labor, Bureau of Labor Statistics, Employment and Earnings, Employment status of the civilian </a:t>
            </a:r>
            <a:r>
              <a:rPr lang="en-US" sz="1200" dirty="0" err="1" smtClean="0"/>
              <a:t>noninstitutional</a:t>
            </a:r>
            <a:r>
              <a:rPr lang="en-US" sz="1200" dirty="0" smtClean="0"/>
              <a:t> population by age, sex, and race, annual averages</a:t>
            </a: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55944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10200" y="2514600"/>
            <a:ext cx="3655541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5-4</a:t>
            </a:r>
            <a:endParaRPr lang="en-US" sz="2800" dirty="0"/>
          </a:p>
        </p:txBody>
      </p:sp>
      <p:pic>
        <p:nvPicPr>
          <p:cNvPr id="4098" name="Picture 2" descr="C:\Users\ballal\Documents\Blau 8e Figures\Blau8e_JPEG\bla20851_ch05\bla20851_0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6622"/>
            <a:ext cx="5105400" cy="601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594699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10200" y="2971800"/>
            <a:ext cx="3810000" cy="159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Labor Force Participation Rates </a:t>
            </a:r>
          </a:p>
          <a:p>
            <a:pPr algn="ctr"/>
            <a:r>
              <a:rPr lang="en-US" dirty="0" smtClean="0"/>
              <a:t>of Men by Age</a:t>
            </a:r>
          </a:p>
          <a:p>
            <a:pPr algn="ctr"/>
            <a:endParaRPr lang="en-US" dirty="0" smtClean="0"/>
          </a:p>
          <a:p>
            <a:r>
              <a:rPr lang="en-US" sz="1200" b="1" dirty="0" smtClean="0"/>
              <a:t>Source: </a:t>
            </a:r>
            <a:r>
              <a:rPr lang="en-US" sz="1200" dirty="0" smtClean="0"/>
              <a:t>US Department of Labor, Bureau of Labor Statistics, Employment and Earnings, Employment status of the civilian </a:t>
            </a:r>
            <a:r>
              <a:rPr lang="en-US" sz="1200" dirty="0" err="1" smtClean="0"/>
              <a:t>noninstitutional</a:t>
            </a:r>
            <a:r>
              <a:rPr lang="en-US" sz="1200" dirty="0" smtClean="0"/>
              <a:t> population by age, sex, and race, annual averages</a:t>
            </a: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41761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95600" y="114300"/>
            <a:ext cx="2798807" cy="6477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Figure 5-5</a:t>
            </a:r>
            <a:endParaRPr lang="en-US" sz="2400" dirty="0"/>
          </a:p>
        </p:txBody>
      </p:sp>
      <p:pic>
        <p:nvPicPr>
          <p:cNvPr id="5122" name="Picture 2" descr="C:\Users\ballal\Documents\Blau 8e Figures\Blau8e_JPEG\bla20851_ch05\bla20851_05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607" y="1472609"/>
            <a:ext cx="5964193" cy="462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533399"/>
            <a:ext cx="8077200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Unemployment Rates of Men and Women, 1948-2016</a:t>
            </a:r>
          </a:p>
          <a:p>
            <a:r>
              <a:rPr lang="en-US" sz="900" b="1" dirty="0" smtClean="0"/>
              <a:t>Notes: </a:t>
            </a:r>
            <a:r>
              <a:rPr lang="en-US" sz="900" dirty="0" smtClean="0"/>
              <a:t>Unemployment data are seasonally adjusted. Vertical gray bars indicate the official dates of recession as determined by the National Bureau of Economic Research (NBER)</a:t>
            </a:r>
            <a:endParaRPr lang="en-US" sz="900" b="1" dirty="0" smtClean="0"/>
          </a:p>
          <a:p>
            <a:r>
              <a:rPr lang="en-US" sz="900" b="1" dirty="0" smtClean="0"/>
              <a:t>Sources: </a:t>
            </a:r>
            <a:r>
              <a:rPr lang="en-US" sz="900" dirty="0" smtClean="0"/>
              <a:t>Unemployment data are for ages 16+ from the Bureau of Labor Statistics, Labor Force Statistics, based on CPS data, available at </a:t>
            </a:r>
            <a:r>
              <a:rPr lang="en-US" sz="900" dirty="0" smtClean="0">
                <a:hlinkClick r:id="rId3"/>
              </a:rPr>
              <a:t>www.bls.gov</a:t>
            </a:r>
            <a:r>
              <a:rPr lang="en-US" sz="900" dirty="0" smtClean="0"/>
              <a:t> (accessed April 9, 2016); NBER dating from Federal Reserve Economic Data, available at research.stlouisfed.org/fred2 (accessed July 7, 2016).</a:t>
            </a:r>
            <a:endParaRPr lang="en-US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105289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5-6</a:t>
            </a:r>
            <a:endParaRPr lang="en-US" sz="2800" dirty="0"/>
          </a:p>
        </p:txBody>
      </p:sp>
      <p:pic>
        <p:nvPicPr>
          <p:cNvPr id="6146" name="Picture 2" descr="C:\Users\ballal\Documents\Blau 8e Figures\Blau8e_JPEG\bla20851_ch05\bla20851_05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68427"/>
            <a:ext cx="5181600" cy="429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685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Unemployment Rates by Race for 2011 and 2015</a:t>
            </a:r>
          </a:p>
          <a:p>
            <a:endParaRPr lang="en-US" sz="1400" dirty="0" smtClean="0"/>
          </a:p>
          <a:p>
            <a:r>
              <a:rPr lang="en-US" sz="1050" b="1" dirty="0" smtClean="0"/>
              <a:t>Source: </a:t>
            </a:r>
            <a:r>
              <a:rPr lang="en-US" sz="1050" dirty="0" smtClean="0"/>
              <a:t>US Bureau of Labor Statistics, Labor Force Statistics from the CPS, available at </a:t>
            </a:r>
            <a:r>
              <a:rPr lang="en-US" sz="1050" dirty="0" smtClean="0">
                <a:hlinkClick r:id="rId3"/>
              </a:rPr>
              <a:t>www.bls.gov</a:t>
            </a:r>
            <a:r>
              <a:rPr lang="en-US" sz="1050" dirty="0" smtClean="0"/>
              <a:t> (accessed March 29, 2016)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75371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500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Chapter Five</vt:lpstr>
      <vt:lpstr>Figures and Tables</vt:lpstr>
      <vt:lpstr>Figure 5-1</vt:lpstr>
      <vt:lpstr>Table 5-1</vt:lpstr>
      <vt:lpstr>Figure 5-2</vt:lpstr>
      <vt:lpstr>Table 5-2</vt:lpstr>
      <vt:lpstr>Figure 5-3</vt:lpstr>
      <vt:lpstr>Figure 5-4</vt:lpstr>
      <vt:lpstr>Figure 5-5</vt:lpstr>
      <vt:lpstr>Figure 5-6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6</cp:revision>
  <dcterms:created xsi:type="dcterms:W3CDTF">2017-06-21T19:02:59Z</dcterms:created>
  <dcterms:modified xsi:type="dcterms:W3CDTF">2017-08-25T21:35:37Z</dcterms:modified>
</cp:coreProperties>
</file>