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2" y="-7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C8DB6-BA19-4E52-9442-22A117B786F1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9B16B-7F65-441E-BD32-0D2630476B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148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C8DB6-BA19-4E52-9442-22A117B786F1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9B16B-7F65-441E-BD32-0D2630476B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368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C8DB6-BA19-4E52-9442-22A117B786F1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9B16B-7F65-441E-BD32-0D2630476B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411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C8DB6-BA19-4E52-9442-22A117B786F1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9B16B-7F65-441E-BD32-0D2630476B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194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C8DB6-BA19-4E52-9442-22A117B786F1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9B16B-7F65-441E-BD32-0D2630476B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913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C8DB6-BA19-4E52-9442-22A117B786F1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9B16B-7F65-441E-BD32-0D2630476B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075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C8DB6-BA19-4E52-9442-22A117B786F1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9B16B-7F65-441E-BD32-0D2630476B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85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C8DB6-BA19-4E52-9442-22A117B786F1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9B16B-7F65-441E-BD32-0D2630476B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316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C8DB6-BA19-4E52-9442-22A117B786F1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9B16B-7F65-441E-BD32-0D2630476B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716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C8DB6-BA19-4E52-9442-22A117B786F1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9B16B-7F65-441E-BD32-0D2630476B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133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C8DB6-BA19-4E52-9442-22A117B786F1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9B16B-7F65-441E-BD32-0D2630476B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199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AC8DB6-BA19-4E52-9442-22A117B786F1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79B16B-7F65-441E-BD32-0D2630476B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869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762000" y="1219200"/>
            <a:ext cx="7772400" cy="1470025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bg1">
                    <a:lumMod val="50000"/>
                  </a:schemeClr>
                </a:solidFill>
              </a:rPr>
              <a:t>Chapter Three</a:t>
            </a:r>
            <a:endParaRPr lang="en-US" sz="3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447800" y="2819400"/>
            <a:ext cx="6400800" cy="1752600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The Family as an Economic Unit: Theoretical Perspectives</a:t>
            </a:r>
            <a:endParaRPr lang="en-US" sz="3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41650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438400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Figures and Tables</a:t>
            </a:r>
            <a:endParaRPr lang="en-US" sz="4800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9792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914400"/>
            <a:ext cx="6804454" cy="5061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414054" cy="843648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Table 3-1</a:t>
            </a:r>
            <a:endParaRPr lang="en-US" sz="2800" dirty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79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76199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Figure 3-1a</a:t>
            </a:r>
            <a:endParaRPr lang="en-US" sz="2800" dirty="0"/>
          </a:p>
        </p:txBody>
      </p:sp>
      <p:pic>
        <p:nvPicPr>
          <p:cNvPr id="1026" name="Picture 2" descr="C:\Users\ballal\Documents\Blau 8e Figures\Blau8e_JPEG\bla20851_ch03\bla20851_0301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600200"/>
            <a:ext cx="4097509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752600" y="838199"/>
            <a:ext cx="5638800" cy="7620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 smtClean="0"/>
              <a:t>Separate and Combined Production Possibility Frontiers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4529717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58029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Figure 3-1b</a:t>
            </a:r>
            <a:endParaRPr lang="en-US" sz="2800" dirty="0"/>
          </a:p>
        </p:txBody>
      </p:sp>
      <p:pic>
        <p:nvPicPr>
          <p:cNvPr id="2050" name="Picture 2" descr="C:\Users\ballal\Documents\Blau 8e Figures\Blau8e_JPEG\bla20851_ch03\bla20851_0301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1434" y="1577548"/>
            <a:ext cx="3963166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752600" y="815547"/>
            <a:ext cx="5638800" cy="7620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/>
              <a:t>Separate and Combined Production Possibility Frontiers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6891984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55618" y="84744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Figure 3-1c</a:t>
            </a:r>
            <a:endParaRPr lang="en-US" sz="2800" dirty="0"/>
          </a:p>
        </p:txBody>
      </p:sp>
      <p:pic>
        <p:nvPicPr>
          <p:cNvPr id="3074" name="Picture 2" descr="C:\Users\ballal\Documents\Blau 8e Figures\Blau8e_JPEG\bla20851_ch03\bla20851_0301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524000"/>
            <a:ext cx="3911637" cy="4518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752600" y="815547"/>
            <a:ext cx="5638800" cy="7620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/>
              <a:t>Separate and Combined Production Possibility Frontiers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5224253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84923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Figure 3-2a</a:t>
            </a:r>
            <a:endParaRPr lang="en-US" sz="2800" dirty="0"/>
          </a:p>
        </p:txBody>
      </p:sp>
      <p:pic>
        <p:nvPicPr>
          <p:cNvPr id="4098" name="Picture 2" descr="C:\Users\ballal\Documents\Blau 8e Figures\Blau8e_JPEG\bla20851_ch03\bla20851_0302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554894"/>
            <a:ext cx="3711024" cy="443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761565" y="762000"/>
            <a:ext cx="5638800" cy="7620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 smtClean="0"/>
              <a:t>Indifference Curves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9504795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138954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Figure 3-2b</a:t>
            </a:r>
            <a:endParaRPr lang="en-US" sz="2800" dirty="0"/>
          </a:p>
        </p:txBody>
      </p:sp>
      <p:pic>
        <p:nvPicPr>
          <p:cNvPr id="5122" name="Picture 2" descr="C:\Users\ballal\Documents\Blau 8e Figures\Blau8e_JPEG\bla20851_ch03\bla20851_0302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199" y="1501589"/>
            <a:ext cx="3816993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761565" y="762000"/>
            <a:ext cx="5638800" cy="7620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 smtClean="0"/>
              <a:t>Indifference Curves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2647453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Figure 3-3a</a:t>
            </a:r>
            <a:endParaRPr lang="en-US" sz="2800" dirty="0"/>
          </a:p>
        </p:txBody>
      </p:sp>
      <p:pic>
        <p:nvPicPr>
          <p:cNvPr id="6146" name="Picture 2" descr="C:\Users\ballal\Documents\Blau 8e Figures\Blau8e_JPEG\bla20851_ch03\bla20851_0303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600200"/>
            <a:ext cx="3706607" cy="4431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761565" y="762000"/>
            <a:ext cx="5638800" cy="7620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 smtClean="0"/>
              <a:t>The Role of Tastes in Determining the Household Division of Labor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6510144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138953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Figure 3-3b</a:t>
            </a:r>
            <a:endParaRPr lang="en-US" sz="2800" dirty="0"/>
          </a:p>
        </p:txBody>
      </p:sp>
      <p:pic>
        <p:nvPicPr>
          <p:cNvPr id="7170" name="Picture 2" descr="C:\Users\ballal\Documents\Blau 8e Figures\Blau8e_JPEG\bla20851_ch03\bla20851_0303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524000"/>
            <a:ext cx="3778637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761565" y="838199"/>
            <a:ext cx="5638800" cy="7620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 smtClean="0"/>
              <a:t>The Role of Tastes in Determining the Household Division of Labor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8347049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Figure 3-3c</a:t>
            </a:r>
            <a:endParaRPr lang="en-US" sz="2800" dirty="0"/>
          </a:p>
        </p:txBody>
      </p:sp>
      <p:pic>
        <p:nvPicPr>
          <p:cNvPr id="8194" name="Picture 2" descr="C:\Users\ballal\Documents\Blau 8e Figures\Blau8e_JPEG\bla20851_ch03\bla20851_0303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399" y="1676400"/>
            <a:ext cx="3530219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761565" y="838199"/>
            <a:ext cx="5638800" cy="7620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 smtClean="0"/>
              <a:t>The Role of Tastes in Determining the Household Division of Labor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7772526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Figure 3-4a</a:t>
            </a:r>
            <a:endParaRPr lang="en-US" sz="2800" dirty="0"/>
          </a:p>
        </p:txBody>
      </p:sp>
      <p:pic>
        <p:nvPicPr>
          <p:cNvPr id="9218" name="Picture 2" descr="C:\Users\ballal\Documents\Blau 8e Figures\Blau8e_JPEG\bla20851_ch03\bla20851_0304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7479" y="1600200"/>
            <a:ext cx="3747121" cy="44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761565" y="838199"/>
            <a:ext cx="5638800" cy="7620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 smtClean="0"/>
              <a:t>The Role of the Production Possibility Frontier in Determining the Household Division of Labor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7046387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Figure 3-4b</a:t>
            </a:r>
            <a:endParaRPr lang="en-US" sz="2800" dirty="0"/>
          </a:p>
        </p:txBody>
      </p:sp>
      <p:pic>
        <p:nvPicPr>
          <p:cNvPr id="10242" name="Picture 2" descr="C:\Users\ballal\Documents\Blau 8e Figures\Blau8e_JPEG\bla20851_ch03\bla20851_0304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422" y="1600200"/>
            <a:ext cx="3802922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761565" y="838199"/>
            <a:ext cx="5638800" cy="7620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 smtClean="0"/>
              <a:t>The Role of the Production Possibility Frontier in Determining the Household Division of Labor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5309000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444</Words>
  <Application>Microsoft Office PowerPoint</Application>
  <PresentationFormat>On-screen Show (4:3)</PresentationFormat>
  <Paragraphs>63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Chapter Three</vt:lpstr>
      <vt:lpstr>Figures and Tables</vt:lpstr>
      <vt:lpstr>Table 3-1</vt:lpstr>
      <vt:lpstr>Figure 3-1a</vt:lpstr>
      <vt:lpstr>Figure 3-1b</vt:lpstr>
      <vt:lpstr>Figure 3-1c</vt:lpstr>
      <vt:lpstr>Figure 3-2a</vt:lpstr>
      <vt:lpstr>Figure 3-2b</vt:lpstr>
      <vt:lpstr>Figure 3-3a</vt:lpstr>
      <vt:lpstr>Figure 3-3b</vt:lpstr>
      <vt:lpstr>Figure 3-3c</vt:lpstr>
      <vt:lpstr>Figure 3-4a</vt:lpstr>
      <vt:lpstr>Figure 3-4b</vt:lpstr>
    </vt:vector>
  </TitlesOfParts>
  <Company>Oxford University Press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BALL, Alison</dc:creator>
  <cp:lastModifiedBy>BALL, Alison</cp:lastModifiedBy>
  <cp:revision>5</cp:revision>
  <dcterms:created xsi:type="dcterms:W3CDTF">2017-06-21T18:26:53Z</dcterms:created>
  <dcterms:modified xsi:type="dcterms:W3CDTF">2017-08-25T21:34:44Z</dcterms:modified>
</cp:coreProperties>
</file>