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67" r:id="rId14"/>
    <p:sldId id="268" r:id="rId15"/>
    <p:sldId id="269" r:id="rId16"/>
    <p:sldId id="277" r:id="rId17"/>
    <p:sldId id="270" r:id="rId18"/>
    <p:sldId id="271" r:id="rId19"/>
    <p:sldId id="272" r:id="rId20"/>
    <p:sldId id="273" r:id="rId21"/>
    <p:sldId id="274" r:id="rId22"/>
    <p:sldId id="275"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F9161-487F-4191-B6E0-B69F95774D6E}" v="5" dt="2022-04-28T19:17:0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35" autoAdjust="0"/>
  </p:normalViewPr>
  <p:slideViewPr>
    <p:cSldViewPr snapToGrid="0">
      <p:cViewPr varScale="1">
        <p:scale>
          <a:sx n="70" d="100"/>
          <a:sy n="70" d="100"/>
        </p:scale>
        <p:origin x="13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ENZO, Sarah" userId="98e560c9-4861-4146-9339-74b4e712bd39" providerId="ADAL" clId="{F2CF9161-487F-4191-B6E0-B69F95774D6E}"/>
    <pc:docChg chg="undo custSel modSld">
      <pc:chgData name="D'ARIENZO, Sarah" userId="98e560c9-4861-4146-9339-74b4e712bd39" providerId="ADAL" clId="{F2CF9161-487F-4191-B6E0-B69F95774D6E}" dt="2022-04-28T19:17:14.500" v="115" actId="20577"/>
      <pc:docMkLst>
        <pc:docMk/>
      </pc:docMkLst>
      <pc:sldChg chg="modSp mod">
        <pc:chgData name="D'ARIENZO, Sarah" userId="98e560c9-4861-4146-9339-74b4e712bd39" providerId="ADAL" clId="{F2CF9161-487F-4191-B6E0-B69F95774D6E}" dt="2022-04-28T18:10:08.032" v="67" actId="962"/>
        <pc:sldMkLst>
          <pc:docMk/>
          <pc:sldMk cId="0" sldId="256"/>
        </pc:sldMkLst>
        <pc:spChg chg="mod">
          <ac:chgData name="D'ARIENZO, Sarah" userId="98e560c9-4861-4146-9339-74b4e712bd39" providerId="ADAL" clId="{F2CF9161-487F-4191-B6E0-B69F95774D6E}" dt="2022-04-28T18:08:05.501" v="13" actId="27636"/>
          <ac:spMkLst>
            <pc:docMk/>
            <pc:sldMk cId="0" sldId="256"/>
            <ac:spMk id="64" creationId="{00000000-0000-0000-0000-000000000000}"/>
          </ac:spMkLst>
        </pc:spChg>
        <pc:picChg chg="mod">
          <ac:chgData name="D'ARIENZO, Sarah" userId="98e560c9-4861-4146-9339-74b4e712bd39" providerId="ADAL" clId="{F2CF9161-487F-4191-B6E0-B69F95774D6E}" dt="2022-04-28T18:10:08.032" v="67" actId="962"/>
          <ac:picMkLst>
            <pc:docMk/>
            <pc:sldMk cId="0" sldId="256"/>
            <ac:picMk id="67" creationId="{00000000-0000-0000-0000-000000000000}"/>
          </ac:picMkLst>
        </pc:picChg>
      </pc:sldChg>
      <pc:sldChg chg="modNotes modNotesTx">
        <pc:chgData name="D'ARIENZO, Sarah" userId="98e560c9-4861-4146-9339-74b4e712bd39" providerId="ADAL" clId="{F2CF9161-487F-4191-B6E0-B69F95774D6E}" dt="2022-04-28T18:35:40.529" v="75" actId="20577"/>
        <pc:sldMkLst>
          <pc:docMk/>
          <pc:sldMk cId="0" sldId="259"/>
        </pc:sldMkLst>
      </pc:sldChg>
      <pc:sldChg chg="modNotes modNotesTx">
        <pc:chgData name="D'ARIENZO, Sarah" userId="98e560c9-4861-4146-9339-74b4e712bd39" providerId="ADAL" clId="{F2CF9161-487F-4191-B6E0-B69F95774D6E}" dt="2022-04-28T18:09:24.378" v="57" actId="20577"/>
        <pc:sldMkLst>
          <pc:docMk/>
          <pc:sldMk cId="0" sldId="260"/>
        </pc:sldMkLst>
      </pc:sldChg>
      <pc:sldChg chg="modNotes modNotesTx">
        <pc:chgData name="D'ARIENZO, Sarah" userId="98e560c9-4861-4146-9339-74b4e712bd39" providerId="ADAL" clId="{F2CF9161-487F-4191-B6E0-B69F95774D6E}" dt="2022-04-28T18:09:28.882" v="59" actId="20577"/>
        <pc:sldMkLst>
          <pc:docMk/>
          <pc:sldMk cId="0" sldId="261"/>
        </pc:sldMkLst>
      </pc:sldChg>
      <pc:sldChg chg="modNotes modNotesTx">
        <pc:chgData name="D'ARIENZO, Sarah" userId="98e560c9-4861-4146-9339-74b4e712bd39" providerId="ADAL" clId="{F2CF9161-487F-4191-B6E0-B69F95774D6E}" dt="2022-04-28T18:09:38.764" v="63" actId="20577"/>
        <pc:sldMkLst>
          <pc:docMk/>
          <pc:sldMk cId="0" sldId="262"/>
        </pc:sldMkLst>
      </pc:sldChg>
      <pc:sldChg chg="modNotes modNotesTx">
        <pc:chgData name="D'ARIENZO, Sarah" userId="98e560c9-4861-4146-9339-74b4e712bd39" providerId="ADAL" clId="{F2CF9161-487F-4191-B6E0-B69F95774D6E}" dt="2022-04-28T18:08:14.259" v="17" actId="2"/>
        <pc:sldMkLst>
          <pc:docMk/>
          <pc:sldMk cId="0" sldId="263"/>
        </pc:sldMkLst>
      </pc:sldChg>
      <pc:sldChg chg="modNotes modNotesTx">
        <pc:chgData name="D'ARIENZO, Sarah" userId="98e560c9-4861-4146-9339-74b4e712bd39" providerId="ADAL" clId="{F2CF9161-487F-4191-B6E0-B69F95774D6E}" dt="2022-04-28T18:36:27.728" v="91" actId="20577"/>
        <pc:sldMkLst>
          <pc:docMk/>
          <pc:sldMk cId="0" sldId="265"/>
        </pc:sldMkLst>
      </pc:sldChg>
      <pc:sldChg chg="modNotes modNotesTx">
        <pc:chgData name="D'ARIENZO, Sarah" userId="98e560c9-4861-4146-9339-74b4e712bd39" providerId="ADAL" clId="{F2CF9161-487F-4191-B6E0-B69F95774D6E}" dt="2022-04-28T18:36:33.841" v="93" actId="20577"/>
        <pc:sldMkLst>
          <pc:docMk/>
          <pc:sldMk cId="0" sldId="266"/>
        </pc:sldMkLst>
      </pc:sldChg>
      <pc:sldChg chg="modNotesTx">
        <pc:chgData name="D'ARIENZO, Sarah" userId="98e560c9-4861-4146-9339-74b4e712bd39" providerId="ADAL" clId="{F2CF9161-487F-4191-B6E0-B69F95774D6E}" dt="2022-04-28T18:36:39.741" v="95" actId="20577"/>
        <pc:sldMkLst>
          <pc:docMk/>
          <pc:sldMk cId="0" sldId="268"/>
        </pc:sldMkLst>
      </pc:sldChg>
      <pc:sldChg chg="modNotes modNotesTx">
        <pc:chgData name="D'ARIENZO, Sarah" userId="98e560c9-4861-4146-9339-74b4e712bd39" providerId="ADAL" clId="{F2CF9161-487F-4191-B6E0-B69F95774D6E}" dt="2022-04-28T18:08:26.014" v="25" actId="20577"/>
        <pc:sldMkLst>
          <pc:docMk/>
          <pc:sldMk cId="0" sldId="269"/>
        </pc:sldMkLst>
      </pc:sldChg>
      <pc:sldChg chg="modNotes modNotesTx">
        <pc:chgData name="D'ARIENZO, Sarah" userId="98e560c9-4861-4146-9339-74b4e712bd39" providerId="ADAL" clId="{F2CF9161-487F-4191-B6E0-B69F95774D6E}" dt="2022-04-28T19:16:53.667" v="109" actId="20577"/>
        <pc:sldMkLst>
          <pc:docMk/>
          <pc:sldMk cId="0" sldId="270"/>
        </pc:sldMkLst>
      </pc:sldChg>
      <pc:sldChg chg="modNotesTx">
        <pc:chgData name="D'ARIENZO, Sarah" userId="98e560c9-4861-4146-9339-74b4e712bd39" providerId="ADAL" clId="{F2CF9161-487F-4191-B6E0-B69F95774D6E}" dt="2022-04-28T18:36:55.519" v="103" actId="20577"/>
        <pc:sldMkLst>
          <pc:docMk/>
          <pc:sldMk cId="0" sldId="271"/>
        </pc:sldMkLst>
      </pc:sldChg>
      <pc:sldChg chg="modNotes modNotesTx">
        <pc:chgData name="D'ARIENZO, Sarah" userId="98e560c9-4861-4146-9339-74b4e712bd39" providerId="ADAL" clId="{F2CF9161-487F-4191-B6E0-B69F95774D6E}" dt="2022-04-28T19:17:01.696" v="111" actId="20577"/>
        <pc:sldMkLst>
          <pc:docMk/>
          <pc:sldMk cId="0" sldId="272"/>
        </pc:sldMkLst>
      </pc:sldChg>
      <pc:sldChg chg="modNotes modNotesTx">
        <pc:chgData name="D'ARIENZO, Sarah" userId="98e560c9-4861-4146-9339-74b4e712bd39" providerId="ADAL" clId="{F2CF9161-487F-4191-B6E0-B69F95774D6E}" dt="2022-04-28T19:17:10.134" v="113" actId="20577"/>
        <pc:sldMkLst>
          <pc:docMk/>
          <pc:sldMk cId="0" sldId="273"/>
        </pc:sldMkLst>
      </pc:sldChg>
      <pc:sldChg chg="modSp mod modNotes modNotesTx">
        <pc:chgData name="D'ARIENZO, Sarah" userId="98e560c9-4861-4146-9339-74b4e712bd39" providerId="ADAL" clId="{F2CF9161-487F-4191-B6E0-B69F95774D6E}" dt="2022-04-28T19:17:14.500" v="115" actId="20577"/>
        <pc:sldMkLst>
          <pc:docMk/>
          <pc:sldMk cId="0" sldId="274"/>
        </pc:sldMkLst>
        <pc:picChg chg="mod">
          <ac:chgData name="D'ARIENZO, Sarah" userId="98e560c9-4861-4146-9339-74b4e712bd39" providerId="ADAL" clId="{F2CF9161-487F-4191-B6E0-B69F95774D6E}" dt="2022-04-28T18:10:28.415" v="73" actId="962"/>
          <ac:picMkLst>
            <pc:docMk/>
            <pc:sldMk cId="0" sldId="274"/>
            <ac:picMk id="170" creationId="{00000000-0000-0000-0000-000000000000}"/>
          </ac:picMkLst>
        </pc:picChg>
      </pc:sldChg>
      <pc:sldChg chg="modSp mod modNotesTx">
        <pc:chgData name="D'ARIENZO, Sarah" userId="98e560c9-4861-4146-9339-74b4e712bd39" providerId="ADAL" clId="{F2CF9161-487F-4191-B6E0-B69F95774D6E}" dt="2022-04-28T18:37:07.006" v="107" actId="20577"/>
        <pc:sldMkLst>
          <pc:docMk/>
          <pc:sldMk cId="0" sldId="275"/>
        </pc:sldMkLst>
        <pc:picChg chg="mod">
          <ac:chgData name="D'ARIENZO, Sarah" userId="98e560c9-4861-4146-9339-74b4e712bd39" providerId="ADAL" clId="{F2CF9161-487F-4191-B6E0-B69F95774D6E}" dt="2022-04-28T18:10:26.645" v="71" actId="962"/>
          <ac:picMkLst>
            <pc:docMk/>
            <pc:sldMk cId="0" sldId="275"/>
            <ac:picMk id="17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76" name="Shape 76"/>
          <p:cNvSpPr>
            <a:spLocks noGrp="1"/>
          </p:cNvSpPr>
          <p:nvPr>
            <p:ph type="body" sz="quarter" idx="1"/>
          </p:nvPr>
        </p:nvSpPr>
        <p:spPr>
          <a:prstGeom prst="rect">
            <a:avLst/>
          </a:prstGeom>
        </p:spPr>
        <p:txBody>
          <a:bodyPr/>
          <a:lstStyle/>
          <a:p>
            <a:r>
              <a:rPr dirty="0"/>
              <a:t>Ocean biodiversity has many threats. Among them, overexploitation is a primary concern for most marine endangered species; however, policies to limit harvesting have been successful in preventing several species from going extinct, including humpback whales (Megaptera novaeangliae). Climate change also directly impacts ocean life, including by reducing sea ice, upon which many marine mammals depend.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4" name="Shape 124"/>
          <p:cNvSpPr>
            <a:spLocks noGrp="1"/>
          </p:cNvSpPr>
          <p:nvPr>
            <p:ph type="body" sz="quarter" idx="1"/>
          </p:nvPr>
        </p:nvSpPr>
        <p:spPr>
          <a:prstGeom prst="rect">
            <a:avLst/>
          </a:prstGeom>
        </p:spPr>
        <p:txBody>
          <a:bodyPr/>
          <a:lstStyle/>
          <a:p>
            <a:r>
              <a:rPr dirty="0"/>
              <a:t>FIGURE 5.8 Intensive harvesting has reached crisis levels in many of the world’s fisheries. These bluefin tuna (Thunnus thynnus) are being transferred from a fishing trawler to</a:t>
            </a:r>
            <a:r>
              <a:rPr lang="en-US" dirty="0"/>
              <a:t> </a:t>
            </a:r>
            <a:r>
              <a:rPr dirty="0"/>
              <a:t>a factory ship, aboard which huge quantities of fish are efficiently processed for human consumption. Such efficiency can result in massive overfishing.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30" name="Shape 130"/>
          <p:cNvSpPr>
            <a:spLocks noGrp="1"/>
          </p:cNvSpPr>
          <p:nvPr>
            <p:ph type="body" sz="quarter" idx="1"/>
          </p:nvPr>
        </p:nvSpPr>
        <p:spPr>
          <a:prstGeom prst="rect">
            <a:avLst/>
          </a:prstGeom>
        </p:spPr>
        <p:txBody>
          <a:bodyPr/>
          <a:lstStyle/>
          <a:p>
            <a:r>
              <a:rPr dirty="0"/>
              <a:t>FIGURE 5.9 Orchids are the most extensively traded taxonomic group on the CITES watch list. They are extremely popular ornamental plants, the showiest of which originate in the tropics. The trade of all species of orchids is tracked by international agreement.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36" name="Shape 136"/>
          <p:cNvSpPr>
            <a:spLocks noGrp="1"/>
          </p:cNvSpPr>
          <p:nvPr>
            <p:ph type="body" sz="quarter" idx="1"/>
          </p:nvPr>
        </p:nvSpPr>
        <p:spPr>
          <a:prstGeom prst="rect">
            <a:avLst/>
          </a:prstGeom>
        </p:spPr>
        <p:txBody>
          <a:bodyPr/>
          <a:lstStyle/>
          <a:p>
            <a:r>
              <a:rPr dirty="0"/>
              <a:t>FIGURE 5.10 Major groups illegally traded, worldwide. (A) Share of all seizure incidents</a:t>
            </a:r>
            <a:r>
              <a:rPr lang="en-US" dirty="0"/>
              <a:t> </a:t>
            </a:r>
            <a:r>
              <a:rPr dirty="0"/>
              <a:t>in the World WISE database, by taxonomic category, aggregated 1999–2018. (B) Share of total seizures, by type (aggregated on the basis of standard value), 2014–2018. (After UNODC 2020. World Wildlife Crime Report 2020: Trafficking in Protected Species. United Nations Office on Drugs and Crime. Data: UNODC World WISE Database.)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2" name="Shape 142"/>
          <p:cNvSpPr>
            <a:spLocks noGrp="1"/>
          </p:cNvSpPr>
          <p:nvPr>
            <p:ph type="body" sz="quarter" idx="1"/>
          </p:nvPr>
        </p:nvSpPr>
        <p:spPr>
          <a:prstGeom prst="rect">
            <a:avLst/>
          </a:prstGeom>
        </p:spPr>
        <p:txBody>
          <a:bodyPr/>
          <a:lstStyle/>
          <a:p>
            <a:r>
              <a:rPr dirty="0"/>
              <a:t>FIGURE 5.11 The ant-eating pangolin (eight species in the family Manidae) has become the most illegally trafficked animal in the world, with number of individuals seized at borders increasing dramatically beginning in 2014. The number for 2018 is estimated. (After UNODC 2021. Wildlife Crime: Pangolin Scales, 2020. United Nations Office on Drugs and Crime. Data: World WISE.)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2" name="Shape 142"/>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Calibri"/>
              </a:rPr>
              <a:t>TABLE 5.2 Worldwide Populations of Whale Species </a:t>
            </a:r>
            <a:r>
              <a:rPr lang="en-IN" sz="1200" b="0" i="0" u="none" strike="noStrike" baseline="0" dirty="0" smtClean="0">
                <a:latin typeface="+mn-lt"/>
                <a:ea typeface="+mn-ea"/>
                <a:cs typeface="+mn-cs"/>
                <a:sym typeface="Calibri"/>
              </a:rPr>
              <a:t>Harvested by Humans</a:t>
            </a:r>
            <a:endParaRPr b="0" dirty="0"/>
          </a:p>
        </p:txBody>
      </p:sp>
    </p:spTree>
    <p:extLst>
      <p:ext uri="{BB962C8B-B14F-4D97-AF65-F5344CB8AC3E}">
        <p14:creationId xmlns:p14="http://schemas.microsoft.com/office/powerpoint/2010/main" val="407826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8" name="Shape 148"/>
          <p:cNvSpPr>
            <a:spLocks noGrp="1"/>
          </p:cNvSpPr>
          <p:nvPr>
            <p:ph type="body" sz="quarter" idx="1"/>
          </p:nvPr>
        </p:nvSpPr>
        <p:spPr>
          <a:prstGeom prst="rect">
            <a:avLst/>
          </a:prstGeom>
        </p:spPr>
        <p:txBody>
          <a:bodyPr/>
          <a:lstStyle/>
          <a:p>
            <a:r>
              <a:rPr dirty="0"/>
              <a:t>FIGURE 5.12 Some invasive plants competitively exclude nearly all other species.</a:t>
            </a:r>
            <a:r>
              <a:rPr lang="en-US" dirty="0"/>
              <a:t> </a:t>
            </a:r>
            <a:r>
              <a:rPr dirty="0"/>
              <a:t>(A) Pontic rhododendron (Rhododendron ponticum) is native to southern Europe and southwest Asia but has become invasive in the United Kingdom, particularly in the oak woodland of western Scotland, an ecosystem with high conservation importance. (B) Researchers found that with increasing density of rhododendron, grasses, forbs (broad-leaved plants), and mosses all decreased. (B, after J. E. Maclean et al. 2018. J Appl Ecol 55(2): 874–884.</a:t>
            </a:r>
            <a:r>
              <a:rPr lang="en-US" dirty="0"/>
              <a:t> </a:t>
            </a:r>
            <a:r>
              <a:rPr dirty="0"/>
              <a:t>© 2017 The Authors. Journal of Applied Ecology. © 2017 British Ecological Society.)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4" name="Shape 154"/>
          <p:cNvSpPr>
            <a:spLocks noGrp="1"/>
          </p:cNvSpPr>
          <p:nvPr>
            <p:ph type="body" sz="quarter" idx="1"/>
          </p:nvPr>
        </p:nvSpPr>
        <p:spPr>
          <a:prstGeom prst="rect">
            <a:avLst/>
          </a:prstGeom>
        </p:spPr>
        <p:txBody>
          <a:bodyPr/>
          <a:lstStyle/>
          <a:p>
            <a:r>
              <a:rPr dirty="0"/>
              <a:t>FIGURE 5.13 (A) The common brushtail possum was introduced from Australia to New Zealand in 1837 and has since become a significant threat to native species. The possums are omnivores that prey</a:t>
            </a:r>
            <a:r>
              <a:rPr lang="en-US" dirty="0"/>
              <a:t> </a:t>
            </a:r>
            <a:r>
              <a:rPr dirty="0"/>
              <a:t>on bird eggs and invertebrates and compete with native species for</a:t>
            </a:r>
            <a:r>
              <a:rPr lang="en-US" dirty="0"/>
              <a:t> </a:t>
            </a:r>
            <a:r>
              <a:rPr dirty="0"/>
              <a:t>food. (B) A new method of control is being employed that instantly kills the possum when, attracted by a scent bait, it inserts its head looking for food. The benefit of this type of trap is that it is more humane than poison plus is self-resetting, able to discharge several times.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0" name="Shape 160"/>
          <p:cNvSpPr>
            <a:spLocks noGrp="1"/>
          </p:cNvSpPr>
          <p:nvPr>
            <p:ph type="body" sz="quarter" idx="1"/>
          </p:nvPr>
        </p:nvSpPr>
        <p:spPr>
          <a:prstGeom prst="rect">
            <a:avLst/>
          </a:prstGeom>
        </p:spPr>
        <p:txBody>
          <a:bodyPr/>
          <a:lstStyle/>
          <a:p>
            <a:r>
              <a:rPr dirty="0"/>
              <a:t>FIGURE 5.14 Invasive mollusks are a significant problem in many lakes. (A) For example, zebra mussels (Dreissena polymorpha) spread very quickly, covering native species and clogging pipes. They are dispersed in part by attaching themselves to boats. (B) These maps show</a:t>
            </a:r>
            <a:r>
              <a:rPr lang="en-US" dirty="0"/>
              <a:t> </a:t>
            </a:r>
            <a:r>
              <a:rPr dirty="0"/>
              <a:t>the rapid spread of a similar species, the Eastern European quagga mussel (Dreissena rostriformis bugensis) in the Netherlands since it was first detected in the Rhine-Meuse estuary in 2006. In Europe, the quagga mussel has traveled between 23 and 383 km/y (mean 120 ± 53.8 km/y). (B, after J. Matthews et al. 2014. Biol Invasions 16: 23. https://doi.org/10.1007/ s10530-013-0498-8.)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6" name="Shape 166"/>
          <p:cNvSpPr>
            <a:spLocks noGrp="1"/>
          </p:cNvSpPr>
          <p:nvPr>
            <p:ph type="body" sz="quarter" idx="1"/>
          </p:nvPr>
        </p:nvSpPr>
        <p:spPr>
          <a:prstGeom prst="rect">
            <a:avLst/>
          </a:prstGeom>
        </p:spPr>
        <p:txBody>
          <a:bodyPr/>
          <a:lstStyle/>
          <a:p>
            <a:r>
              <a:rPr dirty="0"/>
              <a:t>FIGURE 5.15 Every year volunteers remove Eurasian water chestnut, an invasive floating plant, from the Mystic River in northeastern Massachusetts. Floating invasive plants like this one create thick mats that exclude native aquatic plants that provide habitat and food for native fish and other animals. They are also bad for animals that require open water to forage, such as eagles. This effort has been successful in removing thousands of “baskets” of the weed annually since 2010, with good results.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72" name="Shape 172"/>
          <p:cNvSpPr>
            <a:spLocks noGrp="1"/>
          </p:cNvSpPr>
          <p:nvPr>
            <p:ph type="body" sz="quarter" idx="1"/>
          </p:nvPr>
        </p:nvSpPr>
        <p:spPr>
          <a:prstGeom prst="rect">
            <a:avLst/>
          </a:prstGeom>
        </p:spPr>
        <p:txBody>
          <a:bodyPr/>
          <a:lstStyle/>
          <a:p>
            <a:r>
              <a:rPr dirty="0"/>
              <a:t>FIGURE 5.16 Infectious diseases (such as rabies, Lyme disease, influenza, bird flu, hantavirus, and canine distemper) spread among wildlife populations, domesticated animals, and humans as a result of increasing population densities and the advance of agriculture and human settlements into wild areas. This diagram illustrates the infection and transmission routes of bird flu, which is caused by a virus that infects wild waterfowl, chickens, and humans. The shaded areas of overlap indicate that the disease can be shared among the three groups. Single arrows indicate factors contributing to higher rates of infection; double arrows indicate factors contributing to the spread of disease among the three groups. (After P. Daszak et al. 2000. Science 287: 443–449.)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2" name="Shape 82"/>
          <p:cNvSpPr>
            <a:spLocks noGrp="1"/>
          </p:cNvSpPr>
          <p:nvPr>
            <p:ph type="body" sz="quarter" idx="1"/>
          </p:nvPr>
        </p:nvSpPr>
        <p:spPr>
          <a:prstGeom prst="rect">
            <a:avLst/>
          </a:prstGeom>
        </p:spPr>
        <p:txBody>
          <a:bodyPr/>
          <a:lstStyle/>
          <a:p>
            <a:r>
              <a:rPr dirty="0"/>
              <a:t>FIGURE 5.1 (A) By analyzing air bubbles trapped in ice cores, scientists can determine the climate that existed even hundreds of thousands of years ago. (B) Ice cores sampled in Vostok, Antarctica, revealed that temperature has fluctuated as much as 11°C over the past 800,000 years and that these fluctuations closely mirrored carbon dioxide measurements. More recent data are collected from direct measurements. (B, after D. Lüthi et al. 2008. Nature 453[7193]: 379–382. https:// doi.org/10.1038/nature06949, and J. </a:t>
            </a:r>
            <a:r>
              <a:rPr dirty="0" err="1"/>
              <a:t>Jouzel</a:t>
            </a:r>
            <a:r>
              <a:rPr lang="en-US" dirty="0"/>
              <a:t> </a:t>
            </a:r>
            <a:r>
              <a:rPr dirty="0"/>
              <a:t>et al. 2007. Science 317 [5839]: 793–796. Reprinted with permission from AAAS. https:// doi.org/10.1126/science.1141038.)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78" name="Shape 178"/>
          <p:cNvSpPr>
            <a:spLocks noGrp="1"/>
          </p:cNvSpPr>
          <p:nvPr>
            <p:ph type="body" sz="quarter" idx="1"/>
          </p:nvPr>
        </p:nvSpPr>
        <p:spPr>
          <a:prstGeom prst="rect">
            <a:avLst/>
          </a:prstGeom>
        </p:spPr>
        <p:txBody>
          <a:bodyPr/>
          <a:lstStyle/>
          <a:p>
            <a:r>
              <a:rPr dirty="0"/>
              <a:t>FIGURE 5.17 A little brown bat (Myotis lucifugus) infected with white-nose syndrome is being examined by a researcher. This fungal disease, which first appeared in the United States</a:t>
            </a:r>
            <a:r>
              <a:rPr lang="en-US" dirty="0"/>
              <a:t> </a:t>
            </a:r>
            <a:r>
              <a:rPr dirty="0"/>
              <a:t>in 2006, affects a variety of bat species and has killed up to 90% of the bats in many caves.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8" name="Shape 88"/>
          <p:cNvSpPr>
            <a:spLocks noGrp="1"/>
          </p:cNvSpPr>
          <p:nvPr>
            <p:ph type="body" sz="quarter" idx="1"/>
          </p:nvPr>
        </p:nvSpPr>
        <p:spPr>
          <a:prstGeom prst="rect">
            <a:avLst/>
          </a:prstGeom>
        </p:spPr>
        <p:txBody>
          <a:bodyPr/>
          <a:lstStyle/>
          <a:p>
            <a:r>
              <a:rPr dirty="0"/>
              <a:t>FIGURE 5.2 In modern times we are able to measure not only annual mean temperature and mean atmospheric carbon dioxide directly, but also industrial emissions. We can see here that all three of these measures have increased at similar rates, illustrating the contribution of fossil fuel use to atmospheric CO2, and also how this is impacting global temperature. Measurements and calculations taken by different groups of scientists are consistent (Tollefson 2018). (A, after NOAA Climate.gov [https://www.climate.gov/media/12990], adapted from original by Howard Diamond [NOAA ARL]. Atmospheric CO2 data from NOAA and ETHZ. CO2 emissions data from Our World in Data [https://ourworldindata.org/ co2-and-other-greenhouse-gas-emissions] and the Global Carbon Project. B, after https://climate.nasa.gov/ vital-signs/global-temperature.)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8" name="Shape 88"/>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Calibri"/>
              </a:rPr>
              <a:t>TABLE 5.1 Some Effects of Global Warming</a:t>
            </a:r>
            <a:endParaRPr b="0" dirty="0"/>
          </a:p>
        </p:txBody>
      </p:sp>
    </p:spTree>
    <p:extLst>
      <p:ext uri="{BB962C8B-B14F-4D97-AF65-F5344CB8AC3E}">
        <p14:creationId xmlns:p14="http://schemas.microsoft.com/office/powerpoint/2010/main" val="180154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FIGURE 5.3 Global temperature differences from average, for 2020. Here, temperature changes are reported in terms of difference (anomaly) from the average annual temperature from 1951 to 1980. Note that temperature changes differ across the surface of the Earth, with the greatest temperature increases at northern latitudes. At publication of this edition, the latest data were for 2020, which tied with 2016 as the hottest year on record. (From NASA/GISS, Scientific Visualization Studio. 2020. https://climate.nasa.gov/ vital-signs/global-temperature.)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00" name="Shape 100"/>
          <p:cNvSpPr>
            <a:spLocks noGrp="1"/>
          </p:cNvSpPr>
          <p:nvPr>
            <p:ph type="body" sz="quarter" idx="1"/>
          </p:nvPr>
        </p:nvSpPr>
        <p:spPr>
          <a:prstGeom prst="rect">
            <a:avLst/>
          </a:prstGeom>
        </p:spPr>
        <p:txBody>
          <a:bodyPr/>
          <a:lstStyle/>
          <a:p>
            <a:r>
              <a:rPr dirty="0"/>
              <a:t>FIGURE 5.4 High ocean temperatures cause corals to expel the symbiotic algae that provide them with food. (A) The 2015 coral bleaching event had dramatic effects on this reef in American Samoa. The photo on the left was taken in December 2014, the one on the right in February 2015. The photos were taken by the XL Catlin Seaview Survey, a group documenting bleaching across the globe. (B) Temperature increases that threaten coral reefs can be tracked using satellite data. Here, we can see that for the period June 2014—April 2017, more than 70% of the Earth’s seas experienced conditions that usually cause coral mortality. Furthermore, most of the seas of American Samoa reached this point at least twice during this period, making it the worst coral bleaching event on record. Major coral reef regions are outlined here, with World Heritage sites (i.e., reefs of particular biological or cultural significance) indicated with dots. Corals begin to starve after bleaching, but some may recover if conditions improve. The NOAA Coral Reef Watch program uses surface temperature data collected by satellite to determine where managers should focus efforts. Global warming is the leading cause of coral bleaching. (After NOAA Coral Reef Watch 2017 and L. Burke et al. 2011. Reefs at Risk Revisited. World Resources Institute, Washington, DC. CC BY 4.0.)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06" name="Shape 106"/>
          <p:cNvSpPr>
            <a:spLocks noGrp="1"/>
          </p:cNvSpPr>
          <p:nvPr>
            <p:ph type="body" sz="quarter" idx="1"/>
          </p:nvPr>
        </p:nvSpPr>
        <p:spPr>
          <a:prstGeom prst="rect">
            <a:avLst/>
          </a:prstGeom>
        </p:spPr>
        <p:txBody>
          <a:bodyPr/>
          <a:lstStyle/>
          <a:p>
            <a:r>
              <a:rPr dirty="0"/>
              <a:t>FIGURE 5.5 (A) All climate models predict that the greatest warming will take place in the northern polar regions. The graph shows satellite-data-derived measurements of the extent of arctic sea ice cover by month, for selected years from 1979 to April 2021. The inset shows how the ice extent has decreased over time for the month of April. (B) The satellite-derived map shows the Arctic sea ice extent (in white) in summer of 2020 as compared with the median modern ice edge between 1981 and 2010 (yellow outline). The red dot marks the North Pole. (A, after J. C. Comiso et al. Current state of sea ice cover. Accessed April 2021. https://earth.gsfc.nasa.gov/cryo/ data/current-state-sea-ice-cover.)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2" name="Shape 112"/>
          <p:cNvSpPr>
            <a:spLocks noGrp="1"/>
          </p:cNvSpPr>
          <p:nvPr>
            <p:ph type="body" sz="quarter" idx="1"/>
          </p:nvPr>
        </p:nvSpPr>
        <p:spPr>
          <a:prstGeom prst="rect">
            <a:avLst/>
          </a:prstGeom>
        </p:spPr>
        <p:txBody>
          <a:bodyPr/>
          <a:lstStyle/>
          <a:p>
            <a:r>
              <a:rPr dirty="0"/>
              <a:t>FIGURE 5.6 Polar ice caps are melting at alarming rates, as these walrus crowded onto an ice floe in the Bering Sea off Alaska seem to attest.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8" name="Shape 118"/>
          <p:cNvSpPr>
            <a:spLocks noGrp="1"/>
          </p:cNvSpPr>
          <p:nvPr>
            <p:ph type="body" sz="quarter" idx="1"/>
          </p:nvPr>
        </p:nvSpPr>
        <p:spPr>
          <a:prstGeom prst="rect">
            <a:avLst/>
          </a:prstGeom>
        </p:spPr>
        <p:txBody>
          <a:bodyPr/>
          <a:lstStyle/>
          <a:p>
            <a:r>
              <a:rPr dirty="0"/>
              <a:t>FIGURE 5.7 (A) American pikas (Ochotona princeps, a relative of the rabbit) live at high altitudes and so are the subject of concern in the face of warming climates. (B) A survey</a:t>
            </a:r>
            <a:r>
              <a:rPr lang="en-US" dirty="0"/>
              <a:t> </a:t>
            </a:r>
            <a:r>
              <a:rPr dirty="0"/>
              <a:t>of 2387 sites throughout the Great Basin was compared with historical records of pikas (“old sites”), including where they were known to be extirpated. All extirpated sites were</a:t>
            </a:r>
            <a:r>
              <a:rPr lang="en-US" dirty="0"/>
              <a:t> </a:t>
            </a:r>
            <a:r>
              <a:rPr dirty="0"/>
              <a:t>in warmer, drier regions. Although this may appear to be bad news in a warming climate, these data also show that the species appears to be adapting to a wider range of tolerated climates, possibly indicating an evolutionary trend that could help the species adapt. (B, after C. I. Millar et al. 2018. Arct Antarct Alp Res 50: e1436296</a:t>
            </a:r>
            <a:r>
              <a:rPr lang="en-US" dirty="0"/>
              <a:t>. </a:t>
            </a:r>
            <a:r>
              <a:rPr dirty="0"/>
              <a:t>https://doi.org/10.1080</a:t>
            </a:r>
            <a:r>
              <a:rPr lang="en-US" dirty="0"/>
              <a:t>/</a:t>
            </a:r>
            <a:r>
              <a:rPr dirty="0"/>
              <a:t>15230430.2018.1436296. CC BY 4.0. https://creativecommons.org/licenses/by/4.0.)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Numero diapositiva"/>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4" name="Title"/>
          <p:cNvSpPr txBox="1">
            <a:spLocks noGrp="1"/>
          </p:cNvSpPr>
          <p:nvPr>
            <p:ph type="title" hasCustomPrompt="1"/>
          </p:nvPr>
        </p:nvSpPr>
        <p:spPr>
          <a:xfrm>
            <a:off x="450575" y="586409"/>
            <a:ext cx="11317356" cy="566531"/>
          </a:xfrm>
          <a:prstGeom prst="rect">
            <a:avLst/>
          </a:prstGeom>
        </p:spPr>
        <p:txBody>
          <a:bodyPr anchor="t"/>
          <a:lstStyle>
            <a:lvl1pPr>
              <a:defRPr b="1" i="1"/>
            </a:lvl1pPr>
          </a:lstStyle>
          <a:p>
            <a:r>
              <a:t>Title</a:t>
            </a:r>
          </a:p>
        </p:txBody>
      </p:sp>
      <p:sp>
        <p:nvSpPr>
          <p:cNvPr id="15" name="Picture Placeholder 5"/>
          <p:cNvSpPr>
            <a:spLocks noGrp="1"/>
          </p:cNvSpPr>
          <p:nvPr>
            <p:ph type="pic" sz="half" idx="21"/>
          </p:nvPr>
        </p:nvSpPr>
        <p:spPr>
          <a:xfrm>
            <a:off x="3710609" y="1808920"/>
            <a:ext cx="4770785" cy="4283768"/>
          </a:xfrm>
          <a:prstGeom prst="rect">
            <a:avLst/>
          </a:prstGeom>
        </p:spPr>
        <p:txBody>
          <a:bodyPr lIns="91439" rIns="91439">
            <a:noAutofit/>
          </a:bodyPr>
          <a:lstStyle/>
          <a:p>
            <a:endParaRPr dirty="0"/>
          </a:p>
        </p:txBody>
      </p:sp>
      <p:sp>
        <p:nvSpPr>
          <p:cNvPr id="16" name="Corpo livello uno…"/>
          <p:cNvSpPr txBox="1">
            <a:spLocks noGrp="1"/>
          </p:cNvSpPr>
          <p:nvPr>
            <p:ph type="body" sz="quarter" idx="1"/>
          </p:nvPr>
        </p:nvSpPr>
        <p:spPr>
          <a:xfrm>
            <a:off x="450851" y="1152525"/>
            <a:ext cx="11317817" cy="477838"/>
          </a:xfrm>
          <a:prstGeom prst="rect">
            <a:avLst/>
          </a:prstGeom>
        </p:spPr>
        <p:txBody>
          <a:bodyPr/>
          <a:lstStyle>
            <a:lvl1pPr marL="0" indent="0" algn="ctr">
              <a:spcBef>
                <a:spcPts val="500"/>
              </a:spcBef>
              <a:buSzTx/>
              <a:buFontTx/>
              <a:buNone/>
              <a:defRPr sz="2400">
                <a:solidFill>
                  <a:srgbClr val="1F497D"/>
                </a:solidFill>
              </a:defRPr>
            </a:lvl1pPr>
            <a:lvl2pPr marL="702128" indent="-244928" algn="ctr">
              <a:spcBef>
                <a:spcPts val="500"/>
              </a:spcBef>
              <a:buFontTx/>
              <a:defRPr sz="2400">
                <a:solidFill>
                  <a:srgbClr val="1F497D"/>
                </a:solidFill>
              </a:defRPr>
            </a:lvl2pPr>
            <a:lvl3pPr marL="1143000" indent="-228600" algn="ctr">
              <a:spcBef>
                <a:spcPts val="500"/>
              </a:spcBef>
              <a:buFontTx/>
              <a:defRPr sz="2400">
                <a:solidFill>
                  <a:srgbClr val="1F497D"/>
                </a:solidFill>
              </a:defRPr>
            </a:lvl3pPr>
            <a:lvl4pPr marL="1645920" indent="-274320" algn="ctr">
              <a:spcBef>
                <a:spcPts val="500"/>
              </a:spcBef>
              <a:buFontTx/>
              <a:defRPr sz="2400">
                <a:solidFill>
                  <a:srgbClr val="1F497D"/>
                </a:solidFill>
              </a:defRPr>
            </a:lvl4pPr>
            <a:lvl5pPr marL="2103120" indent="-274320" algn="ctr">
              <a:spcBef>
                <a:spcPts val="500"/>
              </a:spcBef>
              <a:buFontTx/>
              <a:defRPr sz="2400">
                <a:solidFill>
                  <a:srgbClr val="1F497D"/>
                </a:solidFill>
              </a:defRPr>
            </a:lvl5pPr>
          </a:lstStyle>
          <a:p>
            <a:r>
              <a:t>Corpo livello uno</a:t>
            </a:r>
          </a:p>
          <a:p>
            <a:pPr lvl="1"/>
            <a:r>
              <a:t>Corpo livello due</a:t>
            </a:r>
          </a:p>
          <a:p>
            <a:pPr lvl="2"/>
            <a:r>
              <a:t>Corpo livello tre</a:t>
            </a:r>
          </a:p>
          <a:p>
            <a:pPr lvl="3"/>
            <a:r>
              <a:t>Corpo livello quattro</a:t>
            </a:r>
          </a:p>
          <a:p>
            <a:pPr lvl="4"/>
            <a:r>
              <a:t>Corpo livello cinque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Numero diapositiva"/>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4" name="Titolo Testo"/>
          <p:cNvSpPr txBox="1">
            <a:spLocks noGrp="1"/>
          </p:cNvSpPr>
          <p:nvPr>
            <p:ph type="title"/>
          </p:nvPr>
        </p:nvSpPr>
        <p:spPr>
          <a:prstGeom prst="rect">
            <a:avLst/>
          </a:prstGeom>
        </p:spPr>
        <p:txBody>
          <a:bodyPr/>
          <a:lstStyle/>
          <a:p>
            <a:r>
              <a:t>Titolo Testo</a:t>
            </a:r>
          </a:p>
        </p:txBody>
      </p:sp>
      <p:sp>
        <p:nvSpPr>
          <p:cNvPr id="25"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2" name="Picture 6" descr="Picture 6"/>
          <p:cNvPicPr>
            <a:picLocks noChangeAspect="1"/>
          </p:cNvPicPr>
          <p:nvPr/>
        </p:nvPicPr>
        <p:blipFill>
          <a:blip r:embed="rId2"/>
          <a:stretch>
            <a:fillRect/>
          </a:stretch>
        </p:blipFill>
        <p:spPr>
          <a:xfrm>
            <a:off x="821" y="2792"/>
            <a:ext cx="12191180" cy="6858138"/>
          </a:xfrm>
          <a:prstGeom prst="rect">
            <a:avLst/>
          </a:prstGeom>
          <a:ln w="12700">
            <a:miter lim="400000"/>
          </a:ln>
        </p:spPr>
      </p:pic>
      <p:sp>
        <p:nvSpPr>
          <p:cNvPr id="33" name="Numero diapositiva"/>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34" name="TextBox 8"/>
          <p:cNvSpPr txBox="1"/>
          <p:nvPr/>
        </p:nvSpPr>
        <p:spPr>
          <a:xfrm>
            <a:off x="10423990" y="6605738"/>
            <a:ext cx="1721468"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1000"/>
            </a:lvl1pPr>
          </a:lstStyle>
          <a:p>
            <a:r>
              <a:rPr dirty="0"/>
              <a:t>© 2021 Oxford University Press</a:t>
            </a:r>
          </a:p>
        </p:txBody>
      </p:sp>
      <p:sp>
        <p:nvSpPr>
          <p:cNvPr id="35" name="Titolo Testo"/>
          <p:cNvSpPr txBox="1">
            <a:spLocks noGrp="1"/>
          </p:cNvSpPr>
          <p:nvPr>
            <p:ph type="title"/>
          </p:nvPr>
        </p:nvSpPr>
        <p:spPr>
          <a:prstGeom prst="rect">
            <a:avLst/>
          </a:prstGeom>
        </p:spPr>
        <p:txBody>
          <a:bodyPr/>
          <a:lstStyle/>
          <a:p>
            <a:r>
              <a:t>Titolo Testo</a:t>
            </a:r>
          </a:p>
        </p:txBody>
      </p:sp>
      <p:sp>
        <p:nvSpPr>
          <p:cNvPr id="36" name="Corpo livello uno…"/>
          <p:cNvSpPr txBox="1">
            <a:spLocks noGrp="1"/>
          </p:cNvSpPr>
          <p:nvPr>
            <p:ph type="body" sz="half" idx="1"/>
          </p:nvPr>
        </p:nvSpPr>
        <p:spPr>
          <a:xfrm>
            <a:off x="609600" y="1600200"/>
            <a:ext cx="5384800" cy="4525964"/>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3" name="Numero diapositiva"/>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44" name="Titolo Testo"/>
          <p:cNvSpPr txBox="1">
            <a:spLocks noGrp="1"/>
          </p:cNvSpPr>
          <p:nvPr>
            <p:ph type="title"/>
          </p:nvPr>
        </p:nvSpPr>
        <p:spPr>
          <a:xfrm>
            <a:off x="1524000" y="1122362"/>
            <a:ext cx="9144000" cy="2387601"/>
          </a:xfrm>
          <a:prstGeom prst="rect">
            <a:avLst/>
          </a:prstGeom>
        </p:spPr>
        <p:txBody>
          <a:bodyPr anchor="b"/>
          <a:lstStyle>
            <a:lvl1pPr>
              <a:defRPr sz="6000"/>
            </a:lvl1pPr>
          </a:lstStyle>
          <a:p>
            <a:r>
              <a:t>Titolo Testo</a:t>
            </a:r>
          </a:p>
        </p:txBody>
      </p:sp>
      <p:sp>
        <p:nvSpPr>
          <p:cNvPr id="45" name="Corpo livello uno…"/>
          <p:cNvSpPr txBox="1">
            <a:spLocks noGrp="1"/>
          </p:cNvSpPr>
          <p:nvPr>
            <p:ph type="body" sz="quarter" idx="1"/>
          </p:nvPr>
        </p:nvSpPr>
        <p:spPr>
          <a:xfrm>
            <a:off x="1524000" y="3602037"/>
            <a:ext cx="9144000" cy="1655763"/>
          </a:xfrm>
          <a:prstGeom prst="rect">
            <a:avLst/>
          </a:prstGeom>
        </p:spPr>
        <p:txBody>
          <a:bodyPr/>
          <a:lstStyle>
            <a:lvl1pPr marL="0" indent="0" algn="ctr">
              <a:spcBef>
                <a:spcPts val="500"/>
              </a:spcBef>
              <a:buSzTx/>
              <a:buFontTx/>
              <a:buNone/>
              <a:defRPr sz="2400"/>
            </a:lvl1pPr>
            <a:lvl2pPr marL="0" indent="457200" algn="ctr">
              <a:spcBef>
                <a:spcPts val="500"/>
              </a:spcBef>
              <a:buSzTx/>
              <a:buFontTx/>
              <a:buNone/>
              <a:defRPr sz="2400"/>
            </a:lvl2pPr>
            <a:lvl3pPr marL="0" indent="914400" algn="ctr">
              <a:spcBef>
                <a:spcPts val="500"/>
              </a:spcBef>
              <a:buSzTx/>
              <a:buFontTx/>
              <a:buNone/>
              <a:defRPr sz="2400"/>
            </a:lvl3pPr>
            <a:lvl4pPr marL="0" indent="1371600" algn="ctr">
              <a:spcBef>
                <a:spcPts val="500"/>
              </a:spcBef>
              <a:buSzTx/>
              <a:buFontTx/>
              <a:buNone/>
              <a:defRPr sz="2400"/>
            </a:lvl4pPr>
            <a:lvl5pPr marL="0" indent="1828800" algn="ctr">
              <a:spcBef>
                <a:spcPts val="500"/>
              </a:spcBef>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igure Only">
    <p:spTree>
      <p:nvGrpSpPr>
        <p:cNvPr id="1" name=""/>
        <p:cNvGrpSpPr/>
        <p:nvPr/>
      </p:nvGrpSpPr>
      <p:grpSpPr>
        <a:xfrm>
          <a:off x="0" y="0"/>
          <a:ext cx="0" cy="0"/>
          <a:chOff x="0" y="0"/>
          <a:chExt cx="0" cy="0"/>
        </a:xfrm>
      </p:grpSpPr>
      <p:sp>
        <p:nvSpPr>
          <p:cNvPr id="52" name="Numero diapositiva"/>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53" name="TextBox 5"/>
          <p:cNvSpPr txBox="1"/>
          <p:nvPr/>
        </p:nvSpPr>
        <p:spPr>
          <a:xfrm>
            <a:off x="10423990" y="6605738"/>
            <a:ext cx="1721468"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1000"/>
            </a:lvl1pPr>
          </a:lstStyle>
          <a:p>
            <a:r>
              <a:rPr dirty="0"/>
              <a:t>© 2021 Oxford University Press</a:t>
            </a:r>
          </a:p>
        </p:txBody>
      </p:sp>
      <p:sp>
        <p:nvSpPr>
          <p:cNvPr id="54" name="Titolo Testo"/>
          <p:cNvSpPr txBox="1">
            <a:spLocks noGrp="1"/>
          </p:cNvSpPr>
          <p:nvPr>
            <p:ph type="title"/>
          </p:nvPr>
        </p:nvSpPr>
        <p:spPr>
          <a:xfrm>
            <a:off x="0" y="0"/>
            <a:ext cx="12192000" cy="411481"/>
          </a:xfrm>
          <a:prstGeom prst="rect">
            <a:avLst/>
          </a:prstGeom>
          <a:solidFill>
            <a:srgbClr val="001A47"/>
          </a:solidFill>
        </p:spPr>
        <p:txBody>
          <a:bodyPr anchor="b"/>
          <a:lstStyle>
            <a:lvl1pPr algn="l">
              <a:defRPr sz="1800">
                <a:solidFill>
                  <a:srgbClr val="FFFFFF"/>
                </a:solidFill>
              </a:defRPr>
            </a:lvl1pPr>
          </a:lstStyle>
          <a:p>
            <a:r>
              <a:t>Titolo Testo</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7"/>
          <a:stretch>
            <a:fillRect/>
          </a:stretch>
        </p:blipFill>
        <p:spPr>
          <a:xfrm>
            <a:off x="821" y="2792"/>
            <a:ext cx="12191180" cy="6858138"/>
          </a:xfrm>
          <a:prstGeom prst="rect">
            <a:avLst/>
          </a:prstGeom>
          <a:ln w="12700">
            <a:miter lim="400000"/>
          </a:ln>
        </p:spPr>
      </p:pic>
      <p:sp>
        <p:nvSpPr>
          <p:cNvPr id="3" name="Numero diapositiva"/>
          <p:cNvSpPr txBox="1">
            <a:spLocks noGrp="1"/>
          </p:cNvSpPr>
          <p:nvPr>
            <p:ph type="sldNum" sz="quarter" idx="2"/>
          </p:nvPr>
        </p:nvSpPr>
        <p:spPr>
          <a:xfrm>
            <a:off x="11843541" y="6471670"/>
            <a:ext cx="258625" cy="26924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dirty="0"/>
          </a:p>
        </p:txBody>
      </p:sp>
      <p:sp>
        <p:nvSpPr>
          <p:cNvPr id="4" name="TextBox 8"/>
          <p:cNvSpPr txBox="1"/>
          <p:nvPr/>
        </p:nvSpPr>
        <p:spPr>
          <a:xfrm>
            <a:off x="10423990" y="6605738"/>
            <a:ext cx="1721468"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1000"/>
            </a:lvl1pPr>
          </a:lstStyle>
          <a:p>
            <a:r>
              <a:rPr dirty="0"/>
              <a:t>© 2021 Oxford University Press</a:t>
            </a:r>
          </a:p>
        </p:txBody>
      </p:sp>
      <p:sp>
        <p:nvSpPr>
          <p:cNvPr id="5" name="Titolo Testo"/>
          <p:cNvSpPr txBox="1">
            <a:spLocks noGrp="1"/>
          </p:cNvSpPr>
          <p:nvPr>
            <p:ph type="title"/>
          </p:nvPr>
        </p:nvSpPr>
        <p:spPr>
          <a:xfrm>
            <a:off x="609600" y="274638"/>
            <a:ext cx="109728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6" name="Corpo livello uno…"/>
          <p:cNvSpPr txBox="1">
            <a:spLocks noGrp="1"/>
          </p:cNvSpPr>
          <p:nvPr>
            <p:ph type="body" idx="1"/>
          </p:nvPr>
        </p:nvSpPr>
        <p:spPr>
          <a:xfrm>
            <a:off x="609600" y="1600200"/>
            <a:ext cx="10972800" cy="4525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4"/>
          <p:cNvSpPr txBox="1">
            <a:spLocks noGrp="1"/>
          </p:cNvSpPr>
          <p:nvPr>
            <p:ph type="sldNum" sz="quarter" idx="2"/>
          </p:nvPr>
        </p:nvSpPr>
        <p:spPr>
          <a:xfrm>
            <a:off x="11920782"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dirty="0"/>
          </a:p>
        </p:txBody>
      </p:sp>
      <p:sp>
        <p:nvSpPr>
          <p:cNvPr id="64" name="Title 1"/>
          <p:cNvSpPr txBox="1">
            <a:spLocks noGrp="1"/>
          </p:cNvSpPr>
          <p:nvPr>
            <p:ph type="title"/>
          </p:nvPr>
        </p:nvSpPr>
        <p:spPr>
          <a:xfrm>
            <a:off x="450574" y="586409"/>
            <a:ext cx="11317358" cy="566531"/>
          </a:xfrm>
          <a:prstGeom prst="rect">
            <a:avLst/>
          </a:prstGeom>
        </p:spPr>
        <p:txBody>
          <a:bodyPr>
            <a:normAutofit fontScale="90000"/>
          </a:bodyPr>
          <a:lstStyle>
            <a:lvl1pPr defTabSz="896111">
              <a:defRPr sz="3136" i="0"/>
            </a:lvl1pPr>
          </a:lstStyle>
          <a:p>
            <a:r>
              <a:rPr dirty="0"/>
              <a:t>An Introduction to Conservation Biology</a:t>
            </a:r>
          </a:p>
        </p:txBody>
      </p:sp>
      <p:sp>
        <p:nvSpPr>
          <p:cNvPr id="65" name="Text Placeholder 3"/>
          <p:cNvSpPr txBox="1">
            <a:spLocks noGrp="1"/>
          </p:cNvSpPr>
          <p:nvPr>
            <p:ph type="body" sz="quarter" idx="1"/>
          </p:nvPr>
        </p:nvSpPr>
        <p:spPr>
          <a:xfrm>
            <a:off x="450850" y="1152525"/>
            <a:ext cx="11317818" cy="477838"/>
          </a:xfrm>
          <a:prstGeom prst="rect">
            <a:avLst/>
          </a:prstGeom>
        </p:spPr>
        <p:txBody>
          <a:bodyPr/>
          <a:lstStyle/>
          <a:p>
            <a:r>
              <a:rPr dirty="0"/>
              <a:t>by Anna A. Sher</a:t>
            </a:r>
          </a:p>
        </p:txBody>
      </p:sp>
      <p:pic>
        <p:nvPicPr>
          <p:cNvPr id="66" name="Picture 4" descr="Picture 4"/>
          <p:cNvPicPr>
            <a:picLocks noChangeAspect="1"/>
          </p:cNvPicPr>
          <p:nvPr/>
        </p:nvPicPr>
        <p:blipFill>
          <a:blip r:embed="rId2"/>
          <a:stretch>
            <a:fillRect/>
          </a:stretch>
        </p:blipFill>
        <p:spPr>
          <a:xfrm>
            <a:off x="296563" y="6214509"/>
            <a:ext cx="1622855" cy="594064"/>
          </a:xfrm>
          <a:prstGeom prst="rect">
            <a:avLst/>
          </a:prstGeom>
          <a:ln w="12700">
            <a:miter lim="400000"/>
          </a:ln>
        </p:spPr>
      </p:pic>
      <p:pic>
        <p:nvPicPr>
          <p:cNvPr id="67" name="9780197564370_FC.jpg" descr="A photo shows a Monarch butterfly."/>
          <p:cNvPicPr>
            <a:picLocks noChangeAspect="1"/>
          </p:cNvPicPr>
          <p:nvPr/>
        </p:nvPicPr>
        <p:blipFill>
          <a:blip r:embed="rId3"/>
          <a:stretch>
            <a:fillRect/>
          </a:stretch>
        </p:blipFill>
        <p:spPr>
          <a:xfrm>
            <a:off x="4346480" y="1882897"/>
            <a:ext cx="3499040" cy="44634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Numero diapositiva"/>
          <p:cNvSpPr txBox="1">
            <a:spLocks noGrp="1"/>
          </p:cNvSpPr>
          <p:nvPr>
            <p:ph type="sldNum" sz="quarter" idx="2"/>
          </p:nvPr>
        </p:nvSpPr>
        <p:spPr>
          <a:xfrm>
            <a:off x="11920783"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dirty="0"/>
          </a:p>
        </p:txBody>
      </p:sp>
      <p:sp>
        <p:nvSpPr>
          <p:cNvPr id="109" name="Figure 5.6"/>
          <p:cNvSpPr txBox="1">
            <a:spLocks noGrp="1"/>
          </p:cNvSpPr>
          <p:nvPr>
            <p:ph type="title"/>
          </p:nvPr>
        </p:nvSpPr>
        <p:spPr>
          <a:prstGeom prst="rect">
            <a:avLst/>
          </a:prstGeom>
        </p:spPr>
        <p:txBody>
          <a:bodyPr/>
          <a:lstStyle/>
          <a:p>
            <a:r>
              <a:rPr dirty="0"/>
              <a:t>Figure 5.6</a:t>
            </a:r>
          </a:p>
        </p:txBody>
      </p:sp>
      <p:pic>
        <p:nvPicPr>
          <p:cNvPr id="110" name="A photo shows numerous walrus on an ice floe in the sea." descr="A photo shows numerous walrus on an ice floe in the sea."/>
          <p:cNvPicPr>
            <a:picLocks noChangeAspect="1"/>
          </p:cNvPicPr>
          <p:nvPr/>
        </p:nvPicPr>
        <p:blipFill>
          <a:blip r:embed="rId3"/>
          <a:stretch>
            <a:fillRect/>
          </a:stretch>
        </p:blipFill>
        <p:spPr>
          <a:xfrm>
            <a:off x="1473347" y="768507"/>
            <a:ext cx="9245306" cy="548020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dirty="0"/>
          </a:p>
        </p:txBody>
      </p:sp>
      <p:sp>
        <p:nvSpPr>
          <p:cNvPr id="115" name="Figure 5.7"/>
          <p:cNvSpPr txBox="1">
            <a:spLocks noGrp="1"/>
          </p:cNvSpPr>
          <p:nvPr>
            <p:ph type="title"/>
          </p:nvPr>
        </p:nvSpPr>
        <p:spPr>
          <a:prstGeom prst="rect">
            <a:avLst/>
          </a:prstGeom>
        </p:spPr>
        <p:txBody>
          <a:bodyPr/>
          <a:lstStyle/>
          <a:p>
            <a:r>
              <a:rPr dirty="0"/>
              <a:t>Figure 5.7</a:t>
            </a:r>
          </a:p>
        </p:txBody>
      </p:sp>
      <p:pic>
        <p:nvPicPr>
          <p:cNvPr id="116" name="(a) A photo of an American pikas. (b) A graph shows the effect of Mean winter maximum temperature and Mean winter minimum temperature on its population. The x axis shows the mean winter minimum temperature ranging from negative 18 to negative 4. The y ax" descr="(a) A photo of an American pikas. (b) A graph shows the effect of Mean winter maximum temperature and Mean winter minimum temperature on its population. The x axis shows the mean winter minimum temperature ranging from negative 18 to negative 4. The y axis shows the Mean winter maximum temperature. Most of the newer populations show expansion into colder regions. The old population was found mostly in the hotter regions. Most lost populations were in warmer ranges."/>
          <p:cNvPicPr>
            <a:picLocks noChangeAspect="1"/>
          </p:cNvPicPr>
          <p:nvPr/>
        </p:nvPicPr>
        <p:blipFill>
          <a:blip r:embed="rId3"/>
          <a:stretch>
            <a:fillRect/>
          </a:stretch>
        </p:blipFill>
        <p:spPr>
          <a:xfrm>
            <a:off x="606280" y="970062"/>
            <a:ext cx="10979440" cy="491787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dirty="0"/>
          </a:p>
        </p:txBody>
      </p:sp>
      <p:sp>
        <p:nvSpPr>
          <p:cNvPr id="121" name="Figure 5.8"/>
          <p:cNvSpPr txBox="1">
            <a:spLocks noGrp="1"/>
          </p:cNvSpPr>
          <p:nvPr>
            <p:ph type="title"/>
          </p:nvPr>
        </p:nvSpPr>
        <p:spPr>
          <a:prstGeom prst="rect">
            <a:avLst/>
          </a:prstGeom>
        </p:spPr>
        <p:txBody>
          <a:bodyPr/>
          <a:lstStyle/>
          <a:p>
            <a:r>
              <a:rPr dirty="0"/>
              <a:t>Figure 5.8</a:t>
            </a:r>
          </a:p>
        </p:txBody>
      </p:sp>
      <p:pic>
        <p:nvPicPr>
          <p:cNvPr id="122" name="A photo shows a man with many huge Bluefin tuna in containers, being transported on a ship." descr="A photo shows a man with many huge Bluefin tuna in containers, being transported on a ship."/>
          <p:cNvPicPr>
            <a:picLocks noChangeAspect="1"/>
          </p:cNvPicPr>
          <p:nvPr/>
        </p:nvPicPr>
        <p:blipFill>
          <a:blip r:embed="rId3"/>
          <a:stretch>
            <a:fillRect/>
          </a:stretch>
        </p:blipFill>
        <p:spPr>
          <a:xfrm>
            <a:off x="1655457" y="690380"/>
            <a:ext cx="8881086" cy="586282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dirty="0"/>
          </a:p>
        </p:txBody>
      </p:sp>
      <p:sp>
        <p:nvSpPr>
          <p:cNvPr id="127" name="Figure 5.9"/>
          <p:cNvSpPr txBox="1">
            <a:spLocks noGrp="1"/>
          </p:cNvSpPr>
          <p:nvPr>
            <p:ph type="title"/>
          </p:nvPr>
        </p:nvSpPr>
        <p:spPr>
          <a:prstGeom prst="rect">
            <a:avLst/>
          </a:prstGeom>
        </p:spPr>
        <p:txBody>
          <a:bodyPr/>
          <a:lstStyle/>
          <a:p>
            <a:r>
              <a:rPr dirty="0"/>
              <a:t>Figure 5.9</a:t>
            </a:r>
          </a:p>
        </p:txBody>
      </p:sp>
      <p:pic>
        <p:nvPicPr>
          <p:cNvPr id="128" name="A photo shows a man holding a huge box with orchids planted in it." descr="A photo shows a man holding a huge box with orchids planted in it."/>
          <p:cNvPicPr>
            <a:picLocks noChangeAspect="1"/>
          </p:cNvPicPr>
          <p:nvPr/>
        </p:nvPicPr>
        <p:blipFill>
          <a:blip r:embed="rId3"/>
          <a:stretch>
            <a:fillRect/>
          </a:stretch>
        </p:blipFill>
        <p:spPr>
          <a:xfrm>
            <a:off x="4198673" y="720571"/>
            <a:ext cx="3794654" cy="562942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dirty="0"/>
          </a:p>
        </p:txBody>
      </p:sp>
      <p:sp>
        <p:nvSpPr>
          <p:cNvPr id="133" name="Figure 5.10"/>
          <p:cNvSpPr txBox="1">
            <a:spLocks noGrp="1"/>
          </p:cNvSpPr>
          <p:nvPr>
            <p:ph type="title"/>
          </p:nvPr>
        </p:nvSpPr>
        <p:spPr>
          <a:prstGeom prst="rect">
            <a:avLst/>
          </a:prstGeom>
        </p:spPr>
        <p:txBody>
          <a:bodyPr/>
          <a:lstStyle/>
          <a:p>
            <a:r>
              <a:rPr dirty="0"/>
              <a:t>Figure 5.10</a:t>
            </a:r>
          </a:p>
        </p:txBody>
      </p:sp>
      <p:pic>
        <p:nvPicPr>
          <p:cNvPr id="134" name="(a) A pie chart displays the share of wildlife seizure incidents by taxonomic category. Data from the chart are as follows. Mammals: 23.0 percent.  Reptiles: 21.3 percent. Corals: 14.6 percent. Plants: 14.3 percent. Birds: 8.5 percent. Mollusks: 7.9 perc" descr="(a) A pie chart displays the share of wildlife seizure incidents by taxonomic category. Data from the chart are as follows. Mammals: 23.0 percent.  Reptiles: 21.3 percent. Corals: 14.6 percent. Plants: 14.3 percent. Birds: 8.5 percent. Mollusks: 7.9 percent. Bony fish: 7.9 percent. Other: 5.7 percent. (b) A pie chart displays the share of wildlife seizure incidents by market value. Data from the chart are as follows. Rosewood: 31.7 percent. Elephants: 30.6 percent. Pangolins: 11.8 percent. Rhinos: 11.8 percent. Assorted reptiles: 3.6 percent. Other species: 3.1 percent. Sturgeon: 1.7 percent. Big cats: 0.8 percent. Corals: 0.6 percent. Parrots: 0.6 percent. Agarwood: 0.6 percent. Raptors: 0.4 percent. Tortoises and freshwater turtles: 0.3 percent. Eels: 0.2 percent. Marine turtles: 0.1 percent."/>
          <p:cNvPicPr>
            <a:picLocks noChangeAspect="1"/>
          </p:cNvPicPr>
          <p:nvPr/>
        </p:nvPicPr>
        <p:blipFill>
          <a:blip r:embed="rId3"/>
          <a:stretch>
            <a:fillRect/>
          </a:stretch>
        </p:blipFill>
        <p:spPr>
          <a:xfrm>
            <a:off x="4349888" y="742675"/>
            <a:ext cx="3492223" cy="537265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dirty="0"/>
          </a:p>
        </p:txBody>
      </p:sp>
      <p:sp>
        <p:nvSpPr>
          <p:cNvPr id="139" name="Figure 5.11"/>
          <p:cNvSpPr txBox="1">
            <a:spLocks noGrp="1"/>
          </p:cNvSpPr>
          <p:nvPr>
            <p:ph type="title"/>
          </p:nvPr>
        </p:nvSpPr>
        <p:spPr>
          <a:prstGeom prst="rect">
            <a:avLst/>
          </a:prstGeom>
        </p:spPr>
        <p:txBody>
          <a:bodyPr/>
          <a:lstStyle/>
          <a:p>
            <a:r>
              <a:rPr dirty="0"/>
              <a:t>Figure 5.11</a:t>
            </a:r>
          </a:p>
        </p:txBody>
      </p:sp>
      <p:pic>
        <p:nvPicPr>
          <p:cNvPr id="140" name="A graph displays the number of ant-eating pangolins seized at borders. The horizontal axis is labeled as year, ranging from 2007 to 2018. The vertical axis is labeled as number of whole animals seized, ranging from 0 to 150,000 in increments of 25,000. A" descr="A graph displays the number of ant-eating pangolins seized at borders. The horizontal axis is labeled as year, ranging from 2007 to 2018. The vertical axis is labeled as number of whole animals seized, ranging from 0 to 150,000 in increments of 25,000. A line is plotted through (2007, 7000), (2008, 9,000), (2009, 8000), (2010, 8,000), (2011, 20,000), (2012, 10,000), (2013, 11,000), (2014, 12,000), (2015, 25,500), (2016, 60,000), (2017, 80,000), (2018, 145,000).  All data are approximate. An inset shows the photo of an ant-eating pangolin."/>
          <p:cNvPicPr>
            <a:picLocks noChangeAspect="1"/>
          </p:cNvPicPr>
          <p:nvPr/>
        </p:nvPicPr>
        <p:blipFill>
          <a:blip r:embed="rId3"/>
          <a:stretch>
            <a:fillRect/>
          </a:stretch>
        </p:blipFill>
        <p:spPr>
          <a:xfrm>
            <a:off x="1020701" y="717195"/>
            <a:ext cx="10150598" cy="558282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dirty="0"/>
          </a:p>
        </p:txBody>
      </p:sp>
      <p:sp>
        <p:nvSpPr>
          <p:cNvPr id="139" name="Figure 5.11"/>
          <p:cNvSpPr txBox="1">
            <a:spLocks noGrp="1"/>
          </p:cNvSpPr>
          <p:nvPr>
            <p:ph type="title"/>
          </p:nvPr>
        </p:nvSpPr>
        <p:spPr>
          <a:prstGeom prst="rect">
            <a:avLst/>
          </a:prstGeom>
        </p:spPr>
        <p:txBody>
          <a:bodyPr/>
          <a:lstStyle/>
          <a:p>
            <a:r>
              <a:rPr lang="en-IN" dirty="0"/>
              <a:t>TABLE 5.2 </a:t>
            </a:r>
            <a:endParaRPr dirty="0"/>
          </a:p>
        </p:txBody>
      </p:sp>
      <p:graphicFrame>
        <p:nvGraphicFramePr>
          <p:cNvPr id="5" name="object 2" title="TABLE 5.2 Worldwide Populations of Whale Species Harvested by Humans"/>
          <p:cNvGraphicFramePr>
            <a:graphicFrameLocks noGrp="1"/>
          </p:cNvGraphicFramePr>
          <p:nvPr>
            <p:extLst>
              <p:ext uri="{D42A27DB-BD31-4B8C-83A1-F6EECF244321}">
                <p14:modId xmlns:p14="http://schemas.microsoft.com/office/powerpoint/2010/main" val="2430650810"/>
              </p:ext>
            </p:extLst>
          </p:nvPr>
        </p:nvGraphicFramePr>
        <p:xfrm>
          <a:off x="2321293" y="955482"/>
          <a:ext cx="6459855" cy="5034216"/>
        </p:xfrm>
        <a:graphic>
          <a:graphicData uri="http://schemas.openxmlformats.org/drawingml/2006/table">
            <a:tbl>
              <a:tblPr firstRow="1" bandRow="1">
                <a:tableStyleId>{2D5ABB26-0587-4C30-8999-92F81FD0307C}</a:tableStyleId>
              </a:tblPr>
              <a:tblGrid>
                <a:gridCol w="1534795">
                  <a:extLst>
                    <a:ext uri="{9D8B030D-6E8A-4147-A177-3AD203B41FA5}">
                      <a16:colId xmlns:a16="http://schemas.microsoft.com/office/drawing/2014/main" val="20000"/>
                    </a:ext>
                  </a:extLst>
                </a:gridCol>
                <a:gridCol w="1304925">
                  <a:extLst>
                    <a:ext uri="{9D8B030D-6E8A-4147-A177-3AD203B41FA5}">
                      <a16:colId xmlns:a16="http://schemas.microsoft.com/office/drawing/2014/main" val="20001"/>
                    </a:ext>
                  </a:extLst>
                </a:gridCol>
                <a:gridCol w="1304290">
                  <a:extLst>
                    <a:ext uri="{9D8B030D-6E8A-4147-A177-3AD203B41FA5}">
                      <a16:colId xmlns:a16="http://schemas.microsoft.com/office/drawing/2014/main" val="20002"/>
                    </a:ext>
                  </a:extLst>
                </a:gridCol>
                <a:gridCol w="1099185">
                  <a:extLst>
                    <a:ext uri="{9D8B030D-6E8A-4147-A177-3AD203B41FA5}">
                      <a16:colId xmlns:a16="http://schemas.microsoft.com/office/drawing/2014/main" val="20003"/>
                    </a:ext>
                  </a:extLst>
                </a:gridCol>
                <a:gridCol w="1216660">
                  <a:extLst>
                    <a:ext uri="{9D8B030D-6E8A-4147-A177-3AD203B41FA5}">
                      <a16:colId xmlns:a16="http://schemas.microsoft.com/office/drawing/2014/main" val="20004"/>
                    </a:ext>
                  </a:extLst>
                </a:gridCol>
              </a:tblGrid>
              <a:tr h="402590">
                <a:tc>
                  <a:txBody>
                    <a:bodyPr/>
                    <a:lstStyle/>
                    <a:p>
                      <a:pPr marL="119380" algn="l">
                        <a:lnSpc>
                          <a:spcPct val="100000"/>
                        </a:lnSpc>
                        <a:spcBef>
                          <a:spcPts val="1195"/>
                        </a:spcBef>
                      </a:pPr>
                      <a:r>
                        <a:rPr sz="1250" b="1" spc="-10" dirty="0">
                          <a:solidFill>
                            <a:srgbClr val="CA6C1F"/>
                          </a:solidFill>
                          <a:latin typeface="Asap"/>
                          <a:cs typeface="Asap"/>
                        </a:rPr>
                        <a:t>Species</a:t>
                      </a:r>
                      <a:endParaRPr sz="1250">
                        <a:latin typeface="Asap"/>
                        <a:cs typeface="Asap"/>
                      </a:endParaRPr>
                    </a:p>
                  </a:txBody>
                  <a:tcPr marL="0" marR="0" marT="151765" marB="0">
                    <a:lnB w="9525">
                      <a:solidFill>
                        <a:srgbClr val="939598"/>
                      </a:solidFill>
                      <a:prstDash val="solid"/>
                    </a:lnB>
                  </a:tcPr>
                </a:tc>
                <a:tc>
                  <a:txBody>
                    <a:bodyPr/>
                    <a:lstStyle/>
                    <a:p>
                      <a:pPr marL="133350" marR="83820" algn="l">
                        <a:lnSpc>
                          <a:spcPts val="1260"/>
                        </a:lnSpc>
                        <a:spcBef>
                          <a:spcPts val="170"/>
                        </a:spcBef>
                      </a:pPr>
                      <a:r>
                        <a:rPr sz="1250" b="1" dirty="0">
                          <a:solidFill>
                            <a:srgbClr val="CA6C1F"/>
                          </a:solidFill>
                          <a:latin typeface="Asap"/>
                          <a:cs typeface="Asap"/>
                        </a:rPr>
                        <a:t>Numbers</a:t>
                      </a:r>
                      <a:r>
                        <a:rPr sz="1250" b="1" spc="310" dirty="0">
                          <a:solidFill>
                            <a:srgbClr val="CA6C1F"/>
                          </a:solidFill>
                          <a:latin typeface="Asap"/>
                          <a:cs typeface="Asap"/>
                        </a:rPr>
                        <a:t> </a:t>
                      </a:r>
                      <a:r>
                        <a:rPr sz="1250" b="1" spc="-10" dirty="0">
                          <a:solidFill>
                            <a:srgbClr val="CA6C1F"/>
                          </a:solidFill>
                          <a:latin typeface="Asap"/>
                          <a:cs typeface="Asap"/>
                        </a:rPr>
                        <a:t>prior </a:t>
                      </a:r>
                      <a:r>
                        <a:rPr sz="1250" b="1" dirty="0">
                          <a:solidFill>
                            <a:srgbClr val="CA6C1F"/>
                          </a:solidFill>
                          <a:latin typeface="Asap"/>
                          <a:cs typeface="Asap"/>
                        </a:rPr>
                        <a:t>to</a:t>
                      </a:r>
                      <a:r>
                        <a:rPr sz="1250" b="1" spc="75" dirty="0">
                          <a:solidFill>
                            <a:srgbClr val="CA6C1F"/>
                          </a:solidFill>
                          <a:latin typeface="Asap"/>
                          <a:cs typeface="Asap"/>
                        </a:rPr>
                        <a:t> </a:t>
                      </a:r>
                      <a:r>
                        <a:rPr sz="1250" b="1" spc="-10" dirty="0">
                          <a:solidFill>
                            <a:srgbClr val="CA6C1F"/>
                          </a:solidFill>
                          <a:latin typeface="Asap"/>
                          <a:cs typeface="Asap"/>
                        </a:rPr>
                        <a:t>whaling</a:t>
                      </a:r>
                      <a:r>
                        <a:rPr sz="1275" b="1" i="1" spc="-15" baseline="29411" dirty="0">
                          <a:solidFill>
                            <a:srgbClr val="CA6C1F"/>
                          </a:solidFill>
                          <a:latin typeface="Asap"/>
                          <a:cs typeface="Asap"/>
                        </a:rPr>
                        <a:t>a</a:t>
                      </a:r>
                      <a:endParaRPr sz="1275" baseline="29411">
                        <a:latin typeface="Asap"/>
                        <a:cs typeface="Asap"/>
                      </a:endParaRPr>
                    </a:p>
                  </a:txBody>
                  <a:tcPr marL="0" marR="0" marT="21590" marB="0">
                    <a:lnB w="9525">
                      <a:solidFill>
                        <a:srgbClr val="939598"/>
                      </a:solidFill>
                      <a:prstDash val="solid"/>
                    </a:lnB>
                  </a:tcPr>
                </a:tc>
                <a:tc>
                  <a:txBody>
                    <a:bodyPr/>
                    <a:lstStyle/>
                    <a:p>
                      <a:pPr marL="91440" marR="553720" algn="l">
                        <a:lnSpc>
                          <a:spcPts val="1260"/>
                        </a:lnSpc>
                        <a:spcBef>
                          <a:spcPts val="170"/>
                        </a:spcBef>
                      </a:pPr>
                      <a:r>
                        <a:rPr sz="1250" b="1" spc="-10" dirty="0">
                          <a:solidFill>
                            <a:srgbClr val="CA6C1F"/>
                          </a:solidFill>
                          <a:latin typeface="Asap"/>
                          <a:cs typeface="Asap"/>
                        </a:rPr>
                        <a:t>Present numbers</a:t>
                      </a:r>
                      <a:endParaRPr sz="1250">
                        <a:latin typeface="Asap"/>
                        <a:cs typeface="Asap"/>
                      </a:endParaRPr>
                    </a:p>
                  </a:txBody>
                  <a:tcPr marL="0" marR="0" marT="21590" marB="0">
                    <a:lnB w="9525">
                      <a:solidFill>
                        <a:srgbClr val="939598"/>
                      </a:solidFill>
                      <a:prstDash val="solid"/>
                    </a:lnB>
                  </a:tcPr>
                </a:tc>
                <a:tc>
                  <a:txBody>
                    <a:bodyPr/>
                    <a:lstStyle/>
                    <a:p>
                      <a:pPr marL="80645" algn="l">
                        <a:lnSpc>
                          <a:spcPct val="100000"/>
                        </a:lnSpc>
                        <a:spcBef>
                          <a:spcPts val="1195"/>
                        </a:spcBef>
                      </a:pPr>
                      <a:r>
                        <a:rPr sz="1250" b="1" dirty="0">
                          <a:solidFill>
                            <a:srgbClr val="CA6C1F"/>
                          </a:solidFill>
                          <a:latin typeface="Asap"/>
                          <a:cs typeface="Asap"/>
                        </a:rPr>
                        <a:t>Primary</a:t>
                      </a:r>
                      <a:r>
                        <a:rPr sz="1250" b="1" spc="265" dirty="0">
                          <a:solidFill>
                            <a:srgbClr val="CA6C1F"/>
                          </a:solidFill>
                          <a:latin typeface="Asap"/>
                          <a:cs typeface="Asap"/>
                        </a:rPr>
                        <a:t> </a:t>
                      </a:r>
                      <a:r>
                        <a:rPr sz="1250" b="1" spc="-20" dirty="0">
                          <a:solidFill>
                            <a:srgbClr val="CA6C1F"/>
                          </a:solidFill>
                          <a:latin typeface="Asap"/>
                          <a:cs typeface="Asap"/>
                        </a:rPr>
                        <a:t>diet</a:t>
                      </a:r>
                      <a:endParaRPr sz="1250">
                        <a:latin typeface="Asap"/>
                        <a:cs typeface="Asap"/>
                      </a:endParaRPr>
                    </a:p>
                  </a:txBody>
                  <a:tcPr marL="0" marR="0" marT="151765" marB="0">
                    <a:lnB w="9525">
                      <a:solidFill>
                        <a:srgbClr val="939598"/>
                      </a:solidFill>
                      <a:prstDash val="solid"/>
                    </a:lnB>
                  </a:tcPr>
                </a:tc>
                <a:tc>
                  <a:txBody>
                    <a:bodyPr/>
                    <a:lstStyle/>
                    <a:p>
                      <a:pPr marL="107950" algn="l">
                        <a:lnSpc>
                          <a:spcPct val="100000"/>
                        </a:lnSpc>
                        <a:spcBef>
                          <a:spcPts val="1195"/>
                        </a:spcBef>
                      </a:pPr>
                      <a:r>
                        <a:rPr sz="1250" b="1" dirty="0">
                          <a:solidFill>
                            <a:srgbClr val="CA6C1F"/>
                          </a:solidFill>
                          <a:latin typeface="Asap"/>
                          <a:cs typeface="Asap"/>
                        </a:rPr>
                        <a:t>IUCN</a:t>
                      </a:r>
                      <a:r>
                        <a:rPr sz="1250" b="1" spc="175" dirty="0">
                          <a:solidFill>
                            <a:srgbClr val="CA6C1F"/>
                          </a:solidFill>
                          <a:latin typeface="Asap"/>
                          <a:cs typeface="Asap"/>
                        </a:rPr>
                        <a:t> </a:t>
                      </a:r>
                      <a:r>
                        <a:rPr sz="1250" b="1" spc="-10" dirty="0">
                          <a:solidFill>
                            <a:srgbClr val="CA6C1F"/>
                          </a:solidFill>
                          <a:latin typeface="Asap"/>
                          <a:cs typeface="Asap"/>
                        </a:rPr>
                        <a:t>status</a:t>
                      </a:r>
                      <a:r>
                        <a:rPr sz="1275" b="1" i="1" spc="-15" baseline="29411" dirty="0">
                          <a:solidFill>
                            <a:srgbClr val="CA6C1F"/>
                          </a:solidFill>
                          <a:latin typeface="Asap"/>
                          <a:cs typeface="Asap"/>
                        </a:rPr>
                        <a:t>b</a:t>
                      </a:r>
                      <a:endParaRPr sz="1275" baseline="29411">
                        <a:latin typeface="Asap"/>
                        <a:cs typeface="Asap"/>
                      </a:endParaRPr>
                    </a:p>
                  </a:txBody>
                  <a:tcPr marL="0" marR="0" marT="151765" marB="0">
                    <a:lnB w="9525">
                      <a:solidFill>
                        <a:srgbClr val="939598"/>
                      </a:solidFill>
                      <a:prstDash val="solid"/>
                    </a:lnB>
                  </a:tcPr>
                </a:tc>
                <a:extLst>
                  <a:ext uri="{0D108BD9-81ED-4DB2-BD59-A6C34878D82A}">
                    <a16:rowId xmlns:a16="http://schemas.microsoft.com/office/drawing/2014/main" val="10000"/>
                  </a:ext>
                </a:extLst>
              </a:tr>
              <a:tr h="267335">
                <a:tc>
                  <a:txBody>
                    <a:bodyPr/>
                    <a:lstStyle/>
                    <a:p>
                      <a:pPr marL="126364" algn="l">
                        <a:lnSpc>
                          <a:spcPct val="100000"/>
                        </a:lnSpc>
                        <a:spcBef>
                          <a:spcPts val="505"/>
                        </a:spcBef>
                      </a:pPr>
                      <a:r>
                        <a:rPr sz="1050" b="1" dirty="0">
                          <a:solidFill>
                            <a:srgbClr val="231F20"/>
                          </a:solidFill>
                          <a:latin typeface="Arial"/>
                          <a:cs typeface="Arial"/>
                        </a:rPr>
                        <a:t>BALEEN </a:t>
                      </a:r>
                      <a:r>
                        <a:rPr sz="1050" b="1" spc="-10" dirty="0">
                          <a:solidFill>
                            <a:srgbClr val="231F20"/>
                          </a:solidFill>
                          <a:latin typeface="Arial"/>
                          <a:cs typeface="Arial"/>
                        </a:rPr>
                        <a:t>WHALES</a:t>
                      </a:r>
                      <a:endParaRPr sz="1050" b="1" dirty="0">
                        <a:latin typeface="Arial"/>
                        <a:cs typeface="Arial"/>
                      </a:endParaRPr>
                    </a:p>
                  </a:txBody>
                  <a:tcPr marL="0" marR="0" marT="64135" marB="0">
                    <a:lnT w="9525">
                      <a:solidFill>
                        <a:srgbClr val="939598"/>
                      </a:solidFill>
                      <a:prstDash val="solid"/>
                    </a:lnT>
                  </a:tcPr>
                </a:tc>
                <a:tc>
                  <a:txBody>
                    <a:bodyPr/>
                    <a:lstStyle/>
                    <a:p>
                      <a:pPr algn="l">
                        <a:lnSpc>
                          <a:spcPct val="100000"/>
                        </a:lnSpc>
                      </a:pPr>
                      <a:endParaRPr sz="1000">
                        <a:latin typeface="Times New Roman"/>
                        <a:cs typeface="Times New Roman"/>
                      </a:endParaRPr>
                    </a:p>
                  </a:txBody>
                  <a:tcPr marL="0" marR="0" marT="0" marB="0">
                    <a:lnT w="9525">
                      <a:solidFill>
                        <a:srgbClr val="939598"/>
                      </a:solidFill>
                      <a:prstDash val="solid"/>
                    </a:lnT>
                  </a:tcPr>
                </a:tc>
                <a:tc>
                  <a:txBody>
                    <a:bodyPr/>
                    <a:lstStyle/>
                    <a:p>
                      <a:pPr algn="l">
                        <a:lnSpc>
                          <a:spcPct val="100000"/>
                        </a:lnSpc>
                      </a:pPr>
                      <a:endParaRPr sz="1000">
                        <a:latin typeface="Times New Roman"/>
                        <a:cs typeface="Times New Roman"/>
                      </a:endParaRPr>
                    </a:p>
                  </a:txBody>
                  <a:tcPr marL="0" marR="0" marT="0" marB="0">
                    <a:lnT w="9525">
                      <a:solidFill>
                        <a:srgbClr val="939598"/>
                      </a:solidFill>
                      <a:prstDash val="solid"/>
                    </a:lnT>
                  </a:tcPr>
                </a:tc>
                <a:tc>
                  <a:txBody>
                    <a:bodyPr/>
                    <a:lstStyle/>
                    <a:p>
                      <a:pPr algn="l">
                        <a:lnSpc>
                          <a:spcPct val="100000"/>
                        </a:lnSpc>
                      </a:pPr>
                      <a:endParaRPr sz="1000">
                        <a:latin typeface="Times New Roman"/>
                        <a:cs typeface="Times New Roman"/>
                      </a:endParaRPr>
                    </a:p>
                  </a:txBody>
                  <a:tcPr marL="0" marR="0" marT="0" marB="0">
                    <a:lnT w="9525">
                      <a:solidFill>
                        <a:srgbClr val="939598"/>
                      </a:solidFill>
                      <a:prstDash val="solid"/>
                    </a:lnT>
                  </a:tcPr>
                </a:tc>
                <a:tc>
                  <a:txBody>
                    <a:bodyPr/>
                    <a:lstStyle/>
                    <a:p>
                      <a:pPr algn="l">
                        <a:lnSpc>
                          <a:spcPct val="100000"/>
                        </a:lnSpc>
                      </a:pPr>
                      <a:endParaRPr sz="1000">
                        <a:latin typeface="Times New Roman"/>
                        <a:cs typeface="Times New Roman"/>
                      </a:endParaRPr>
                    </a:p>
                  </a:txBody>
                  <a:tcPr marL="0" marR="0" marT="0" marB="0">
                    <a:lnT w="9525">
                      <a:solidFill>
                        <a:srgbClr val="939598"/>
                      </a:solidFill>
                      <a:prstDash val="solid"/>
                    </a:lnT>
                  </a:tcPr>
                </a:tc>
                <a:extLst>
                  <a:ext uri="{0D108BD9-81ED-4DB2-BD59-A6C34878D82A}">
                    <a16:rowId xmlns:a16="http://schemas.microsoft.com/office/drawing/2014/main" val="10001"/>
                  </a:ext>
                </a:extLst>
              </a:tr>
              <a:tr h="245110">
                <a:tc>
                  <a:txBody>
                    <a:bodyPr/>
                    <a:lstStyle/>
                    <a:p>
                      <a:pPr marL="227965" algn="l">
                        <a:lnSpc>
                          <a:spcPct val="100000"/>
                        </a:lnSpc>
                        <a:spcBef>
                          <a:spcPts val="305"/>
                        </a:spcBef>
                      </a:pPr>
                      <a:r>
                        <a:rPr sz="1100" spc="-20" dirty="0">
                          <a:solidFill>
                            <a:srgbClr val="231F20"/>
                          </a:solidFill>
                          <a:latin typeface="Arial"/>
                          <a:cs typeface="Arial"/>
                        </a:rPr>
                        <a:t>Blue</a:t>
                      </a:r>
                      <a:endParaRPr sz="1100">
                        <a:latin typeface="Arial"/>
                        <a:cs typeface="Arial"/>
                      </a:endParaRPr>
                    </a:p>
                  </a:txBody>
                  <a:tcPr marL="0" marR="0" marT="38735" marB="0"/>
                </a:tc>
                <a:tc>
                  <a:txBody>
                    <a:bodyPr/>
                    <a:lstStyle/>
                    <a:p>
                      <a:pPr marL="140335" algn="l">
                        <a:lnSpc>
                          <a:spcPct val="100000"/>
                        </a:lnSpc>
                        <a:spcBef>
                          <a:spcPts val="305"/>
                        </a:spcBef>
                      </a:pPr>
                      <a:r>
                        <a:rPr sz="1100" spc="-10" dirty="0">
                          <a:solidFill>
                            <a:srgbClr val="231F20"/>
                          </a:solidFill>
                          <a:latin typeface="Arial"/>
                          <a:cs typeface="Arial"/>
                        </a:rPr>
                        <a:t>200,000</a:t>
                      </a:r>
                      <a:endParaRPr sz="1100">
                        <a:latin typeface="Arial"/>
                        <a:cs typeface="Arial"/>
                      </a:endParaRPr>
                    </a:p>
                  </a:txBody>
                  <a:tcPr marL="0" marR="0" marT="38735" marB="0"/>
                </a:tc>
                <a:tc>
                  <a:txBody>
                    <a:bodyPr/>
                    <a:lstStyle/>
                    <a:p>
                      <a:pPr marL="233679" algn="l">
                        <a:lnSpc>
                          <a:spcPct val="100000"/>
                        </a:lnSpc>
                        <a:spcBef>
                          <a:spcPts val="305"/>
                        </a:spcBef>
                      </a:pPr>
                      <a:r>
                        <a:rPr sz="1100" spc="-10" dirty="0">
                          <a:solidFill>
                            <a:srgbClr val="231F20"/>
                          </a:solidFill>
                          <a:latin typeface="Arial"/>
                          <a:cs typeface="Arial"/>
                        </a:rPr>
                        <a:t>5,000–15,000</a:t>
                      </a:r>
                      <a:endParaRPr sz="1100">
                        <a:latin typeface="Arial"/>
                        <a:cs typeface="Arial"/>
                      </a:endParaRPr>
                    </a:p>
                  </a:txBody>
                  <a:tcPr marL="0" marR="0" marT="38735" marB="0"/>
                </a:tc>
                <a:tc>
                  <a:txBody>
                    <a:bodyPr/>
                    <a:lstStyle/>
                    <a:p>
                      <a:pPr marL="87630" algn="l">
                        <a:lnSpc>
                          <a:spcPct val="100000"/>
                        </a:lnSpc>
                        <a:spcBef>
                          <a:spcPts val="305"/>
                        </a:spcBef>
                      </a:pPr>
                      <a:r>
                        <a:rPr sz="1100" spc="-10" dirty="0">
                          <a:solidFill>
                            <a:srgbClr val="231F20"/>
                          </a:solidFill>
                          <a:latin typeface="Arial"/>
                          <a:cs typeface="Arial"/>
                        </a:rPr>
                        <a:t>Plankton</a:t>
                      </a:r>
                      <a:endParaRPr sz="1100">
                        <a:latin typeface="Arial"/>
                        <a:cs typeface="Arial"/>
                      </a:endParaRPr>
                    </a:p>
                  </a:txBody>
                  <a:tcPr marL="0" marR="0" marT="38735" marB="0"/>
                </a:tc>
                <a:tc>
                  <a:txBody>
                    <a:bodyPr/>
                    <a:lstStyle/>
                    <a:p>
                      <a:pPr marL="114935" algn="l">
                        <a:lnSpc>
                          <a:spcPct val="100000"/>
                        </a:lnSpc>
                        <a:spcBef>
                          <a:spcPts val="305"/>
                        </a:spcBef>
                      </a:pPr>
                      <a:r>
                        <a:rPr sz="1100" spc="-10" dirty="0">
                          <a:solidFill>
                            <a:srgbClr val="231F20"/>
                          </a:solidFill>
                          <a:latin typeface="Arial"/>
                          <a:cs typeface="Arial"/>
                        </a:rPr>
                        <a:t>Endangered</a:t>
                      </a:r>
                      <a:endParaRPr sz="1100">
                        <a:latin typeface="Arial"/>
                        <a:cs typeface="Arial"/>
                      </a:endParaRPr>
                    </a:p>
                  </a:txBody>
                  <a:tcPr marL="0" marR="0" marT="38735" marB="0"/>
                </a:tc>
                <a:extLst>
                  <a:ext uri="{0D108BD9-81ED-4DB2-BD59-A6C34878D82A}">
                    <a16:rowId xmlns:a16="http://schemas.microsoft.com/office/drawing/2014/main" val="10002"/>
                  </a:ext>
                </a:extLst>
              </a:tr>
              <a:tr h="241300">
                <a:tc>
                  <a:txBody>
                    <a:bodyPr/>
                    <a:lstStyle/>
                    <a:p>
                      <a:pPr marL="227965" algn="l">
                        <a:lnSpc>
                          <a:spcPct val="100000"/>
                        </a:lnSpc>
                        <a:spcBef>
                          <a:spcPts val="275"/>
                        </a:spcBef>
                      </a:pPr>
                      <a:r>
                        <a:rPr sz="1100" spc="-10" dirty="0">
                          <a:solidFill>
                            <a:srgbClr val="231F20"/>
                          </a:solidFill>
                          <a:latin typeface="Arial"/>
                          <a:cs typeface="Arial"/>
                        </a:rPr>
                        <a:t>Bowhead</a:t>
                      </a:r>
                      <a:endParaRPr sz="1100">
                        <a:latin typeface="Arial"/>
                        <a:cs typeface="Arial"/>
                      </a:endParaRPr>
                    </a:p>
                  </a:txBody>
                  <a:tcPr marL="0" marR="0" marT="34925" marB="0"/>
                </a:tc>
                <a:tc>
                  <a:txBody>
                    <a:bodyPr/>
                    <a:lstStyle/>
                    <a:p>
                      <a:pPr marL="140335" algn="l">
                        <a:lnSpc>
                          <a:spcPct val="100000"/>
                        </a:lnSpc>
                        <a:spcBef>
                          <a:spcPts val="275"/>
                        </a:spcBef>
                      </a:pPr>
                      <a:r>
                        <a:rPr sz="1100" spc="-10" dirty="0">
                          <a:solidFill>
                            <a:srgbClr val="231F20"/>
                          </a:solidFill>
                          <a:latin typeface="Arial"/>
                          <a:cs typeface="Arial"/>
                        </a:rPr>
                        <a:t>56,000</a:t>
                      </a:r>
                      <a:endParaRPr sz="1100">
                        <a:latin typeface="Arial"/>
                        <a:cs typeface="Arial"/>
                      </a:endParaRPr>
                    </a:p>
                  </a:txBody>
                  <a:tcPr marL="0" marR="0" marT="34925" marB="0"/>
                </a:tc>
                <a:tc>
                  <a:txBody>
                    <a:bodyPr/>
                    <a:lstStyle/>
                    <a:p>
                      <a:pPr marL="487045" algn="l">
                        <a:lnSpc>
                          <a:spcPct val="100000"/>
                        </a:lnSpc>
                        <a:spcBef>
                          <a:spcPts val="275"/>
                        </a:spcBef>
                      </a:pPr>
                      <a:r>
                        <a:rPr sz="1100" spc="-10" dirty="0">
                          <a:solidFill>
                            <a:srgbClr val="231F20"/>
                          </a:solidFill>
                          <a:latin typeface="Arial"/>
                          <a:cs typeface="Arial"/>
                        </a:rPr>
                        <a:t>10,000</a:t>
                      </a:r>
                      <a:endParaRPr sz="1100">
                        <a:latin typeface="Arial"/>
                        <a:cs typeface="Arial"/>
                      </a:endParaRPr>
                    </a:p>
                  </a:txBody>
                  <a:tcPr marL="0" marR="0" marT="34925" marB="0"/>
                </a:tc>
                <a:tc>
                  <a:txBody>
                    <a:bodyPr/>
                    <a:lstStyle/>
                    <a:p>
                      <a:pPr marL="87630" algn="l">
                        <a:lnSpc>
                          <a:spcPct val="100000"/>
                        </a:lnSpc>
                        <a:spcBef>
                          <a:spcPts val="275"/>
                        </a:spcBef>
                      </a:pPr>
                      <a:r>
                        <a:rPr sz="1100" spc="-10" dirty="0">
                          <a:solidFill>
                            <a:srgbClr val="231F20"/>
                          </a:solidFill>
                          <a:latin typeface="Arial"/>
                          <a:cs typeface="Arial"/>
                        </a:rPr>
                        <a:t>Plankton</a:t>
                      </a:r>
                      <a:endParaRPr sz="1100">
                        <a:latin typeface="Arial"/>
                        <a:cs typeface="Arial"/>
                      </a:endParaRPr>
                    </a:p>
                  </a:txBody>
                  <a:tcPr marL="0" marR="0" marT="34925" marB="0"/>
                </a:tc>
                <a:tc>
                  <a:txBody>
                    <a:bodyPr/>
                    <a:lstStyle/>
                    <a:p>
                      <a:pPr marL="114935" algn="l">
                        <a:lnSpc>
                          <a:spcPct val="100000"/>
                        </a:lnSpc>
                        <a:spcBef>
                          <a:spcPts val="275"/>
                        </a:spcBef>
                      </a:pPr>
                      <a:r>
                        <a:rPr sz="1100" dirty="0">
                          <a:solidFill>
                            <a:srgbClr val="231F20"/>
                          </a:solidFill>
                          <a:latin typeface="Arial"/>
                          <a:cs typeface="Arial"/>
                        </a:rPr>
                        <a:t>Least</a:t>
                      </a:r>
                      <a:r>
                        <a:rPr sz="1100" spc="-55" dirty="0">
                          <a:solidFill>
                            <a:srgbClr val="231F20"/>
                          </a:solidFill>
                          <a:latin typeface="Arial"/>
                          <a:cs typeface="Arial"/>
                        </a:rPr>
                        <a:t> </a:t>
                      </a:r>
                      <a:r>
                        <a:rPr sz="1100" spc="-10" dirty="0">
                          <a:solidFill>
                            <a:srgbClr val="231F20"/>
                          </a:solidFill>
                          <a:latin typeface="Arial"/>
                          <a:cs typeface="Arial"/>
                        </a:rPr>
                        <a:t>concern</a:t>
                      </a:r>
                      <a:endParaRPr sz="1100">
                        <a:latin typeface="Arial"/>
                        <a:cs typeface="Arial"/>
                      </a:endParaRPr>
                    </a:p>
                  </a:txBody>
                  <a:tcPr marL="0" marR="0" marT="34925" marB="0"/>
                </a:tc>
                <a:extLst>
                  <a:ext uri="{0D108BD9-81ED-4DB2-BD59-A6C34878D82A}">
                    <a16:rowId xmlns:a16="http://schemas.microsoft.com/office/drawing/2014/main" val="10003"/>
                  </a:ext>
                </a:extLst>
              </a:tr>
              <a:tr h="241300">
                <a:tc>
                  <a:txBody>
                    <a:bodyPr/>
                    <a:lstStyle/>
                    <a:p>
                      <a:pPr marL="227965" algn="l">
                        <a:lnSpc>
                          <a:spcPct val="100000"/>
                        </a:lnSpc>
                        <a:spcBef>
                          <a:spcPts val="275"/>
                        </a:spcBef>
                      </a:pPr>
                      <a:r>
                        <a:rPr sz="1100" spc="-25" dirty="0">
                          <a:solidFill>
                            <a:srgbClr val="231F20"/>
                          </a:solidFill>
                          <a:latin typeface="Arial"/>
                          <a:cs typeface="Arial"/>
                        </a:rPr>
                        <a:t>Fin</a:t>
                      </a:r>
                      <a:endParaRPr sz="1100">
                        <a:latin typeface="Arial"/>
                        <a:cs typeface="Arial"/>
                      </a:endParaRPr>
                    </a:p>
                  </a:txBody>
                  <a:tcPr marL="0" marR="0" marT="34925" marB="0"/>
                </a:tc>
                <a:tc>
                  <a:txBody>
                    <a:bodyPr/>
                    <a:lstStyle/>
                    <a:p>
                      <a:pPr marL="140335" algn="l">
                        <a:lnSpc>
                          <a:spcPct val="100000"/>
                        </a:lnSpc>
                        <a:spcBef>
                          <a:spcPts val="275"/>
                        </a:spcBef>
                      </a:pPr>
                      <a:r>
                        <a:rPr sz="1100" spc="-10" dirty="0">
                          <a:solidFill>
                            <a:srgbClr val="231F20"/>
                          </a:solidFill>
                          <a:latin typeface="Arial"/>
                          <a:cs typeface="Arial"/>
                        </a:rPr>
                        <a:t>475,000</a:t>
                      </a:r>
                      <a:endParaRPr sz="1100">
                        <a:latin typeface="Arial"/>
                        <a:cs typeface="Arial"/>
                      </a:endParaRPr>
                    </a:p>
                  </a:txBody>
                  <a:tcPr marL="0" marR="0" marT="34925" marB="0"/>
                </a:tc>
                <a:tc>
                  <a:txBody>
                    <a:bodyPr/>
                    <a:lstStyle/>
                    <a:p>
                      <a:pPr marL="407034" algn="l">
                        <a:lnSpc>
                          <a:spcPct val="100000"/>
                        </a:lnSpc>
                        <a:spcBef>
                          <a:spcPts val="275"/>
                        </a:spcBef>
                      </a:pPr>
                      <a:r>
                        <a:rPr sz="1100" spc="-10" dirty="0">
                          <a:solidFill>
                            <a:srgbClr val="231F20"/>
                          </a:solidFill>
                          <a:latin typeface="Arial"/>
                          <a:cs typeface="Arial"/>
                        </a:rPr>
                        <a:t>100,000</a:t>
                      </a:r>
                      <a:endParaRPr sz="1100">
                        <a:latin typeface="Arial"/>
                        <a:cs typeface="Arial"/>
                      </a:endParaRPr>
                    </a:p>
                  </a:txBody>
                  <a:tcPr marL="0" marR="0" marT="34925" marB="0"/>
                </a:tc>
                <a:tc>
                  <a:txBody>
                    <a:bodyPr/>
                    <a:lstStyle/>
                    <a:p>
                      <a:pPr marL="87630" algn="l">
                        <a:lnSpc>
                          <a:spcPct val="100000"/>
                        </a:lnSpc>
                        <a:spcBef>
                          <a:spcPts val="275"/>
                        </a:spcBef>
                      </a:pPr>
                      <a:r>
                        <a:rPr sz="1100" spc="-10" dirty="0">
                          <a:solidFill>
                            <a:srgbClr val="231F20"/>
                          </a:solidFill>
                          <a:latin typeface="Arial"/>
                          <a:cs typeface="Arial"/>
                        </a:rPr>
                        <a:t>Plankton</a:t>
                      </a:r>
                      <a:endParaRPr sz="1100">
                        <a:latin typeface="Arial"/>
                        <a:cs typeface="Arial"/>
                      </a:endParaRPr>
                    </a:p>
                  </a:txBody>
                  <a:tcPr marL="0" marR="0" marT="34925" marB="0"/>
                </a:tc>
                <a:tc>
                  <a:txBody>
                    <a:bodyPr/>
                    <a:lstStyle/>
                    <a:p>
                      <a:pPr marL="114935" algn="l">
                        <a:lnSpc>
                          <a:spcPct val="100000"/>
                        </a:lnSpc>
                        <a:spcBef>
                          <a:spcPts val="275"/>
                        </a:spcBef>
                      </a:pPr>
                      <a:r>
                        <a:rPr sz="1100" spc="-10" dirty="0">
                          <a:solidFill>
                            <a:srgbClr val="231F20"/>
                          </a:solidFill>
                          <a:latin typeface="Arial"/>
                          <a:cs typeface="Arial"/>
                        </a:rPr>
                        <a:t>Vulnerable</a:t>
                      </a:r>
                      <a:endParaRPr sz="1100">
                        <a:latin typeface="Arial"/>
                        <a:cs typeface="Arial"/>
                      </a:endParaRPr>
                    </a:p>
                  </a:txBody>
                  <a:tcPr marL="0" marR="0" marT="34925" marB="0"/>
                </a:tc>
                <a:extLst>
                  <a:ext uri="{0D108BD9-81ED-4DB2-BD59-A6C34878D82A}">
                    <a16:rowId xmlns:a16="http://schemas.microsoft.com/office/drawing/2014/main" val="10004"/>
                  </a:ext>
                </a:extLst>
              </a:tr>
              <a:tr h="253365">
                <a:tc>
                  <a:txBody>
                    <a:bodyPr/>
                    <a:lstStyle/>
                    <a:p>
                      <a:pPr marL="219710" algn="l">
                        <a:lnSpc>
                          <a:spcPct val="100000"/>
                        </a:lnSpc>
                        <a:spcBef>
                          <a:spcPts val="275"/>
                        </a:spcBef>
                      </a:pPr>
                      <a:r>
                        <a:rPr sz="1100" spc="-10" dirty="0">
                          <a:solidFill>
                            <a:srgbClr val="231F20"/>
                          </a:solidFill>
                          <a:latin typeface="Arial"/>
                          <a:cs typeface="Arial"/>
                        </a:rPr>
                        <a:t>Gray</a:t>
                      </a:r>
                      <a:r>
                        <a:rPr sz="1100" spc="-40" dirty="0">
                          <a:solidFill>
                            <a:srgbClr val="231F20"/>
                          </a:solidFill>
                          <a:latin typeface="Arial"/>
                          <a:cs typeface="Arial"/>
                        </a:rPr>
                        <a:t> </a:t>
                      </a:r>
                      <a:r>
                        <a:rPr sz="1100" spc="-20" dirty="0">
                          <a:solidFill>
                            <a:srgbClr val="231F20"/>
                          </a:solidFill>
                          <a:latin typeface="Arial"/>
                          <a:cs typeface="Arial"/>
                        </a:rPr>
                        <a:t>(Pacific</a:t>
                      </a:r>
                      <a:r>
                        <a:rPr sz="1100" spc="-40" dirty="0">
                          <a:solidFill>
                            <a:srgbClr val="231F20"/>
                          </a:solidFill>
                          <a:latin typeface="Arial"/>
                          <a:cs typeface="Arial"/>
                        </a:rPr>
                        <a:t> </a:t>
                      </a:r>
                      <a:r>
                        <a:rPr sz="1100" spc="-10" dirty="0">
                          <a:solidFill>
                            <a:srgbClr val="231F20"/>
                          </a:solidFill>
                          <a:latin typeface="Arial"/>
                          <a:cs typeface="Arial"/>
                        </a:rPr>
                        <a:t>stock)</a:t>
                      </a:r>
                      <a:endParaRPr sz="1100">
                        <a:latin typeface="Arial"/>
                        <a:cs typeface="Arial"/>
                      </a:endParaRPr>
                    </a:p>
                  </a:txBody>
                  <a:tcPr marL="0" marR="0" marT="34925" marB="0"/>
                </a:tc>
                <a:tc>
                  <a:txBody>
                    <a:bodyPr/>
                    <a:lstStyle/>
                    <a:p>
                      <a:pPr marL="132080" algn="l">
                        <a:lnSpc>
                          <a:spcPct val="100000"/>
                        </a:lnSpc>
                        <a:spcBef>
                          <a:spcPts val="275"/>
                        </a:spcBef>
                      </a:pPr>
                      <a:r>
                        <a:rPr sz="1100" spc="-10" dirty="0">
                          <a:solidFill>
                            <a:srgbClr val="231F20"/>
                          </a:solidFill>
                          <a:latin typeface="Arial"/>
                          <a:cs typeface="Arial"/>
                        </a:rPr>
                        <a:t>23,000</a:t>
                      </a:r>
                      <a:endParaRPr sz="1100">
                        <a:latin typeface="Arial"/>
                        <a:cs typeface="Arial"/>
                      </a:endParaRPr>
                    </a:p>
                  </a:txBody>
                  <a:tcPr marL="0" marR="0" marT="34925" marB="0"/>
                </a:tc>
                <a:tc>
                  <a:txBody>
                    <a:bodyPr/>
                    <a:lstStyle/>
                    <a:p>
                      <a:pPr marL="193675" algn="l">
                        <a:lnSpc>
                          <a:spcPct val="100000"/>
                        </a:lnSpc>
                        <a:spcBef>
                          <a:spcPts val="275"/>
                        </a:spcBef>
                      </a:pPr>
                      <a:r>
                        <a:rPr sz="1100" spc="-10" dirty="0">
                          <a:solidFill>
                            <a:srgbClr val="231F20"/>
                          </a:solidFill>
                          <a:latin typeface="Arial"/>
                          <a:cs typeface="Arial"/>
                        </a:rPr>
                        <a:t>15,000–22,000</a:t>
                      </a:r>
                      <a:endParaRPr sz="1100">
                        <a:latin typeface="Arial"/>
                        <a:cs typeface="Arial"/>
                      </a:endParaRPr>
                    </a:p>
                  </a:txBody>
                  <a:tcPr marL="0" marR="0" marT="34925" marB="0"/>
                </a:tc>
                <a:tc>
                  <a:txBody>
                    <a:bodyPr/>
                    <a:lstStyle/>
                    <a:p>
                      <a:pPr marL="79375" algn="l">
                        <a:lnSpc>
                          <a:spcPct val="100000"/>
                        </a:lnSpc>
                        <a:spcBef>
                          <a:spcPts val="275"/>
                        </a:spcBef>
                      </a:pPr>
                      <a:r>
                        <a:rPr sz="1100" spc="-10" dirty="0">
                          <a:solidFill>
                            <a:srgbClr val="231F20"/>
                          </a:solidFill>
                          <a:latin typeface="Arial"/>
                          <a:cs typeface="Arial"/>
                        </a:rPr>
                        <a:t>Crustaceans</a:t>
                      </a:r>
                      <a:endParaRPr sz="1100">
                        <a:latin typeface="Arial"/>
                        <a:cs typeface="Arial"/>
                      </a:endParaRPr>
                    </a:p>
                  </a:txBody>
                  <a:tcPr marL="0" marR="0" marT="34925" marB="0"/>
                </a:tc>
                <a:tc>
                  <a:txBody>
                    <a:bodyPr/>
                    <a:lstStyle/>
                    <a:p>
                      <a:pPr marL="106680" algn="l">
                        <a:lnSpc>
                          <a:spcPct val="100000"/>
                        </a:lnSpc>
                        <a:spcBef>
                          <a:spcPts val="275"/>
                        </a:spcBef>
                      </a:pPr>
                      <a:r>
                        <a:rPr sz="1100" dirty="0">
                          <a:solidFill>
                            <a:srgbClr val="231F20"/>
                          </a:solidFill>
                          <a:latin typeface="Arial"/>
                          <a:cs typeface="Arial"/>
                        </a:rPr>
                        <a:t>Least</a:t>
                      </a:r>
                      <a:r>
                        <a:rPr sz="1100" spc="-55" dirty="0">
                          <a:solidFill>
                            <a:srgbClr val="231F20"/>
                          </a:solidFill>
                          <a:latin typeface="Arial"/>
                          <a:cs typeface="Arial"/>
                        </a:rPr>
                        <a:t> </a:t>
                      </a:r>
                      <a:r>
                        <a:rPr sz="1100" spc="-10" dirty="0">
                          <a:solidFill>
                            <a:srgbClr val="231F20"/>
                          </a:solidFill>
                          <a:latin typeface="Arial"/>
                          <a:cs typeface="Arial"/>
                        </a:rPr>
                        <a:t>concer</a:t>
                      </a:r>
                      <a:endParaRPr sz="1100">
                        <a:latin typeface="Arial"/>
                        <a:cs typeface="Arial"/>
                      </a:endParaRPr>
                    </a:p>
                  </a:txBody>
                  <a:tcPr marL="0" marR="0" marT="34925" marB="0"/>
                </a:tc>
                <a:extLst>
                  <a:ext uri="{0D108BD9-81ED-4DB2-BD59-A6C34878D82A}">
                    <a16:rowId xmlns:a16="http://schemas.microsoft.com/office/drawing/2014/main" val="10005"/>
                  </a:ext>
                </a:extLst>
              </a:tr>
              <a:tr h="253365">
                <a:tc>
                  <a:txBody>
                    <a:bodyPr/>
                    <a:lstStyle/>
                    <a:p>
                      <a:pPr marL="227965" algn="l">
                        <a:lnSpc>
                          <a:spcPct val="100000"/>
                        </a:lnSpc>
                        <a:spcBef>
                          <a:spcPts val="370"/>
                        </a:spcBef>
                      </a:pPr>
                      <a:r>
                        <a:rPr sz="1100" spc="-10" dirty="0">
                          <a:solidFill>
                            <a:srgbClr val="231F20"/>
                          </a:solidFill>
                          <a:latin typeface="Arial"/>
                          <a:cs typeface="Arial"/>
                        </a:rPr>
                        <a:t>Humpback</a:t>
                      </a:r>
                      <a:endParaRPr sz="1100">
                        <a:latin typeface="Arial"/>
                        <a:cs typeface="Arial"/>
                      </a:endParaRPr>
                    </a:p>
                  </a:txBody>
                  <a:tcPr marL="0" marR="0" marT="46990" marB="0"/>
                </a:tc>
                <a:tc>
                  <a:txBody>
                    <a:bodyPr/>
                    <a:lstStyle/>
                    <a:p>
                      <a:pPr marL="140335" algn="l">
                        <a:lnSpc>
                          <a:spcPct val="100000"/>
                        </a:lnSpc>
                        <a:spcBef>
                          <a:spcPts val="370"/>
                        </a:spcBef>
                      </a:pPr>
                      <a:r>
                        <a:rPr sz="1100" spc="-10" dirty="0">
                          <a:solidFill>
                            <a:srgbClr val="231F20"/>
                          </a:solidFill>
                          <a:latin typeface="Arial"/>
                          <a:cs typeface="Arial"/>
                        </a:rPr>
                        <a:t>150,000</a:t>
                      </a:r>
                      <a:endParaRPr sz="1100">
                        <a:latin typeface="Arial"/>
                        <a:cs typeface="Arial"/>
                      </a:endParaRPr>
                    </a:p>
                  </a:txBody>
                  <a:tcPr marL="0" marR="0" marT="46990" marB="0"/>
                </a:tc>
                <a:tc>
                  <a:txBody>
                    <a:bodyPr/>
                    <a:lstStyle/>
                    <a:p>
                      <a:pPr marL="487045" algn="l">
                        <a:lnSpc>
                          <a:spcPct val="100000"/>
                        </a:lnSpc>
                        <a:spcBef>
                          <a:spcPts val="370"/>
                        </a:spcBef>
                      </a:pPr>
                      <a:r>
                        <a:rPr sz="1100" spc="-10" dirty="0">
                          <a:solidFill>
                            <a:srgbClr val="231F20"/>
                          </a:solidFill>
                          <a:latin typeface="Arial"/>
                          <a:cs typeface="Arial"/>
                        </a:rPr>
                        <a:t>84,000</a:t>
                      </a:r>
                      <a:endParaRPr sz="1100">
                        <a:latin typeface="Arial"/>
                        <a:cs typeface="Arial"/>
                      </a:endParaRPr>
                    </a:p>
                  </a:txBody>
                  <a:tcPr marL="0" marR="0" marT="46990" marB="0"/>
                </a:tc>
                <a:tc>
                  <a:txBody>
                    <a:bodyPr/>
                    <a:lstStyle/>
                    <a:p>
                      <a:pPr marL="87630" algn="l">
                        <a:lnSpc>
                          <a:spcPct val="100000"/>
                        </a:lnSpc>
                        <a:spcBef>
                          <a:spcPts val="370"/>
                        </a:spcBef>
                      </a:pPr>
                      <a:r>
                        <a:rPr sz="1100" dirty="0">
                          <a:solidFill>
                            <a:srgbClr val="231F20"/>
                          </a:solidFill>
                          <a:latin typeface="Arial"/>
                          <a:cs typeface="Arial"/>
                        </a:rPr>
                        <a:t>Plankton,</a:t>
                      </a:r>
                      <a:r>
                        <a:rPr sz="1100" spc="-50" dirty="0">
                          <a:solidFill>
                            <a:srgbClr val="231F20"/>
                          </a:solidFill>
                          <a:latin typeface="Arial"/>
                          <a:cs typeface="Arial"/>
                        </a:rPr>
                        <a:t> </a:t>
                      </a:r>
                      <a:r>
                        <a:rPr sz="1100" spc="-20" dirty="0">
                          <a:solidFill>
                            <a:srgbClr val="231F20"/>
                          </a:solidFill>
                          <a:latin typeface="Arial"/>
                          <a:cs typeface="Arial"/>
                        </a:rPr>
                        <a:t>fish</a:t>
                      </a:r>
                      <a:endParaRPr sz="1100">
                        <a:latin typeface="Arial"/>
                        <a:cs typeface="Arial"/>
                      </a:endParaRPr>
                    </a:p>
                  </a:txBody>
                  <a:tcPr marL="0" marR="0" marT="46990" marB="0"/>
                </a:tc>
                <a:tc>
                  <a:txBody>
                    <a:bodyPr/>
                    <a:lstStyle/>
                    <a:p>
                      <a:pPr marL="114935" algn="l">
                        <a:lnSpc>
                          <a:spcPct val="100000"/>
                        </a:lnSpc>
                        <a:spcBef>
                          <a:spcPts val="370"/>
                        </a:spcBef>
                      </a:pPr>
                      <a:r>
                        <a:rPr sz="1100" dirty="0">
                          <a:solidFill>
                            <a:srgbClr val="231F20"/>
                          </a:solidFill>
                          <a:latin typeface="Arial"/>
                          <a:cs typeface="Arial"/>
                        </a:rPr>
                        <a:t>Least</a:t>
                      </a:r>
                      <a:r>
                        <a:rPr sz="1100" spc="-55" dirty="0">
                          <a:solidFill>
                            <a:srgbClr val="231F20"/>
                          </a:solidFill>
                          <a:latin typeface="Arial"/>
                          <a:cs typeface="Arial"/>
                        </a:rPr>
                        <a:t> </a:t>
                      </a:r>
                      <a:r>
                        <a:rPr sz="1100" spc="-10" dirty="0">
                          <a:solidFill>
                            <a:srgbClr val="231F20"/>
                          </a:solidFill>
                          <a:latin typeface="Arial"/>
                          <a:cs typeface="Arial"/>
                        </a:rPr>
                        <a:t>concern</a:t>
                      </a:r>
                      <a:endParaRPr sz="1100">
                        <a:latin typeface="Arial"/>
                        <a:cs typeface="Arial"/>
                      </a:endParaRPr>
                    </a:p>
                  </a:txBody>
                  <a:tcPr marL="0" marR="0" marT="46990" marB="0"/>
                </a:tc>
                <a:extLst>
                  <a:ext uri="{0D108BD9-81ED-4DB2-BD59-A6C34878D82A}">
                    <a16:rowId xmlns:a16="http://schemas.microsoft.com/office/drawing/2014/main" val="10006"/>
                  </a:ext>
                </a:extLst>
              </a:tr>
              <a:tr h="241300">
                <a:tc>
                  <a:txBody>
                    <a:bodyPr/>
                    <a:lstStyle/>
                    <a:p>
                      <a:pPr marL="227965" algn="l">
                        <a:lnSpc>
                          <a:spcPct val="100000"/>
                        </a:lnSpc>
                        <a:spcBef>
                          <a:spcPts val="275"/>
                        </a:spcBef>
                      </a:pPr>
                      <a:r>
                        <a:rPr sz="1100" spc="-10" dirty="0">
                          <a:solidFill>
                            <a:srgbClr val="231F20"/>
                          </a:solidFill>
                          <a:latin typeface="Arial"/>
                          <a:cs typeface="Arial"/>
                        </a:rPr>
                        <a:t>Minke</a:t>
                      </a:r>
                      <a:endParaRPr sz="1100">
                        <a:latin typeface="Arial"/>
                        <a:cs typeface="Arial"/>
                      </a:endParaRPr>
                    </a:p>
                  </a:txBody>
                  <a:tcPr marL="0" marR="0" marT="34925" marB="0"/>
                </a:tc>
                <a:tc>
                  <a:txBody>
                    <a:bodyPr/>
                    <a:lstStyle/>
                    <a:p>
                      <a:pPr marL="140335" algn="l">
                        <a:lnSpc>
                          <a:spcPct val="100000"/>
                        </a:lnSpc>
                        <a:spcBef>
                          <a:spcPts val="275"/>
                        </a:spcBef>
                      </a:pPr>
                      <a:r>
                        <a:rPr sz="1100" spc="-10" dirty="0">
                          <a:solidFill>
                            <a:srgbClr val="231F20"/>
                          </a:solidFill>
                          <a:latin typeface="Arial"/>
                          <a:cs typeface="Arial"/>
                        </a:rPr>
                        <a:t>140,000</a:t>
                      </a:r>
                      <a:endParaRPr sz="1100">
                        <a:latin typeface="Arial"/>
                        <a:cs typeface="Arial"/>
                      </a:endParaRPr>
                    </a:p>
                  </a:txBody>
                  <a:tcPr marL="0" marR="0" marT="34925" marB="0"/>
                </a:tc>
                <a:tc>
                  <a:txBody>
                    <a:bodyPr/>
                    <a:lstStyle/>
                    <a:p>
                      <a:pPr marL="407034" algn="l">
                        <a:lnSpc>
                          <a:spcPct val="100000"/>
                        </a:lnSpc>
                        <a:spcBef>
                          <a:spcPts val="275"/>
                        </a:spcBef>
                      </a:pPr>
                      <a:r>
                        <a:rPr sz="1100" spc="-10" dirty="0">
                          <a:solidFill>
                            <a:srgbClr val="231F20"/>
                          </a:solidFill>
                          <a:latin typeface="Arial"/>
                          <a:cs typeface="Arial"/>
                        </a:rPr>
                        <a:t>200,000</a:t>
                      </a:r>
                      <a:endParaRPr sz="1100">
                        <a:latin typeface="Arial"/>
                        <a:cs typeface="Arial"/>
                      </a:endParaRPr>
                    </a:p>
                  </a:txBody>
                  <a:tcPr marL="0" marR="0" marT="34925" marB="0"/>
                </a:tc>
                <a:tc>
                  <a:txBody>
                    <a:bodyPr/>
                    <a:lstStyle/>
                    <a:p>
                      <a:pPr marL="87630" algn="l">
                        <a:lnSpc>
                          <a:spcPct val="100000"/>
                        </a:lnSpc>
                        <a:spcBef>
                          <a:spcPts val="275"/>
                        </a:spcBef>
                      </a:pPr>
                      <a:r>
                        <a:rPr sz="1100" dirty="0">
                          <a:solidFill>
                            <a:srgbClr val="231F20"/>
                          </a:solidFill>
                          <a:latin typeface="Arial"/>
                          <a:cs typeface="Arial"/>
                        </a:rPr>
                        <a:t>Plankton,</a:t>
                      </a:r>
                      <a:r>
                        <a:rPr sz="1100" spc="-50" dirty="0">
                          <a:solidFill>
                            <a:srgbClr val="231F20"/>
                          </a:solidFill>
                          <a:latin typeface="Arial"/>
                          <a:cs typeface="Arial"/>
                        </a:rPr>
                        <a:t> </a:t>
                      </a:r>
                      <a:r>
                        <a:rPr sz="1100" spc="-20" dirty="0">
                          <a:solidFill>
                            <a:srgbClr val="231F20"/>
                          </a:solidFill>
                          <a:latin typeface="Arial"/>
                          <a:cs typeface="Arial"/>
                        </a:rPr>
                        <a:t>fish</a:t>
                      </a:r>
                      <a:endParaRPr sz="1100">
                        <a:latin typeface="Arial"/>
                        <a:cs typeface="Arial"/>
                      </a:endParaRPr>
                    </a:p>
                  </a:txBody>
                  <a:tcPr marL="0" marR="0" marT="34925" marB="0"/>
                </a:tc>
                <a:tc>
                  <a:txBody>
                    <a:bodyPr/>
                    <a:lstStyle/>
                    <a:p>
                      <a:pPr marL="114935" algn="l">
                        <a:lnSpc>
                          <a:spcPct val="100000"/>
                        </a:lnSpc>
                        <a:spcBef>
                          <a:spcPts val="275"/>
                        </a:spcBef>
                      </a:pPr>
                      <a:r>
                        <a:rPr sz="1100" dirty="0">
                          <a:solidFill>
                            <a:srgbClr val="231F20"/>
                          </a:solidFill>
                          <a:latin typeface="Arial"/>
                          <a:cs typeface="Arial"/>
                        </a:rPr>
                        <a:t>Least</a:t>
                      </a:r>
                      <a:r>
                        <a:rPr sz="1100" spc="-55" dirty="0">
                          <a:solidFill>
                            <a:srgbClr val="231F20"/>
                          </a:solidFill>
                          <a:latin typeface="Arial"/>
                          <a:cs typeface="Arial"/>
                        </a:rPr>
                        <a:t> </a:t>
                      </a:r>
                      <a:r>
                        <a:rPr sz="1100" spc="-10" dirty="0">
                          <a:solidFill>
                            <a:srgbClr val="231F20"/>
                          </a:solidFill>
                          <a:latin typeface="Arial"/>
                          <a:cs typeface="Arial"/>
                        </a:rPr>
                        <a:t>concern</a:t>
                      </a:r>
                      <a:endParaRPr sz="1100">
                        <a:latin typeface="Arial"/>
                        <a:cs typeface="Arial"/>
                      </a:endParaRPr>
                    </a:p>
                  </a:txBody>
                  <a:tcPr marL="0" marR="0" marT="34925" marB="0"/>
                </a:tc>
                <a:extLst>
                  <a:ext uri="{0D108BD9-81ED-4DB2-BD59-A6C34878D82A}">
                    <a16:rowId xmlns:a16="http://schemas.microsoft.com/office/drawing/2014/main" val="10007"/>
                  </a:ext>
                </a:extLst>
              </a:tr>
              <a:tr h="253365">
                <a:tc>
                  <a:txBody>
                    <a:bodyPr/>
                    <a:lstStyle/>
                    <a:p>
                      <a:pPr marL="227965" algn="l">
                        <a:lnSpc>
                          <a:spcPct val="100000"/>
                        </a:lnSpc>
                        <a:spcBef>
                          <a:spcPts val="275"/>
                        </a:spcBef>
                      </a:pPr>
                      <a:r>
                        <a:rPr sz="1100" dirty="0">
                          <a:solidFill>
                            <a:srgbClr val="231F20"/>
                          </a:solidFill>
                          <a:latin typeface="Arial"/>
                          <a:cs typeface="Arial"/>
                        </a:rPr>
                        <a:t>Northern</a:t>
                      </a:r>
                      <a:r>
                        <a:rPr sz="1100" spc="-25" dirty="0">
                          <a:solidFill>
                            <a:srgbClr val="231F20"/>
                          </a:solidFill>
                          <a:latin typeface="Arial"/>
                          <a:cs typeface="Arial"/>
                        </a:rPr>
                        <a:t> </a:t>
                      </a:r>
                      <a:r>
                        <a:rPr sz="1100" spc="-10" dirty="0">
                          <a:solidFill>
                            <a:srgbClr val="231F20"/>
                          </a:solidFill>
                          <a:latin typeface="Arial"/>
                          <a:cs typeface="Arial"/>
                        </a:rPr>
                        <a:t>right</a:t>
                      </a:r>
                      <a:endParaRPr sz="1100">
                        <a:latin typeface="Arial"/>
                        <a:cs typeface="Arial"/>
                      </a:endParaRPr>
                    </a:p>
                  </a:txBody>
                  <a:tcPr marL="0" marR="0" marT="34925" marB="0"/>
                </a:tc>
                <a:tc>
                  <a:txBody>
                    <a:bodyPr/>
                    <a:lstStyle/>
                    <a:p>
                      <a:pPr marL="140335" algn="l">
                        <a:lnSpc>
                          <a:spcPct val="100000"/>
                        </a:lnSpc>
                        <a:spcBef>
                          <a:spcPts val="275"/>
                        </a:spcBef>
                      </a:pPr>
                      <a:r>
                        <a:rPr sz="1100" spc="-10" dirty="0">
                          <a:solidFill>
                            <a:srgbClr val="231F20"/>
                          </a:solidFill>
                          <a:latin typeface="Arial"/>
                          <a:cs typeface="Arial"/>
                        </a:rPr>
                        <a:t>Unknown</a:t>
                      </a:r>
                      <a:endParaRPr sz="1100">
                        <a:latin typeface="Arial"/>
                        <a:cs typeface="Arial"/>
                      </a:endParaRPr>
                    </a:p>
                  </a:txBody>
                  <a:tcPr marL="0" marR="0" marT="34925" marB="0"/>
                </a:tc>
                <a:tc>
                  <a:txBody>
                    <a:bodyPr/>
                    <a:lstStyle/>
                    <a:p>
                      <a:pPr marL="687070" algn="l">
                        <a:lnSpc>
                          <a:spcPct val="100000"/>
                        </a:lnSpc>
                        <a:spcBef>
                          <a:spcPts val="275"/>
                        </a:spcBef>
                      </a:pPr>
                      <a:r>
                        <a:rPr sz="1100" spc="-25" dirty="0">
                          <a:solidFill>
                            <a:srgbClr val="231F20"/>
                          </a:solidFill>
                          <a:latin typeface="Arial"/>
                          <a:cs typeface="Arial"/>
                        </a:rPr>
                        <a:t>450</a:t>
                      </a:r>
                      <a:endParaRPr sz="1100">
                        <a:latin typeface="Arial"/>
                        <a:cs typeface="Arial"/>
                      </a:endParaRPr>
                    </a:p>
                  </a:txBody>
                  <a:tcPr marL="0" marR="0" marT="34925" marB="0"/>
                </a:tc>
                <a:tc>
                  <a:txBody>
                    <a:bodyPr/>
                    <a:lstStyle/>
                    <a:p>
                      <a:pPr marL="87630" algn="l">
                        <a:lnSpc>
                          <a:spcPct val="100000"/>
                        </a:lnSpc>
                        <a:spcBef>
                          <a:spcPts val="275"/>
                        </a:spcBef>
                      </a:pPr>
                      <a:r>
                        <a:rPr sz="1100" spc="-10" dirty="0">
                          <a:solidFill>
                            <a:srgbClr val="231F20"/>
                          </a:solidFill>
                          <a:latin typeface="Arial"/>
                          <a:cs typeface="Arial"/>
                        </a:rPr>
                        <a:t>Plankton</a:t>
                      </a:r>
                      <a:endParaRPr sz="1100">
                        <a:latin typeface="Arial"/>
                        <a:cs typeface="Arial"/>
                      </a:endParaRPr>
                    </a:p>
                  </a:txBody>
                  <a:tcPr marL="0" marR="0" marT="34925" marB="0"/>
                </a:tc>
                <a:tc>
                  <a:txBody>
                    <a:bodyPr/>
                    <a:lstStyle/>
                    <a:p>
                      <a:pPr marL="114935" algn="l">
                        <a:lnSpc>
                          <a:spcPct val="100000"/>
                        </a:lnSpc>
                        <a:spcBef>
                          <a:spcPts val="275"/>
                        </a:spcBef>
                      </a:pPr>
                      <a:r>
                        <a:rPr sz="1100" spc="-10" dirty="0">
                          <a:solidFill>
                            <a:srgbClr val="231F20"/>
                          </a:solidFill>
                          <a:latin typeface="Arial"/>
                          <a:cs typeface="Arial"/>
                        </a:rPr>
                        <a:t>Endangered</a:t>
                      </a:r>
                      <a:endParaRPr sz="1100">
                        <a:latin typeface="Arial"/>
                        <a:cs typeface="Arial"/>
                      </a:endParaRPr>
                    </a:p>
                  </a:txBody>
                  <a:tcPr marL="0" marR="0" marT="34925" marB="0"/>
                </a:tc>
                <a:extLst>
                  <a:ext uri="{0D108BD9-81ED-4DB2-BD59-A6C34878D82A}">
                    <a16:rowId xmlns:a16="http://schemas.microsoft.com/office/drawing/2014/main" val="10008"/>
                  </a:ext>
                </a:extLst>
              </a:tr>
              <a:tr h="271780">
                <a:tc>
                  <a:txBody>
                    <a:bodyPr/>
                    <a:lstStyle/>
                    <a:p>
                      <a:pPr marL="219710" algn="l">
                        <a:lnSpc>
                          <a:spcPct val="100000"/>
                        </a:lnSpc>
                        <a:spcBef>
                          <a:spcPts val="370"/>
                        </a:spcBef>
                      </a:pPr>
                      <a:r>
                        <a:rPr sz="1100" spc="-25" dirty="0">
                          <a:solidFill>
                            <a:srgbClr val="231F20"/>
                          </a:solidFill>
                          <a:latin typeface="Arial"/>
                          <a:cs typeface="Arial"/>
                        </a:rPr>
                        <a:t>Sei</a:t>
                      </a:r>
                      <a:endParaRPr sz="1100">
                        <a:latin typeface="Arial"/>
                        <a:cs typeface="Arial"/>
                      </a:endParaRPr>
                    </a:p>
                  </a:txBody>
                  <a:tcPr marL="0" marR="0" marT="46990" marB="0"/>
                </a:tc>
                <a:tc>
                  <a:txBody>
                    <a:bodyPr/>
                    <a:lstStyle/>
                    <a:p>
                      <a:pPr marL="132080" algn="l">
                        <a:lnSpc>
                          <a:spcPct val="100000"/>
                        </a:lnSpc>
                        <a:spcBef>
                          <a:spcPts val="370"/>
                        </a:spcBef>
                      </a:pPr>
                      <a:r>
                        <a:rPr sz="1100" spc="-10" dirty="0">
                          <a:solidFill>
                            <a:srgbClr val="231F20"/>
                          </a:solidFill>
                          <a:latin typeface="Arial"/>
                          <a:cs typeface="Arial"/>
                        </a:rPr>
                        <a:t>250,000</a:t>
                      </a:r>
                      <a:endParaRPr sz="1100">
                        <a:latin typeface="Arial"/>
                        <a:cs typeface="Arial"/>
                      </a:endParaRPr>
                    </a:p>
                  </a:txBody>
                  <a:tcPr marL="0" marR="0" marT="46990" marB="0"/>
                </a:tc>
                <a:tc>
                  <a:txBody>
                    <a:bodyPr/>
                    <a:lstStyle/>
                    <a:p>
                      <a:pPr marL="487045" algn="l">
                        <a:lnSpc>
                          <a:spcPct val="100000"/>
                        </a:lnSpc>
                        <a:spcBef>
                          <a:spcPts val="370"/>
                        </a:spcBef>
                      </a:pPr>
                      <a:r>
                        <a:rPr sz="1100" spc="-10" dirty="0">
                          <a:solidFill>
                            <a:srgbClr val="231F20"/>
                          </a:solidFill>
                          <a:latin typeface="Arial"/>
                          <a:cs typeface="Arial"/>
                        </a:rPr>
                        <a:t>50,000</a:t>
                      </a:r>
                      <a:endParaRPr sz="1100">
                        <a:latin typeface="Arial"/>
                        <a:cs typeface="Arial"/>
                      </a:endParaRPr>
                    </a:p>
                  </a:txBody>
                  <a:tcPr marL="0" marR="0" marT="46990" marB="0"/>
                </a:tc>
                <a:tc>
                  <a:txBody>
                    <a:bodyPr/>
                    <a:lstStyle/>
                    <a:p>
                      <a:pPr marL="79375" algn="l">
                        <a:lnSpc>
                          <a:spcPct val="100000"/>
                        </a:lnSpc>
                        <a:spcBef>
                          <a:spcPts val="370"/>
                        </a:spcBef>
                      </a:pPr>
                      <a:r>
                        <a:rPr sz="1100" dirty="0">
                          <a:solidFill>
                            <a:srgbClr val="231F20"/>
                          </a:solidFill>
                          <a:latin typeface="Arial"/>
                          <a:cs typeface="Arial"/>
                        </a:rPr>
                        <a:t>Plankton,</a:t>
                      </a:r>
                      <a:r>
                        <a:rPr sz="1100" spc="-50" dirty="0">
                          <a:solidFill>
                            <a:srgbClr val="231F20"/>
                          </a:solidFill>
                          <a:latin typeface="Arial"/>
                          <a:cs typeface="Arial"/>
                        </a:rPr>
                        <a:t> </a:t>
                      </a:r>
                      <a:r>
                        <a:rPr sz="1100" spc="-20" dirty="0">
                          <a:solidFill>
                            <a:srgbClr val="231F20"/>
                          </a:solidFill>
                          <a:latin typeface="Arial"/>
                          <a:cs typeface="Arial"/>
                        </a:rPr>
                        <a:t>fish</a:t>
                      </a:r>
                      <a:endParaRPr sz="1100">
                        <a:latin typeface="Arial"/>
                        <a:cs typeface="Arial"/>
                      </a:endParaRPr>
                    </a:p>
                  </a:txBody>
                  <a:tcPr marL="0" marR="0" marT="46990" marB="0"/>
                </a:tc>
                <a:tc>
                  <a:txBody>
                    <a:bodyPr/>
                    <a:lstStyle/>
                    <a:p>
                      <a:pPr marL="106680" algn="l">
                        <a:lnSpc>
                          <a:spcPct val="100000"/>
                        </a:lnSpc>
                        <a:spcBef>
                          <a:spcPts val="370"/>
                        </a:spcBef>
                      </a:pPr>
                      <a:r>
                        <a:rPr sz="1100" spc="-10" dirty="0">
                          <a:solidFill>
                            <a:srgbClr val="231F20"/>
                          </a:solidFill>
                          <a:latin typeface="Arial"/>
                          <a:cs typeface="Arial"/>
                        </a:rPr>
                        <a:t>Endangered</a:t>
                      </a:r>
                      <a:endParaRPr sz="1100">
                        <a:latin typeface="Arial"/>
                        <a:cs typeface="Arial"/>
                      </a:endParaRPr>
                    </a:p>
                  </a:txBody>
                  <a:tcPr marL="0" marR="0" marT="46990" marB="0"/>
                </a:tc>
                <a:extLst>
                  <a:ext uri="{0D108BD9-81ED-4DB2-BD59-A6C34878D82A}">
                    <a16:rowId xmlns:a16="http://schemas.microsoft.com/office/drawing/2014/main" val="10009"/>
                  </a:ext>
                </a:extLst>
              </a:tr>
              <a:tr h="266065">
                <a:tc>
                  <a:txBody>
                    <a:bodyPr/>
                    <a:lstStyle/>
                    <a:p>
                      <a:pPr marL="227965" algn="l">
                        <a:lnSpc>
                          <a:spcPct val="100000"/>
                        </a:lnSpc>
                        <a:spcBef>
                          <a:spcPts val="425"/>
                        </a:spcBef>
                      </a:pPr>
                      <a:r>
                        <a:rPr sz="1100" dirty="0">
                          <a:solidFill>
                            <a:srgbClr val="231F20"/>
                          </a:solidFill>
                          <a:latin typeface="Arial"/>
                          <a:cs typeface="Arial"/>
                        </a:rPr>
                        <a:t>Southern</a:t>
                      </a:r>
                      <a:r>
                        <a:rPr sz="1100" spc="-25" dirty="0">
                          <a:solidFill>
                            <a:srgbClr val="231F20"/>
                          </a:solidFill>
                          <a:latin typeface="Arial"/>
                          <a:cs typeface="Arial"/>
                        </a:rPr>
                        <a:t> </a:t>
                      </a:r>
                      <a:r>
                        <a:rPr sz="1100" spc="-10" dirty="0">
                          <a:solidFill>
                            <a:srgbClr val="231F20"/>
                          </a:solidFill>
                          <a:latin typeface="Arial"/>
                          <a:cs typeface="Arial"/>
                        </a:rPr>
                        <a:t>right</a:t>
                      </a:r>
                      <a:endParaRPr sz="1100" dirty="0">
                        <a:latin typeface="Arial"/>
                        <a:cs typeface="Arial"/>
                      </a:endParaRPr>
                    </a:p>
                  </a:txBody>
                  <a:tcPr marL="0" marR="0" marT="53975" marB="0"/>
                </a:tc>
                <a:tc>
                  <a:txBody>
                    <a:bodyPr/>
                    <a:lstStyle/>
                    <a:p>
                      <a:pPr marL="140335" algn="l">
                        <a:lnSpc>
                          <a:spcPct val="100000"/>
                        </a:lnSpc>
                        <a:spcBef>
                          <a:spcPts val="425"/>
                        </a:spcBef>
                      </a:pPr>
                      <a:r>
                        <a:rPr sz="1100" spc="-10" dirty="0">
                          <a:solidFill>
                            <a:srgbClr val="231F20"/>
                          </a:solidFill>
                          <a:latin typeface="Arial"/>
                          <a:cs typeface="Arial"/>
                        </a:rPr>
                        <a:t>100,000</a:t>
                      </a:r>
                      <a:endParaRPr sz="1100">
                        <a:latin typeface="Arial"/>
                        <a:cs typeface="Arial"/>
                      </a:endParaRPr>
                    </a:p>
                  </a:txBody>
                  <a:tcPr marL="0" marR="0" marT="53975" marB="0"/>
                </a:tc>
                <a:tc>
                  <a:txBody>
                    <a:bodyPr/>
                    <a:lstStyle/>
                    <a:p>
                      <a:pPr marL="487045" algn="l">
                        <a:lnSpc>
                          <a:spcPct val="100000"/>
                        </a:lnSpc>
                        <a:spcBef>
                          <a:spcPts val="425"/>
                        </a:spcBef>
                      </a:pPr>
                      <a:r>
                        <a:rPr sz="1100" spc="-10" dirty="0">
                          <a:solidFill>
                            <a:srgbClr val="231F20"/>
                          </a:solidFill>
                          <a:latin typeface="Arial"/>
                          <a:cs typeface="Arial"/>
                        </a:rPr>
                        <a:t>10,000</a:t>
                      </a:r>
                      <a:endParaRPr sz="1100">
                        <a:latin typeface="Arial"/>
                        <a:cs typeface="Arial"/>
                      </a:endParaRPr>
                    </a:p>
                  </a:txBody>
                  <a:tcPr marL="0" marR="0" marT="53975" marB="0"/>
                </a:tc>
                <a:tc>
                  <a:txBody>
                    <a:bodyPr/>
                    <a:lstStyle/>
                    <a:p>
                      <a:pPr marL="87630" algn="l">
                        <a:lnSpc>
                          <a:spcPct val="100000"/>
                        </a:lnSpc>
                        <a:spcBef>
                          <a:spcPts val="425"/>
                        </a:spcBef>
                      </a:pPr>
                      <a:r>
                        <a:rPr sz="1100" spc="-10" dirty="0">
                          <a:solidFill>
                            <a:srgbClr val="231F20"/>
                          </a:solidFill>
                          <a:latin typeface="Arial"/>
                          <a:cs typeface="Arial"/>
                        </a:rPr>
                        <a:t>Plankton</a:t>
                      </a:r>
                      <a:endParaRPr sz="1100">
                        <a:latin typeface="Arial"/>
                        <a:cs typeface="Arial"/>
                      </a:endParaRPr>
                    </a:p>
                  </a:txBody>
                  <a:tcPr marL="0" marR="0" marT="53975" marB="0"/>
                </a:tc>
                <a:tc>
                  <a:txBody>
                    <a:bodyPr/>
                    <a:lstStyle/>
                    <a:p>
                      <a:pPr marL="114935" algn="l">
                        <a:lnSpc>
                          <a:spcPct val="100000"/>
                        </a:lnSpc>
                        <a:spcBef>
                          <a:spcPts val="425"/>
                        </a:spcBef>
                      </a:pPr>
                      <a:r>
                        <a:rPr sz="1100" dirty="0">
                          <a:solidFill>
                            <a:srgbClr val="231F20"/>
                          </a:solidFill>
                          <a:latin typeface="Arial"/>
                          <a:cs typeface="Arial"/>
                        </a:rPr>
                        <a:t>Least</a:t>
                      </a:r>
                      <a:r>
                        <a:rPr sz="1100" spc="-55" dirty="0">
                          <a:solidFill>
                            <a:srgbClr val="231F20"/>
                          </a:solidFill>
                          <a:latin typeface="Arial"/>
                          <a:cs typeface="Arial"/>
                        </a:rPr>
                        <a:t> </a:t>
                      </a:r>
                      <a:r>
                        <a:rPr sz="1100" spc="-10" dirty="0">
                          <a:solidFill>
                            <a:srgbClr val="231F20"/>
                          </a:solidFill>
                          <a:latin typeface="Arial"/>
                          <a:cs typeface="Arial"/>
                        </a:rPr>
                        <a:t>concern</a:t>
                      </a:r>
                      <a:endParaRPr sz="1100">
                        <a:latin typeface="Arial"/>
                        <a:cs typeface="Arial"/>
                      </a:endParaRPr>
                    </a:p>
                  </a:txBody>
                  <a:tcPr marL="0" marR="0" marT="53975" marB="0"/>
                </a:tc>
                <a:extLst>
                  <a:ext uri="{0D108BD9-81ED-4DB2-BD59-A6C34878D82A}">
                    <a16:rowId xmlns:a16="http://schemas.microsoft.com/office/drawing/2014/main" val="10010"/>
                  </a:ext>
                </a:extLst>
              </a:tr>
              <a:tr h="224154">
                <a:tc>
                  <a:txBody>
                    <a:bodyPr/>
                    <a:lstStyle/>
                    <a:p>
                      <a:pPr marL="126364" algn="l">
                        <a:lnSpc>
                          <a:spcPct val="100000"/>
                        </a:lnSpc>
                        <a:spcBef>
                          <a:spcPts val="295"/>
                        </a:spcBef>
                      </a:pPr>
                      <a:r>
                        <a:rPr sz="1050" b="1" dirty="0">
                          <a:solidFill>
                            <a:srgbClr val="231F20"/>
                          </a:solidFill>
                          <a:latin typeface="Arial"/>
                          <a:cs typeface="Arial"/>
                        </a:rPr>
                        <a:t>TOOTHED</a:t>
                      </a:r>
                      <a:r>
                        <a:rPr sz="1050" b="1" spc="-55" dirty="0">
                          <a:solidFill>
                            <a:srgbClr val="231F20"/>
                          </a:solidFill>
                          <a:latin typeface="Arial"/>
                          <a:cs typeface="Arial"/>
                        </a:rPr>
                        <a:t> </a:t>
                      </a:r>
                      <a:r>
                        <a:rPr sz="1050" b="1" spc="-10" dirty="0">
                          <a:solidFill>
                            <a:srgbClr val="231F20"/>
                          </a:solidFill>
                          <a:latin typeface="Arial"/>
                          <a:cs typeface="Arial"/>
                        </a:rPr>
                        <a:t>WHALES</a:t>
                      </a:r>
                      <a:endParaRPr sz="1050" b="1" dirty="0">
                        <a:latin typeface="Arial"/>
                        <a:cs typeface="Arial"/>
                      </a:endParaRPr>
                    </a:p>
                  </a:txBody>
                  <a:tcPr marL="0" marR="0" marT="37465" marB="0"/>
                </a:tc>
                <a:tc>
                  <a:txBody>
                    <a:bodyPr/>
                    <a:lstStyle/>
                    <a:p>
                      <a:pPr algn="l">
                        <a:lnSpc>
                          <a:spcPct val="100000"/>
                        </a:lnSpc>
                      </a:pPr>
                      <a:endParaRPr sz="1000">
                        <a:latin typeface="Times New Roman"/>
                        <a:cs typeface="Times New Roman"/>
                      </a:endParaRPr>
                    </a:p>
                  </a:txBody>
                  <a:tcPr marL="0" marR="0" marT="0" marB="0"/>
                </a:tc>
                <a:tc>
                  <a:txBody>
                    <a:bodyPr/>
                    <a:lstStyle/>
                    <a:p>
                      <a:pPr algn="l">
                        <a:lnSpc>
                          <a:spcPct val="100000"/>
                        </a:lnSpc>
                      </a:pPr>
                      <a:endParaRPr sz="1000">
                        <a:latin typeface="Times New Roman"/>
                        <a:cs typeface="Times New Roman"/>
                      </a:endParaRPr>
                    </a:p>
                  </a:txBody>
                  <a:tcPr marL="0" marR="0" marT="0" marB="0"/>
                </a:tc>
                <a:tc>
                  <a:txBody>
                    <a:bodyPr/>
                    <a:lstStyle/>
                    <a:p>
                      <a:pPr algn="l">
                        <a:lnSpc>
                          <a:spcPct val="100000"/>
                        </a:lnSpc>
                      </a:pPr>
                      <a:endParaRPr sz="1000">
                        <a:latin typeface="Times New Roman"/>
                        <a:cs typeface="Times New Roman"/>
                      </a:endParaRPr>
                    </a:p>
                  </a:txBody>
                  <a:tcPr marL="0" marR="0" marT="0" marB="0"/>
                </a:tc>
                <a:tc>
                  <a:txBody>
                    <a:bodyPr/>
                    <a:lstStyle/>
                    <a:p>
                      <a:pPr algn="l">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11"/>
                  </a:ext>
                </a:extLst>
              </a:tr>
              <a:tr h="374015">
                <a:tc>
                  <a:txBody>
                    <a:bodyPr/>
                    <a:lstStyle/>
                    <a:p>
                      <a:pPr marL="227965" algn="l">
                        <a:lnSpc>
                          <a:spcPct val="100000"/>
                        </a:lnSpc>
                        <a:spcBef>
                          <a:spcPts val="180"/>
                        </a:spcBef>
                      </a:pPr>
                      <a:r>
                        <a:rPr sz="1100" spc="-10" dirty="0">
                          <a:solidFill>
                            <a:srgbClr val="231F20"/>
                          </a:solidFill>
                          <a:latin typeface="Arial"/>
                          <a:cs typeface="Arial"/>
                        </a:rPr>
                        <a:t>Beluga</a:t>
                      </a:r>
                      <a:endParaRPr sz="1100">
                        <a:latin typeface="Arial"/>
                        <a:cs typeface="Arial"/>
                      </a:endParaRPr>
                    </a:p>
                  </a:txBody>
                  <a:tcPr marL="0" marR="0" marT="22860" marB="0"/>
                </a:tc>
                <a:tc>
                  <a:txBody>
                    <a:bodyPr/>
                    <a:lstStyle/>
                    <a:p>
                      <a:pPr marL="140335" algn="l">
                        <a:lnSpc>
                          <a:spcPct val="100000"/>
                        </a:lnSpc>
                        <a:spcBef>
                          <a:spcPts val="180"/>
                        </a:spcBef>
                      </a:pPr>
                      <a:r>
                        <a:rPr sz="1100" spc="-10" dirty="0">
                          <a:solidFill>
                            <a:srgbClr val="231F20"/>
                          </a:solidFill>
                          <a:latin typeface="Arial"/>
                          <a:cs typeface="Arial"/>
                        </a:rPr>
                        <a:t>Unknown</a:t>
                      </a:r>
                      <a:endParaRPr sz="1100">
                        <a:latin typeface="Arial"/>
                        <a:cs typeface="Arial"/>
                      </a:endParaRPr>
                    </a:p>
                  </a:txBody>
                  <a:tcPr marL="0" marR="0" marT="22860" marB="0"/>
                </a:tc>
                <a:tc>
                  <a:txBody>
                    <a:bodyPr/>
                    <a:lstStyle/>
                    <a:p>
                      <a:pPr marL="407034" algn="l">
                        <a:lnSpc>
                          <a:spcPct val="100000"/>
                        </a:lnSpc>
                        <a:spcBef>
                          <a:spcPts val="180"/>
                        </a:spcBef>
                      </a:pPr>
                      <a:r>
                        <a:rPr sz="1100" spc="-10" dirty="0">
                          <a:solidFill>
                            <a:srgbClr val="231F20"/>
                          </a:solidFill>
                          <a:latin typeface="Arial"/>
                          <a:cs typeface="Arial"/>
                        </a:rPr>
                        <a:t>136,000</a:t>
                      </a:r>
                      <a:endParaRPr sz="1100">
                        <a:latin typeface="Arial"/>
                        <a:cs typeface="Arial"/>
                      </a:endParaRPr>
                    </a:p>
                  </a:txBody>
                  <a:tcPr marL="0" marR="0" marT="22860" marB="0"/>
                </a:tc>
                <a:tc>
                  <a:txBody>
                    <a:bodyPr/>
                    <a:lstStyle/>
                    <a:p>
                      <a:pPr marL="189230" marR="147955" indent="-101600" algn="l">
                        <a:lnSpc>
                          <a:spcPts val="1260"/>
                        </a:lnSpc>
                        <a:spcBef>
                          <a:spcPts val="270"/>
                        </a:spcBef>
                      </a:pPr>
                      <a:r>
                        <a:rPr sz="1100" spc="-20" dirty="0">
                          <a:solidFill>
                            <a:srgbClr val="231F20"/>
                          </a:solidFill>
                          <a:latin typeface="Arial"/>
                          <a:cs typeface="Arial"/>
                        </a:rPr>
                        <a:t>Fish, </a:t>
                      </a:r>
                      <a:r>
                        <a:rPr sz="1100" spc="-10" dirty="0">
                          <a:solidFill>
                            <a:srgbClr val="231F20"/>
                          </a:solidFill>
                          <a:latin typeface="Arial"/>
                          <a:cs typeface="Arial"/>
                        </a:rPr>
                        <a:t>squid, crustaceans</a:t>
                      </a:r>
                      <a:endParaRPr sz="1100">
                        <a:latin typeface="Arial"/>
                        <a:cs typeface="Arial"/>
                      </a:endParaRPr>
                    </a:p>
                  </a:txBody>
                  <a:tcPr marL="0" marR="0" marT="34290" marB="0"/>
                </a:tc>
                <a:tc>
                  <a:txBody>
                    <a:bodyPr/>
                    <a:lstStyle/>
                    <a:p>
                      <a:pPr marL="114935" algn="l">
                        <a:lnSpc>
                          <a:spcPct val="100000"/>
                        </a:lnSpc>
                        <a:spcBef>
                          <a:spcPts val="180"/>
                        </a:spcBef>
                      </a:pPr>
                      <a:r>
                        <a:rPr sz="1100" dirty="0">
                          <a:solidFill>
                            <a:srgbClr val="231F20"/>
                          </a:solidFill>
                          <a:latin typeface="Arial"/>
                          <a:cs typeface="Arial"/>
                        </a:rPr>
                        <a:t>Least</a:t>
                      </a:r>
                      <a:r>
                        <a:rPr sz="1100" spc="-55" dirty="0">
                          <a:solidFill>
                            <a:srgbClr val="231F20"/>
                          </a:solidFill>
                          <a:latin typeface="Arial"/>
                          <a:cs typeface="Arial"/>
                        </a:rPr>
                        <a:t> </a:t>
                      </a:r>
                      <a:r>
                        <a:rPr sz="1100" spc="-10" dirty="0">
                          <a:solidFill>
                            <a:srgbClr val="231F20"/>
                          </a:solidFill>
                          <a:latin typeface="Arial"/>
                          <a:cs typeface="Arial"/>
                        </a:rPr>
                        <a:t>concern</a:t>
                      </a:r>
                      <a:endParaRPr sz="1100">
                        <a:latin typeface="Arial"/>
                        <a:cs typeface="Arial"/>
                      </a:endParaRPr>
                    </a:p>
                  </a:txBody>
                  <a:tcPr marL="0" marR="0" marT="22860" marB="0"/>
                </a:tc>
                <a:extLst>
                  <a:ext uri="{0D108BD9-81ED-4DB2-BD59-A6C34878D82A}">
                    <a16:rowId xmlns:a16="http://schemas.microsoft.com/office/drawing/2014/main" val="10012"/>
                  </a:ext>
                </a:extLst>
              </a:tr>
              <a:tr h="370205">
                <a:tc>
                  <a:txBody>
                    <a:bodyPr/>
                    <a:lstStyle/>
                    <a:p>
                      <a:pPr marL="227965" algn="l">
                        <a:lnSpc>
                          <a:spcPct val="100000"/>
                        </a:lnSpc>
                        <a:spcBef>
                          <a:spcPts val="150"/>
                        </a:spcBef>
                      </a:pPr>
                      <a:r>
                        <a:rPr sz="1100" spc="-10" dirty="0">
                          <a:solidFill>
                            <a:srgbClr val="231F20"/>
                          </a:solidFill>
                          <a:latin typeface="Arial"/>
                          <a:cs typeface="Arial"/>
                        </a:rPr>
                        <a:t>Narwhal</a:t>
                      </a:r>
                      <a:endParaRPr sz="1100">
                        <a:latin typeface="Arial"/>
                        <a:cs typeface="Arial"/>
                      </a:endParaRPr>
                    </a:p>
                  </a:txBody>
                  <a:tcPr marL="0" marR="0" marT="19050" marB="0"/>
                </a:tc>
                <a:tc>
                  <a:txBody>
                    <a:bodyPr/>
                    <a:lstStyle/>
                    <a:p>
                      <a:pPr marL="140335" algn="l">
                        <a:lnSpc>
                          <a:spcPct val="100000"/>
                        </a:lnSpc>
                        <a:spcBef>
                          <a:spcPts val="150"/>
                        </a:spcBef>
                      </a:pPr>
                      <a:r>
                        <a:rPr sz="1100" spc="-10" dirty="0">
                          <a:solidFill>
                            <a:srgbClr val="231F20"/>
                          </a:solidFill>
                          <a:latin typeface="Arial"/>
                          <a:cs typeface="Arial"/>
                        </a:rPr>
                        <a:t>Unknown</a:t>
                      </a:r>
                      <a:endParaRPr sz="1100">
                        <a:latin typeface="Arial"/>
                        <a:cs typeface="Arial"/>
                      </a:endParaRPr>
                    </a:p>
                  </a:txBody>
                  <a:tcPr marL="0" marR="0" marT="19050" marB="0"/>
                </a:tc>
                <a:tc>
                  <a:txBody>
                    <a:bodyPr/>
                    <a:lstStyle/>
                    <a:p>
                      <a:pPr marL="407034" algn="l">
                        <a:lnSpc>
                          <a:spcPct val="100000"/>
                        </a:lnSpc>
                        <a:spcBef>
                          <a:spcPts val="150"/>
                        </a:spcBef>
                      </a:pPr>
                      <a:r>
                        <a:rPr sz="1100" spc="-10" dirty="0">
                          <a:solidFill>
                            <a:srgbClr val="231F20"/>
                          </a:solidFill>
                          <a:latin typeface="Arial"/>
                          <a:cs typeface="Arial"/>
                        </a:rPr>
                        <a:t>123,000</a:t>
                      </a:r>
                      <a:endParaRPr sz="1100">
                        <a:latin typeface="Arial"/>
                        <a:cs typeface="Arial"/>
                      </a:endParaRPr>
                    </a:p>
                  </a:txBody>
                  <a:tcPr marL="0" marR="0" marT="19050" marB="0"/>
                </a:tc>
                <a:tc>
                  <a:txBody>
                    <a:bodyPr/>
                    <a:lstStyle/>
                    <a:p>
                      <a:pPr marL="189230" marR="147955" indent="-101600" algn="l">
                        <a:lnSpc>
                          <a:spcPts val="1260"/>
                        </a:lnSpc>
                        <a:spcBef>
                          <a:spcPts val="245"/>
                        </a:spcBef>
                      </a:pPr>
                      <a:r>
                        <a:rPr sz="1100" spc="-20" dirty="0">
                          <a:solidFill>
                            <a:srgbClr val="231F20"/>
                          </a:solidFill>
                          <a:latin typeface="Arial"/>
                          <a:cs typeface="Arial"/>
                        </a:rPr>
                        <a:t>Fish, </a:t>
                      </a:r>
                      <a:r>
                        <a:rPr sz="1100" spc="-10" dirty="0">
                          <a:solidFill>
                            <a:srgbClr val="231F20"/>
                          </a:solidFill>
                          <a:latin typeface="Arial"/>
                          <a:cs typeface="Arial"/>
                        </a:rPr>
                        <a:t>squid, crustaceans</a:t>
                      </a:r>
                      <a:endParaRPr sz="1100">
                        <a:latin typeface="Arial"/>
                        <a:cs typeface="Arial"/>
                      </a:endParaRPr>
                    </a:p>
                  </a:txBody>
                  <a:tcPr marL="0" marR="0" marT="31115" marB="0"/>
                </a:tc>
                <a:tc>
                  <a:txBody>
                    <a:bodyPr/>
                    <a:lstStyle/>
                    <a:p>
                      <a:pPr marL="114935" algn="l">
                        <a:lnSpc>
                          <a:spcPct val="100000"/>
                        </a:lnSpc>
                        <a:spcBef>
                          <a:spcPts val="150"/>
                        </a:spcBef>
                      </a:pPr>
                      <a:r>
                        <a:rPr sz="1100" dirty="0">
                          <a:solidFill>
                            <a:srgbClr val="231F20"/>
                          </a:solidFill>
                          <a:latin typeface="Arial"/>
                          <a:cs typeface="Arial"/>
                        </a:rPr>
                        <a:t>Least</a:t>
                      </a:r>
                      <a:r>
                        <a:rPr sz="1100" spc="-55" dirty="0">
                          <a:solidFill>
                            <a:srgbClr val="231F20"/>
                          </a:solidFill>
                          <a:latin typeface="Arial"/>
                          <a:cs typeface="Arial"/>
                        </a:rPr>
                        <a:t> </a:t>
                      </a:r>
                      <a:r>
                        <a:rPr sz="1100" spc="-10" dirty="0">
                          <a:solidFill>
                            <a:srgbClr val="231F20"/>
                          </a:solidFill>
                          <a:latin typeface="Arial"/>
                          <a:cs typeface="Arial"/>
                        </a:rPr>
                        <a:t>concern</a:t>
                      </a:r>
                      <a:endParaRPr sz="1100">
                        <a:latin typeface="Arial"/>
                        <a:cs typeface="Arial"/>
                      </a:endParaRPr>
                    </a:p>
                  </a:txBody>
                  <a:tcPr marL="0" marR="0" marT="19050" marB="0"/>
                </a:tc>
                <a:extLst>
                  <a:ext uri="{0D108BD9-81ED-4DB2-BD59-A6C34878D82A}">
                    <a16:rowId xmlns:a16="http://schemas.microsoft.com/office/drawing/2014/main" val="10013"/>
                  </a:ext>
                </a:extLst>
              </a:tr>
              <a:tr h="321945">
                <a:tc>
                  <a:txBody>
                    <a:bodyPr/>
                    <a:lstStyle/>
                    <a:p>
                      <a:pPr marL="220979" algn="l">
                        <a:lnSpc>
                          <a:spcPct val="100000"/>
                        </a:lnSpc>
                        <a:spcBef>
                          <a:spcPts val="150"/>
                        </a:spcBef>
                      </a:pPr>
                      <a:r>
                        <a:rPr sz="1100" spc="-10" dirty="0">
                          <a:solidFill>
                            <a:srgbClr val="231F20"/>
                          </a:solidFill>
                          <a:latin typeface="Arial"/>
                          <a:cs typeface="Arial"/>
                        </a:rPr>
                        <a:t>Sperm</a:t>
                      </a:r>
                      <a:endParaRPr sz="1100">
                        <a:latin typeface="Arial"/>
                        <a:cs typeface="Arial"/>
                      </a:endParaRPr>
                    </a:p>
                  </a:txBody>
                  <a:tcPr marL="0" marR="0" marT="19050" marB="0">
                    <a:lnB w="38100">
                      <a:solidFill>
                        <a:srgbClr val="F0D1B6"/>
                      </a:solidFill>
                      <a:prstDash val="solid"/>
                    </a:lnB>
                  </a:tcPr>
                </a:tc>
                <a:tc>
                  <a:txBody>
                    <a:bodyPr/>
                    <a:lstStyle/>
                    <a:p>
                      <a:pPr marL="133350" algn="l">
                        <a:lnSpc>
                          <a:spcPct val="100000"/>
                        </a:lnSpc>
                        <a:spcBef>
                          <a:spcPts val="150"/>
                        </a:spcBef>
                      </a:pPr>
                      <a:r>
                        <a:rPr sz="1100" spc="-10" dirty="0">
                          <a:solidFill>
                            <a:srgbClr val="231F20"/>
                          </a:solidFill>
                          <a:latin typeface="Arial"/>
                          <a:cs typeface="Arial"/>
                        </a:rPr>
                        <a:t>1,100,000</a:t>
                      </a:r>
                      <a:endParaRPr sz="1100">
                        <a:latin typeface="Arial"/>
                        <a:cs typeface="Arial"/>
                      </a:endParaRPr>
                    </a:p>
                  </a:txBody>
                  <a:tcPr marL="0" marR="0" marT="19050" marB="0">
                    <a:lnB w="38100">
                      <a:solidFill>
                        <a:srgbClr val="F0D1B6"/>
                      </a:solidFill>
                      <a:prstDash val="solid"/>
                    </a:lnB>
                  </a:tcPr>
                </a:tc>
                <a:tc>
                  <a:txBody>
                    <a:bodyPr/>
                    <a:lstStyle/>
                    <a:p>
                      <a:pPr marL="113664" algn="l">
                        <a:lnSpc>
                          <a:spcPct val="100000"/>
                        </a:lnSpc>
                        <a:spcBef>
                          <a:spcPts val="150"/>
                        </a:spcBef>
                      </a:pPr>
                      <a:r>
                        <a:rPr sz="1100" spc="-10" dirty="0">
                          <a:solidFill>
                            <a:srgbClr val="231F20"/>
                          </a:solidFill>
                          <a:latin typeface="Arial"/>
                          <a:cs typeface="Arial"/>
                        </a:rPr>
                        <a:t>300,000–450,000</a:t>
                      </a:r>
                      <a:endParaRPr sz="1100">
                        <a:latin typeface="Arial"/>
                        <a:cs typeface="Arial"/>
                      </a:endParaRPr>
                    </a:p>
                  </a:txBody>
                  <a:tcPr marL="0" marR="0" marT="19050" marB="0">
                    <a:lnB w="38100">
                      <a:solidFill>
                        <a:srgbClr val="F0D1B6"/>
                      </a:solidFill>
                      <a:prstDash val="solid"/>
                    </a:lnB>
                  </a:tcPr>
                </a:tc>
                <a:tc>
                  <a:txBody>
                    <a:bodyPr/>
                    <a:lstStyle/>
                    <a:p>
                      <a:pPr marL="80645" algn="l">
                        <a:lnSpc>
                          <a:spcPct val="100000"/>
                        </a:lnSpc>
                        <a:spcBef>
                          <a:spcPts val="150"/>
                        </a:spcBef>
                      </a:pPr>
                      <a:r>
                        <a:rPr sz="1100" spc="-20" dirty="0">
                          <a:solidFill>
                            <a:srgbClr val="231F20"/>
                          </a:solidFill>
                          <a:latin typeface="Arial"/>
                          <a:cs typeface="Arial"/>
                        </a:rPr>
                        <a:t>Fish, </a:t>
                      </a:r>
                      <a:r>
                        <a:rPr sz="1100" spc="-10" dirty="0">
                          <a:solidFill>
                            <a:srgbClr val="231F20"/>
                          </a:solidFill>
                          <a:latin typeface="Arial"/>
                          <a:cs typeface="Arial"/>
                        </a:rPr>
                        <a:t>squid</a:t>
                      </a:r>
                      <a:endParaRPr sz="1100">
                        <a:latin typeface="Arial"/>
                        <a:cs typeface="Arial"/>
                      </a:endParaRPr>
                    </a:p>
                  </a:txBody>
                  <a:tcPr marL="0" marR="0" marT="19050" marB="0">
                    <a:lnB w="38100">
                      <a:solidFill>
                        <a:srgbClr val="F0D1B6"/>
                      </a:solidFill>
                      <a:prstDash val="solid"/>
                    </a:lnB>
                  </a:tcPr>
                </a:tc>
                <a:tc>
                  <a:txBody>
                    <a:bodyPr/>
                    <a:lstStyle/>
                    <a:p>
                      <a:pPr marL="107950" algn="l">
                        <a:lnSpc>
                          <a:spcPct val="100000"/>
                        </a:lnSpc>
                        <a:spcBef>
                          <a:spcPts val="150"/>
                        </a:spcBef>
                      </a:pPr>
                      <a:r>
                        <a:rPr sz="1100" spc="-10" dirty="0">
                          <a:solidFill>
                            <a:srgbClr val="231F20"/>
                          </a:solidFill>
                          <a:latin typeface="Arial"/>
                          <a:cs typeface="Arial"/>
                        </a:rPr>
                        <a:t>Vulnerable</a:t>
                      </a:r>
                      <a:endParaRPr sz="1100">
                        <a:latin typeface="Arial"/>
                        <a:cs typeface="Arial"/>
                      </a:endParaRPr>
                    </a:p>
                  </a:txBody>
                  <a:tcPr marL="0" marR="0" marT="19050" marB="0">
                    <a:lnB w="38100">
                      <a:solidFill>
                        <a:srgbClr val="F0D1B6"/>
                      </a:solidFill>
                      <a:prstDash val="solid"/>
                    </a:lnB>
                  </a:tcPr>
                </a:tc>
                <a:extLst>
                  <a:ext uri="{0D108BD9-81ED-4DB2-BD59-A6C34878D82A}">
                    <a16:rowId xmlns:a16="http://schemas.microsoft.com/office/drawing/2014/main" val="10014"/>
                  </a:ext>
                </a:extLst>
              </a:tr>
              <a:tr h="804545">
                <a:tc gridSpan="3">
                  <a:txBody>
                    <a:bodyPr/>
                    <a:lstStyle/>
                    <a:p>
                      <a:pPr marL="67310" algn="l">
                        <a:lnSpc>
                          <a:spcPct val="100000"/>
                        </a:lnSpc>
                        <a:spcBef>
                          <a:spcPts val="445"/>
                        </a:spcBef>
                      </a:pPr>
                      <a:r>
                        <a:rPr sz="900" i="1" dirty="0">
                          <a:solidFill>
                            <a:srgbClr val="231F20"/>
                          </a:solidFill>
                          <a:latin typeface="Arial"/>
                          <a:cs typeface="Arial"/>
                        </a:rPr>
                        <a:t>Sources</a:t>
                      </a:r>
                      <a:r>
                        <a:rPr sz="900" dirty="0">
                          <a:solidFill>
                            <a:srgbClr val="231F20"/>
                          </a:solidFill>
                          <a:latin typeface="Arial"/>
                          <a:cs typeface="Arial"/>
                        </a:rPr>
                        <a:t>:</a:t>
                      </a:r>
                      <a:r>
                        <a:rPr sz="900" spc="-10" dirty="0">
                          <a:solidFill>
                            <a:srgbClr val="231F20"/>
                          </a:solidFill>
                          <a:latin typeface="Arial"/>
                          <a:cs typeface="Arial"/>
                        </a:rPr>
                        <a:t> </a:t>
                      </a:r>
                      <a:r>
                        <a:rPr sz="900" dirty="0">
                          <a:solidFill>
                            <a:srgbClr val="231F20"/>
                          </a:solidFill>
                          <a:latin typeface="Arial"/>
                          <a:cs typeface="Arial"/>
                        </a:rPr>
                        <a:t>IUCN</a:t>
                      </a:r>
                      <a:r>
                        <a:rPr sz="900" spc="-5" dirty="0">
                          <a:solidFill>
                            <a:srgbClr val="231F20"/>
                          </a:solidFill>
                          <a:latin typeface="Arial"/>
                          <a:cs typeface="Arial"/>
                        </a:rPr>
                        <a:t> </a:t>
                      </a:r>
                      <a:r>
                        <a:rPr sz="900" dirty="0">
                          <a:solidFill>
                            <a:srgbClr val="231F20"/>
                          </a:solidFill>
                          <a:latin typeface="Arial"/>
                          <a:cs typeface="Arial"/>
                        </a:rPr>
                        <a:t>Red</a:t>
                      </a:r>
                      <a:r>
                        <a:rPr sz="900" spc="-10" dirty="0">
                          <a:solidFill>
                            <a:srgbClr val="231F20"/>
                          </a:solidFill>
                          <a:latin typeface="Arial"/>
                          <a:cs typeface="Arial"/>
                        </a:rPr>
                        <a:t> </a:t>
                      </a:r>
                      <a:r>
                        <a:rPr sz="900" dirty="0">
                          <a:solidFill>
                            <a:srgbClr val="231F20"/>
                          </a:solidFill>
                          <a:latin typeface="Arial"/>
                          <a:cs typeface="Arial"/>
                        </a:rPr>
                        <a:t>List</a:t>
                      </a:r>
                      <a:r>
                        <a:rPr sz="900" spc="-5" dirty="0">
                          <a:solidFill>
                            <a:srgbClr val="231F20"/>
                          </a:solidFill>
                          <a:latin typeface="Arial"/>
                          <a:cs typeface="Arial"/>
                        </a:rPr>
                        <a:t> </a:t>
                      </a:r>
                      <a:r>
                        <a:rPr sz="900" dirty="0">
                          <a:solidFill>
                            <a:srgbClr val="231F20"/>
                          </a:solidFill>
                          <a:latin typeface="Arial"/>
                          <a:cs typeface="Arial"/>
                        </a:rPr>
                        <a:t>of</a:t>
                      </a:r>
                      <a:r>
                        <a:rPr sz="900" spc="-10" dirty="0">
                          <a:solidFill>
                            <a:srgbClr val="231F20"/>
                          </a:solidFill>
                          <a:latin typeface="Arial"/>
                          <a:cs typeface="Arial"/>
                        </a:rPr>
                        <a:t> Threatened</a:t>
                      </a:r>
                      <a:r>
                        <a:rPr sz="900" spc="-5" dirty="0">
                          <a:solidFill>
                            <a:srgbClr val="231F20"/>
                          </a:solidFill>
                          <a:latin typeface="Arial"/>
                          <a:cs typeface="Arial"/>
                        </a:rPr>
                        <a:t> </a:t>
                      </a:r>
                      <a:r>
                        <a:rPr sz="900" dirty="0">
                          <a:solidFill>
                            <a:srgbClr val="231F20"/>
                          </a:solidFill>
                          <a:latin typeface="Arial"/>
                          <a:cs typeface="Arial"/>
                        </a:rPr>
                        <a:t>Species</a:t>
                      </a:r>
                      <a:r>
                        <a:rPr sz="900" spc="-10" dirty="0">
                          <a:solidFill>
                            <a:srgbClr val="231F20"/>
                          </a:solidFill>
                          <a:latin typeface="Arial"/>
                          <a:cs typeface="Arial"/>
                        </a:rPr>
                        <a:t> </a:t>
                      </a:r>
                      <a:r>
                        <a:rPr sz="900" dirty="0">
                          <a:solidFill>
                            <a:srgbClr val="231F20"/>
                          </a:solidFill>
                          <a:latin typeface="Arial"/>
                          <a:cs typeface="Arial"/>
                        </a:rPr>
                        <a:t>2018,</a:t>
                      </a:r>
                      <a:r>
                        <a:rPr sz="900" spc="-5" dirty="0">
                          <a:solidFill>
                            <a:srgbClr val="231F20"/>
                          </a:solidFill>
                          <a:latin typeface="Arial"/>
                          <a:cs typeface="Arial"/>
                        </a:rPr>
                        <a:t> </a:t>
                      </a:r>
                      <a:r>
                        <a:rPr sz="900" dirty="0">
                          <a:solidFill>
                            <a:srgbClr val="231F20"/>
                          </a:solidFill>
                          <a:latin typeface="Arial"/>
                          <a:cs typeface="Arial"/>
                        </a:rPr>
                        <a:t>NOAA</a:t>
                      </a:r>
                      <a:r>
                        <a:rPr sz="900" spc="-10" dirty="0">
                          <a:solidFill>
                            <a:srgbClr val="231F20"/>
                          </a:solidFill>
                          <a:latin typeface="Arial"/>
                          <a:cs typeface="Arial"/>
                        </a:rPr>
                        <a:t> </a:t>
                      </a:r>
                      <a:r>
                        <a:rPr sz="900" spc="-20" dirty="0">
                          <a:solidFill>
                            <a:srgbClr val="231F20"/>
                          </a:solidFill>
                          <a:latin typeface="Arial"/>
                          <a:cs typeface="Arial"/>
                        </a:rPr>
                        <a:t>Fisheries</a:t>
                      </a:r>
                      <a:r>
                        <a:rPr sz="900" spc="-5" dirty="0">
                          <a:solidFill>
                            <a:srgbClr val="231F20"/>
                          </a:solidFill>
                          <a:latin typeface="Arial"/>
                          <a:cs typeface="Arial"/>
                        </a:rPr>
                        <a:t> </a:t>
                      </a:r>
                      <a:r>
                        <a:rPr sz="900" spc="-10" dirty="0">
                          <a:solidFill>
                            <a:srgbClr val="231F20"/>
                          </a:solidFill>
                          <a:latin typeface="Arial"/>
                          <a:cs typeface="Arial"/>
                        </a:rPr>
                        <a:t>2019.</a:t>
                      </a:r>
                      <a:endParaRPr sz="900">
                        <a:latin typeface="Arial"/>
                        <a:cs typeface="Arial"/>
                      </a:endParaRPr>
                    </a:p>
                    <a:p>
                      <a:pPr marL="67310" marR="647065" algn="l">
                        <a:lnSpc>
                          <a:spcPts val="1060"/>
                        </a:lnSpc>
                        <a:spcBef>
                          <a:spcPts val="305"/>
                        </a:spcBef>
                      </a:pPr>
                      <a:r>
                        <a:rPr sz="975" i="1" spc="-15" baseline="29914" dirty="0">
                          <a:solidFill>
                            <a:srgbClr val="231F20"/>
                          </a:solidFill>
                          <a:latin typeface="Arial"/>
                          <a:cs typeface="Arial"/>
                        </a:rPr>
                        <a:t>a</a:t>
                      </a:r>
                      <a:r>
                        <a:rPr sz="900" spc="-10" dirty="0">
                          <a:solidFill>
                            <a:srgbClr val="231F20"/>
                          </a:solidFill>
                          <a:latin typeface="Arial"/>
                          <a:cs typeface="Arial"/>
                        </a:rPr>
                        <a:t>Pre-</a:t>
                      </a:r>
                      <a:r>
                        <a:rPr sz="900" dirty="0">
                          <a:solidFill>
                            <a:srgbClr val="231F20"/>
                          </a:solidFill>
                          <a:latin typeface="Arial"/>
                          <a:cs typeface="Arial"/>
                        </a:rPr>
                        <a:t>exploitation</a:t>
                      </a:r>
                      <a:r>
                        <a:rPr sz="900" spc="5" dirty="0">
                          <a:solidFill>
                            <a:srgbClr val="231F20"/>
                          </a:solidFill>
                          <a:latin typeface="Arial"/>
                          <a:cs typeface="Arial"/>
                        </a:rPr>
                        <a:t> </a:t>
                      </a:r>
                      <a:r>
                        <a:rPr sz="900" dirty="0">
                          <a:solidFill>
                            <a:srgbClr val="231F20"/>
                          </a:solidFill>
                          <a:latin typeface="Arial"/>
                          <a:cs typeface="Arial"/>
                        </a:rPr>
                        <a:t>population</a:t>
                      </a:r>
                      <a:r>
                        <a:rPr sz="900" spc="10" dirty="0">
                          <a:solidFill>
                            <a:srgbClr val="231F20"/>
                          </a:solidFill>
                          <a:latin typeface="Arial"/>
                          <a:cs typeface="Arial"/>
                        </a:rPr>
                        <a:t> </a:t>
                      </a:r>
                      <a:r>
                        <a:rPr sz="900" dirty="0">
                          <a:solidFill>
                            <a:srgbClr val="231F20"/>
                          </a:solidFill>
                          <a:latin typeface="Arial"/>
                          <a:cs typeface="Arial"/>
                        </a:rPr>
                        <a:t>numbers</a:t>
                      </a:r>
                      <a:r>
                        <a:rPr sz="900" spc="5" dirty="0">
                          <a:solidFill>
                            <a:srgbClr val="231F20"/>
                          </a:solidFill>
                          <a:latin typeface="Arial"/>
                          <a:cs typeface="Arial"/>
                        </a:rPr>
                        <a:t> </a:t>
                      </a:r>
                      <a:r>
                        <a:rPr sz="900" dirty="0">
                          <a:solidFill>
                            <a:srgbClr val="231F20"/>
                          </a:solidFill>
                          <a:latin typeface="Arial"/>
                          <a:cs typeface="Arial"/>
                        </a:rPr>
                        <a:t>are</a:t>
                      </a:r>
                      <a:r>
                        <a:rPr sz="900" spc="10" dirty="0">
                          <a:solidFill>
                            <a:srgbClr val="231F20"/>
                          </a:solidFill>
                          <a:latin typeface="Arial"/>
                          <a:cs typeface="Arial"/>
                        </a:rPr>
                        <a:t> </a:t>
                      </a:r>
                      <a:r>
                        <a:rPr sz="900" spc="-10" dirty="0">
                          <a:solidFill>
                            <a:srgbClr val="231F20"/>
                          </a:solidFill>
                          <a:latin typeface="Arial"/>
                          <a:cs typeface="Arial"/>
                        </a:rPr>
                        <a:t>highly</a:t>
                      </a:r>
                      <a:r>
                        <a:rPr sz="900" spc="5" dirty="0">
                          <a:solidFill>
                            <a:srgbClr val="231F20"/>
                          </a:solidFill>
                          <a:latin typeface="Arial"/>
                          <a:cs typeface="Arial"/>
                        </a:rPr>
                        <a:t> </a:t>
                      </a:r>
                      <a:r>
                        <a:rPr sz="900" spc="-10" dirty="0">
                          <a:solidFill>
                            <a:srgbClr val="231F20"/>
                          </a:solidFill>
                          <a:latin typeface="Arial"/>
                          <a:cs typeface="Arial"/>
                        </a:rPr>
                        <a:t>speculative.</a:t>
                      </a:r>
                      <a:r>
                        <a:rPr sz="900" spc="500" dirty="0">
                          <a:solidFill>
                            <a:srgbClr val="231F20"/>
                          </a:solidFill>
                          <a:latin typeface="Arial"/>
                          <a:cs typeface="Arial"/>
                        </a:rPr>
                        <a:t> </a:t>
                      </a:r>
                      <a:r>
                        <a:rPr sz="900" dirty="0">
                          <a:solidFill>
                            <a:srgbClr val="231F20"/>
                          </a:solidFill>
                          <a:latin typeface="Arial"/>
                          <a:cs typeface="Arial"/>
                        </a:rPr>
                        <a:t>Genetic</a:t>
                      </a:r>
                      <a:r>
                        <a:rPr sz="900" spc="-10" dirty="0">
                          <a:solidFill>
                            <a:srgbClr val="231F20"/>
                          </a:solidFill>
                          <a:latin typeface="Arial"/>
                          <a:cs typeface="Arial"/>
                        </a:rPr>
                        <a:t> </a:t>
                      </a:r>
                      <a:r>
                        <a:rPr sz="900" dirty="0">
                          <a:solidFill>
                            <a:srgbClr val="231F20"/>
                          </a:solidFill>
                          <a:latin typeface="Arial"/>
                          <a:cs typeface="Arial"/>
                        </a:rPr>
                        <a:t>evidence</a:t>
                      </a:r>
                      <a:r>
                        <a:rPr sz="900" spc="-10" dirty="0">
                          <a:solidFill>
                            <a:srgbClr val="231F20"/>
                          </a:solidFill>
                          <a:latin typeface="Arial"/>
                          <a:cs typeface="Arial"/>
                        </a:rPr>
                        <a:t> </a:t>
                      </a:r>
                      <a:r>
                        <a:rPr sz="900" dirty="0">
                          <a:solidFill>
                            <a:srgbClr val="231F20"/>
                          </a:solidFill>
                          <a:latin typeface="Arial"/>
                          <a:cs typeface="Arial"/>
                        </a:rPr>
                        <a:t>suggests</a:t>
                      </a:r>
                      <a:r>
                        <a:rPr sz="900" spc="-5" dirty="0">
                          <a:solidFill>
                            <a:srgbClr val="231F20"/>
                          </a:solidFill>
                          <a:latin typeface="Arial"/>
                          <a:cs typeface="Arial"/>
                        </a:rPr>
                        <a:t> </a:t>
                      </a:r>
                      <a:r>
                        <a:rPr sz="900" dirty="0">
                          <a:solidFill>
                            <a:srgbClr val="231F20"/>
                          </a:solidFill>
                          <a:latin typeface="Arial"/>
                          <a:cs typeface="Arial"/>
                        </a:rPr>
                        <a:t>the</a:t>
                      </a:r>
                      <a:r>
                        <a:rPr sz="900" spc="-10" dirty="0">
                          <a:solidFill>
                            <a:srgbClr val="231F20"/>
                          </a:solidFill>
                          <a:latin typeface="Arial"/>
                          <a:cs typeface="Arial"/>
                        </a:rPr>
                        <a:t> </a:t>
                      </a:r>
                      <a:r>
                        <a:rPr sz="900" dirty="0">
                          <a:solidFill>
                            <a:srgbClr val="231F20"/>
                          </a:solidFill>
                          <a:latin typeface="Arial"/>
                          <a:cs typeface="Arial"/>
                        </a:rPr>
                        <a:t>populations</a:t>
                      </a:r>
                      <a:r>
                        <a:rPr sz="900" spc="-5" dirty="0">
                          <a:solidFill>
                            <a:srgbClr val="231F20"/>
                          </a:solidFill>
                          <a:latin typeface="Arial"/>
                          <a:cs typeface="Arial"/>
                        </a:rPr>
                        <a:t> </a:t>
                      </a:r>
                      <a:r>
                        <a:rPr sz="900" dirty="0">
                          <a:solidFill>
                            <a:srgbClr val="231F20"/>
                          </a:solidFill>
                          <a:latin typeface="Arial"/>
                          <a:cs typeface="Arial"/>
                        </a:rPr>
                        <a:t>may</a:t>
                      </a:r>
                      <a:r>
                        <a:rPr sz="900" spc="-10" dirty="0">
                          <a:solidFill>
                            <a:srgbClr val="231F20"/>
                          </a:solidFill>
                          <a:latin typeface="Arial"/>
                          <a:cs typeface="Arial"/>
                        </a:rPr>
                        <a:t> </a:t>
                      </a:r>
                      <a:r>
                        <a:rPr sz="900" dirty="0">
                          <a:solidFill>
                            <a:srgbClr val="231F20"/>
                          </a:solidFill>
                          <a:latin typeface="Arial"/>
                          <a:cs typeface="Arial"/>
                        </a:rPr>
                        <a:t>have</a:t>
                      </a:r>
                      <a:r>
                        <a:rPr sz="900" spc="-5" dirty="0">
                          <a:solidFill>
                            <a:srgbClr val="231F20"/>
                          </a:solidFill>
                          <a:latin typeface="Arial"/>
                          <a:cs typeface="Arial"/>
                        </a:rPr>
                        <a:t> </a:t>
                      </a:r>
                      <a:r>
                        <a:rPr sz="900" dirty="0">
                          <a:solidFill>
                            <a:srgbClr val="231F20"/>
                          </a:solidFill>
                          <a:latin typeface="Arial"/>
                          <a:cs typeface="Arial"/>
                        </a:rPr>
                        <a:t>been</a:t>
                      </a:r>
                      <a:r>
                        <a:rPr sz="900" spc="-10" dirty="0">
                          <a:solidFill>
                            <a:srgbClr val="231F20"/>
                          </a:solidFill>
                          <a:latin typeface="Arial"/>
                          <a:cs typeface="Arial"/>
                        </a:rPr>
                        <a:t> greater.</a:t>
                      </a:r>
                      <a:endParaRPr sz="900">
                        <a:latin typeface="Arial"/>
                        <a:cs typeface="Arial"/>
                      </a:endParaRPr>
                    </a:p>
                    <a:p>
                      <a:pPr marL="67310" marR="305435" algn="l">
                        <a:lnSpc>
                          <a:spcPts val="1060"/>
                        </a:lnSpc>
                        <a:spcBef>
                          <a:spcPts val="170"/>
                        </a:spcBef>
                      </a:pPr>
                      <a:r>
                        <a:rPr sz="975" i="1" baseline="29914" dirty="0">
                          <a:solidFill>
                            <a:srgbClr val="231F20"/>
                          </a:solidFill>
                          <a:latin typeface="Arial"/>
                          <a:cs typeface="Arial"/>
                        </a:rPr>
                        <a:t>b</a:t>
                      </a:r>
                      <a:r>
                        <a:rPr sz="900" dirty="0">
                          <a:solidFill>
                            <a:srgbClr val="231F20"/>
                          </a:solidFill>
                          <a:latin typeface="Arial"/>
                          <a:cs typeface="Arial"/>
                        </a:rPr>
                        <a:t>Status</a:t>
                      </a:r>
                      <a:r>
                        <a:rPr sz="900" spc="5" dirty="0">
                          <a:solidFill>
                            <a:srgbClr val="231F20"/>
                          </a:solidFill>
                          <a:latin typeface="Arial"/>
                          <a:cs typeface="Arial"/>
                        </a:rPr>
                        <a:t> </a:t>
                      </a:r>
                      <a:r>
                        <a:rPr sz="900" dirty="0">
                          <a:solidFill>
                            <a:srgbClr val="231F20"/>
                          </a:solidFill>
                          <a:latin typeface="Arial"/>
                          <a:cs typeface="Arial"/>
                        </a:rPr>
                        <a:t>is</a:t>
                      </a:r>
                      <a:r>
                        <a:rPr sz="900" spc="10" dirty="0">
                          <a:solidFill>
                            <a:srgbClr val="231F20"/>
                          </a:solidFill>
                          <a:latin typeface="Arial"/>
                          <a:cs typeface="Arial"/>
                        </a:rPr>
                        <a:t> </a:t>
                      </a:r>
                      <a:r>
                        <a:rPr sz="900" dirty="0">
                          <a:solidFill>
                            <a:srgbClr val="231F20"/>
                          </a:solidFill>
                          <a:latin typeface="Arial"/>
                          <a:cs typeface="Arial"/>
                        </a:rPr>
                        <a:t>determined</a:t>
                      </a:r>
                      <a:r>
                        <a:rPr sz="900" spc="5" dirty="0">
                          <a:solidFill>
                            <a:srgbClr val="231F20"/>
                          </a:solidFill>
                          <a:latin typeface="Arial"/>
                          <a:cs typeface="Arial"/>
                        </a:rPr>
                        <a:t> </a:t>
                      </a:r>
                      <a:r>
                        <a:rPr sz="900" dirty="0">
                          <a:solidFill>
                            <a:srgbClr val="231F20"/>
                          </a:solidFill>
                          <a:latin typeface="Arial"/>
                          <a:cs typeface="Arial"/>
                        </a:rPr>
                        <a:t>by</a:t>
                      </a:r>
                      <a:r>
                        <a:rPr sz="900" spc="10" dirty="0">
                          <a:solidFill>
                            <a:srgbClr val="231F20"/>
                          </a:solidFill>
                          <a:latin typeface="Arial"/>
                          <a:cs typeface="Arial"/>
                        </a:rPr>
                        <a:t> </a:t>
                      </a:r>
                      <a:r>
                        <a:rPr sz="900" dirty="0">
                          <a:solidFill>
                            <a:srgbClr val="231F20"/>
                          </a:solidFill>
                          <a:latin typeface="Arial"/>
                          <a:cs typeface="Arial"/>
                        </a:rPr>
                        <a:t>a</a:t>
                      </a:r>
                      <a:r>
                        <a:rPr sz="900" spc="5" dirty="0">
                          <a:solidFill>
                            <a:srgbClr val="231F20"/>
                          </a:solidFill>
                          <a:latin typeface="Arial"/>
                          <a:cs typeface="Arial"/>
                        </a:rPr>
                        <a:t> </a:t>
                      </a:r>
                      <a:r>
                        <a:rPr sz="900" dirty="0">
                          <a:solidFill>
                            <a:srgbClr val="231F20"/>
                          </a:solidFill>
                          <a:latin typeface="Arial"/>
                          <a:cs typeface="Arial"/>
                        </a:rPr>
                        <a:t>combination</a:t>
                      </a:r>
                      <a:r>
                        <a:rPr sz="900" spc="10" dirty="0">
                          <a:solidFill>
                            <a:srgbClr val="231F20"/>
                          </a:solidFill>
                          <a:latin typeface="Arial"/>
                          <a:cs typeface="Arial"/>
                        </a:rPr>
                        <a:t> </a:t>
                      </a:r>
                      <a:r>
                        <a:rPr sz="900" dirty="0">
                          <a:solidFill>
                            <a:srgbClr val="231F20"/>
                          </a:solidFill>
                          <a:latin typeface="Arial"/>
                          <a:cs typeface="Arial"/>
                        </a:rPr>
                        <a:t>of</a:t>
                      </a:r>
                      <a:r>
                        <a:rPr sz="900" spc="5" dirty="0">
                          <a:solidFill>
                            <a:srgbClr val="231F20"/>
                          </a:solidFill>
                          <a:latin typeface="Arial"/>
                          <a:cs typeface="Arial"/>
                        </a:rPr>
                        <a:t> </a:t>
                      </a:r>
                      <a:r>
                        <a:rPr sz="900" dirty="0">
                          <a:solidFill>
                            <a:srgbClr val="231F20"/>
                          </a:solidFill>
                          <a:latin typeface="Arial"/>
                          <a:cs typeface="Arial"/>
                        </a:rPr>
                        <a:t>numbers,</a:t>
                      </a:r>
                      <a:r>
                        <a:rPr sz="900" spc="10" dirty="0">
                          <a:solidFill>
                            <a:srgbClr val="231F20"/>
                          </a:solidFill>
                          <a:latin typeface="Arial"/>
                          <a:cs typeface="Arial"/>
                        </a:rPr>
                        <a:t> </a:t>
                      </a:r>
                      <a:r>
                        <a:rPr sz="900" dirty="0">
                          <a:solidFill>
                            <a:srgbClr val="231F20"/>
                          </a:solidFill>
                          <a:latin typeface="Arial"/>
                          <a:cs typeface="Arial"/>
                        </a:rPr>
                        <a:t>threats,</a:t>
                      </a:r>
                      <a:r>
                        <a:rPr sz="900" spc="5" dirty="0">
                          <a:solidFill>
                            <a:srgbClr val="231F20"/>
                          </a:solidFill>
                          <a:latin typeface="Arial"/>
                          <a:cs typeface="Arial"/>
                        </a:rPr>
                        <a:t> </a:t>
                      </a:r>
                      <a:r>
                        <a:rPr sz="900" dirty="0">
                          <a:solidFill>
                            <a:srgbClr val="231F20"/>
                          </a:solidFill>
                          <a:latin typeface="Arial"/>
                          <a:cs typeface="Arial"/>
                        </a:rPr>
                        <a:t>and</a:t>
                      </a:r>
                      <a:r>
                        <a:rPr sz="900" spc="10" dirty="0">
                          <a:solidFill>
                            <a:srgbClr val="231F20"/>
                          </a:solidFill>
                          <a:latin typeface="Arial"/>
                          <a:cs typeface="Arial"/>
                        </a:rPr>
                        <a:t> </a:t>
                      </a:r>
                      <a:r>
                        <a:rPr sz="900" spc="-10" dirty="0">
                          <a:solidFill>
                            <a:srgbClr val="231F20"/>
                          </a:solidFill>
                          <a:latin typeface="Arial"/>
                          <a:cs typeface="Arial"/>
                        </a:rPr>
                        <a:t>trends. </a:t>
                      </a:r>
                      <a:r>
                        <a:rPr sz="900" dirty="0">
                          <a:solidFill>
                            <a:srgbClr val="231F20"/>
                          </a:solidFill>
                          <a:latin typeface="Arial"/>
                          <a:cs typeface="Arial"/>
                        </a:rPr>
                        <a:t>For</a:t>
                      </a:r>
                      <a:r>
                        <a:rPr sz="900" spc="-10" dirty="0">
                          <a:solidFill>
                            <a:srgbClr val="231F20"/>
                          </a:solidFill>
                          <a:latin typeface="Arial"/>
                          <a:cs typeface="Arial"/>
                        </a:rPr>
                        <a:t> </a:t>
                      </a:r>
                      <a:r>
                        <a:rPr sz="900" dirty="0">
                          <a:solidFill>
                            <a:srgbClr val="231F20"/>
                          </a:solidFill>
                          <a:latin typeface="Arial"/>
                          <a:cs typeface="Arial"/>
                        </a:rPr>
                        <a:t>example,</a:t>
                      </a:r>
                      <a:r>
                        <a:rPr sz="900" spc="-10" dirty="0">
                          <a:solidFill>
                            <a:srgbClr val="231F20"/>
                          </a:solidFill>
                          <a:latin typeface="Arial"/>
                          <a:cs typeface="Arial"/>
                        </a:rPr>
                        <a:t> </a:t>
                      </a:r>
                      <a:r>
                        <a:rPr sz="900" dirty="0">
                          <a:solidFill>
                            <a:srgbClr val="231F20"/>
                          </a:solidFill>
                          <a:latin typeface="Arial"/>
                          <a:cs typeface="Arial"/>
                        </a:rPr>
                        <a:t>numbers</a:t>
                      </a:r>
                      <a:r>
                        <a:rPr sz="900" spc="-5" dirty="0">
                          <a:solidFill>
                            <a:srgbClr val="231F20"/>
                          </a:solidFill>
                          <a:latin typeface="Arial"/>
                          <a:cs typeface="Arial"/>
                        </a:rPr>
                        <a:t> </a:t>
                      </a:r>
                      <a:r>
                        <a:rPr sz="900" dirty="0">
                          <a:solidFill>
                            <a:srgbClr val="231F20"/>
                          </a:solidFill>
                          <a:latin typeface="Arial"/>
                          <a:cs typeface="Arial"/>
                        </a:rPr>
                        <a:t>of</a:t>
                      </a:r>
                      <a:r>
                        <a:rPr sz="900" spc="-10" dirty="0">
                          <a:solidFill>
                            <a:srgbClr val="231F20"/>
                          </a:solidFill>
                          <a:latin typeface="Arial"/>
                          <a:cs typeface="Arial"/>
                        </a:rPr>
                        <a:t> </a:t>
                      </a:r>
                      <a:r>
                        <a:rPr sz="900" dirty="0">
                          <a:solidFill>
                            <a:srgbClr val="231F20"/>
                          </a:solidFill>
                          <a:latin typeface="Arial"/>
                          <a:cs typeface="Arial"/>
                        </a:rPr>
                        <a:t>southern</a:t>
                      </a:r>
                      <a:r>
                        <a:rPr sz="900" spc="-10" dirty="0">
                          <a:solidFill>
                            <a:srgbClr val="231F20"/>
                          </a:solidFill>
                          <a:latin typeface="Arial"/>
                          <a:cs typeface="Arial"/>
                        </a:rPr>
                        <a:t> </a:t>
                      </a:r>
                      <a:r>
                        <a:rPr sz="900" dirty="0">
                          <a:solidFill>
                            <a:srgbClr val="231F20"/>
                          </a:solidFill>
                          <a:latin typeface="Arial"/>
                          <a:cs typeface="Arial"/>
                        </a:rPr>
                        <a:t>right</a:t>
                      </a:r>
                      <a:r>
                        <a:rPr sz="900" spc="-5" dirty="0">
                          <a:solidFill>
                            <a:srgbClr val="231F20"/>
                          </a:solidFill>
                          <a:latin typeface="Arial"/>
                          <a:cs typeface="Arial"/>
                        </a:rPr>
                        <a:t> </a:t>
                      </a:r>
                      <a:r>
                        <a:rPr sz="900" dirty="0">
                          <a:solidFill>
                            <a:srgbClr val="231F20"/>
                          </a:solidFill>
                          <a:latin typeface="Arial"/>
                          <a:cs typeface="Arial"/>
                        </a:rPr>
                        <a:t>whales</a:t>
                      </a:r>
                      <a:r>
                        <a:rPr sz="900" spc="-10" dirty="0">
                          <a:solidFill>
                            <a:srgbClr val="231F20"/>
                          </a:solidFill>
                          <a:latin typeface="Arial"/>
                          <a:cs typeface="Arial"/>
                        </a:rPr>
                        <a:t> </a:t>
                      </a:r>
                      <a:r>
                        <a:rPr sz="900" dirty="0">
                          <a:solidFill>
                            <a:srgbClr val="231F20"/>
                          </a:solidFill>
                          <a:latin typeface="Arial"/>
                          <a:cs typeface="Arial"/>
                        </a:rPr>
                        <a:t>are</a:t>
                      </a:r>
                      <a:r>
                        <a:rPr sz="900" spc="-10" dirty="0">
                          <a:solidFill>
                            <a:srgbClr val="231F20"/>
                          </a:solidFill>
                          <a:latin typeface="Arial"/>
                          <a:cs typeface="Arial"/>
                        </a:rPr>
                        <a:t> </a:t>
                      </a:r>
                      <a:r>
                        <a:rPr sz="900" dirty="0">
                          <a:solidFill>
                            <a:srgbClr val="231F20"/>
                          </a:solidFill>
                          <a:latin typeface="Arial"/>
                          <a:cs typeface="Arial"/>
                        </a:rPr>
                        <a:t>low</a:t>
                      </a:r>
                      <a:r>
                        <a:rPr sz="900" spc="-5" dirty="0">
                          <a:solidFill>
                            <a:srgbClr val="231F20"/>
                          </a:solidFill>
                          <a:latin typeface="Arial"/>
                          <a:cs typeface="Arial"/>
                        </a:rPr>
                        <a:t> </a:t>
                      </a:r>
                      <a:r>
                        <a:rPr sz="900" dirty="0">
                          <a:solidFill>
                            <a:srgbClr val="231F20"/>
                          </a:solidFill>
                          <a:latin typeface="Arial"/>
                          <a:cs typeface="Arial"/>
                        </a:rPr>
                        <a:t>but</a:t>
                      </a:r>
                      <a:r>
                        <a:rPr sz="900" spc="-10" dirty="0">
                          <a:solidFill>
                            <a:srgbClr val="231F20"/>
                          </a:solidFill>
                          <a:latin typeface="Arial"/>
                          <a:cs typeface="Arial"/>
                        </a:rPr>
                        <a:t> </a:t>
                      </a:r>
                      <a:r>
                        <a:rPr sz="900" dirty="0">
                          <a:solidFill>
                            <a:srgbClr val="231F20"/>
                          </a:solidFill>
                          <a:latin typeface="Arial"/>
                          <a:cs typeface="Arial"/>
                        </a:rPr>
                        <a:t>are</a:t>
                      </a:r>
                      <a:r>
                        <a:rPr sz="900" spc="-5" dirty="0">
                          <a:solidFill>
                            <a:srgbClr val="231F20"/>
                          </a:solidFill>
                          <a:latin typeface="Arial"/>
                          <a:cs typeface="Arial"/>
                        </a:rPr>
                        <a:t> </a:t>
                      </a:r>
                      <a:r>
                        <a:rPr sz="900" spc="-10" dirty="0">
                          <a:solidFill>
                            <a:srgbClr val="231F20"/>
                          </a:solidFill>
                          <a:latin typeface="Arial"/>
                          <a:cs typeface="Arial"/>
                        </a:rPr>
                        <a:t>increasing.</a:t>
                      </a:r>
                      <a:endParaRPr sz="900">
                        <a:latin typeface="Arial"/>
                        <a:cs typeface="Arial"/>
                      </a:endParaRPr>
                    </a:p>
                  </a:txBody>
                  <a:tcPr marL="0" marR="0" marT="56515" marB="0">
                    <a:lnT w="38100">
                      <a:solidFill>
                        <a:srgbClr val="F0D1B6"/>
                      </a:solidFill>
                      <a:prstDash val="solid"/>
                    </a:lnT>
                  </a:tcPr>
                </a:tc>
                <a:tc hMerge="1">
                  <a:txBody>
                    <a:bodyPr/>
                    <a:lstStyle/>
                    <a:p>
                      <a:endParaRPr/>
                    </a:p>
                  </a:txBody>
                  <a:tcPr marL="0" marR="0" marT="0" marB="0"/>
                </a:tc>
                <a:tc hMerge="1">
                  <a:txBody>
                    <a:bodyPr/>
                    <a:lstStyle/>
                    <a:p>
                      <a:endParaRPr/>
                    </a:p>
                  </a:txBody>
                  <a:tcPr marL="0" marR="0" marT="0" marB="0"/>
                </a:tc>
                <a:tc>
                  <a:txBody>
                    <a:bodyPr/>
                    <a:lstStyle/>
                    <a:p>
                      <a:pPr algn="l">
                        <a:lnSpc>
                          <a:spcPct val="100000"/>
                        </a:lnSpc>
                      </a:pPr>
                      <a:endParaRPr sz="1000">
                        <a:latin typeface="Times New Roman"/>
                        <a:cs typeface="Times New Roman"/>
                      </a:endParaRPr>
                    </a:p>
                  </a:txBody>
                  <a:tcPr marL="0" marR="0" marT="0" marB="0">
                    <a:lnT w="38100">
                      <a:solidFill>
                        <a:srgbClr val="F0D1B6"/>
                      </a:solidFill>
                      <a:prstDash val="solid"/>
                    </a:lnT>
                  </a:tcPr>
                </a:tc>
                <a:tc>
                  <a:txBody>
                    <a:bodyPr/>
                    <a:lstStyle/>
                    <a:p>
                      <a:pPr algn="l">
                        <a:lnSpc>
                          <a:spcPct val="100000"/>
                        </a:lnSpc>
                      </a:pPr>
                      <a:endParaRPr sz="1000" dirty="0">
                        <a:latin typeface="Times New Roman"/>
                        <a:cs typeface="Times New Roman"/>
                      </a:endParaRPr>
                    </a:p>
                  </a:txBody>
                  <a:tcPr marL="0" marR="0" marT="0" marB="0">
                    <a:lnT w="38100">
                      <a:solidFill>
                        <a:srgbClr val="F0D1B6"/>
                      </a:solidFill>
                      <a:prstDash val="solid"/>
                    </a:lnT>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51126414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dirty="0"/>
          </a:p>
        </p:txBody>
      </p:sp>
      <p:sp>
        <p:nvSpPr>
          <p:cNvPr id="145" name="Figure 5.12"/>
          <p:cNvSpPr txBox="1">
            <a:spLocks noGrp="1"/>
          </p:cNvSpPr>
          <p:nvPr>
            <p:ph type="title"/>
          </p:nvPr>
        </p:nvSpPr>
        <p:spPr>
          <a:prstGeom prst="rect">
            <a:avLst/>
          </a:prstGeom>
        </p:spPr>
        <p:txBody>
          <a:bodyPr/>
          <a:lstStyle/>
          <a:p>
            <a:r>
              <a:rPr dirty="0"/>
              <a:t>Figure 5.12</a:t>
            </a:r>
          </a:p>
        </p:txBody>
      </p:sp>
      <p:pic>
        <p:nvPicPr>
          <p:cNvPr id="146" name="(a) A photo of violet Pontic rhododendron grown high all behind the houses. (b) A graph shows the effect of increase of Pontic rhododendron on other plants. The x axis shows the Density of invasive rhododendron ranging from 4 to 8, and the y axis shows t" descr="(a) A photo of violet Pontic rhododendron grown high all behind the houses. (b) A graph shows the effect of increase of Pontic rhododendron on other plants. The x axis shows the Density of invasive rhododendron ranging from 4 to 8, and the y axis shows the Percent ground cover ranging from 0 to 80 in the variants of 20. When the density of rhododendron is 4, the ground cover of Forbs, Grasses, and Mosses are 26, 44, and 56, respectively. When the density of rhododendron is 8, he ground cover of Forbs, Grasses, and Mosses are 0, less than 0, and 20."/>
          <p:cNvPicPr>
            <a:picLocks noChangeAspect="1"/>
          </p:cNvPicPr>
          <p:nvPr/>
        </p:nvPicPr>
        <p:blipFill>
          <a:blip r:embed="rId3"/>
          <a:stretch>
            <a:fillRect/>
          </a:stretch>
        </p:blipFill>
        <p:spPr>
          <a:xfrm>
            <a:off x="975955" y="1272749"/>
            <a:ext cx="10240090" cy="39787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dirty="0"/>
          </a:p>
        </p:txBody>
      </p:sp>
      <p:sp>
        <p:nvSpPr>
          <p:cNvPr id="151" name="Figure 5.13"/>
          <p:cNvSpPr txBox="1">
            <a:spLocks noGrp="1"/>
          </p:cNvSpPr>
          <p:nvPr>
            <p:ph type="title"/>
          </p:nvPr>
        </p:nvSpPr>
        <p:spPr>
          <a:prstGeom prst="rect">
            <a:avLst/>
          </a:prstGeom>
        </p:spPr>
        <p:txBody>
          <a:bodyPr/>
          <a:lstStyle/>
          <a:p>
            <a:r>
              <a:rPr dirty="0"/>
              <a:t>Figure 5.13</a:t>
            </a:r>
          </a:p>
        </p:txBody>
      </p:sp>
      <p:pic>
        <p:nvPicPr>
          <p:cNvPr id="152" name="(a) A photo shows a common brush tail possum. (b) Another photo shows a trap attached on a tree to control the possum population." descr="(a) A photo shows a common brush tail possum. (b) Another photo shows a trap attached on a tree to control the possum population."/>
          <p:cNvPicPr>
            <a:picLocks noChangeAspect="1"/>
          </p:cNvPicPr>
          <p:nvPr/>
        </p:nvPicPr>
        <p:blipFill>
          <a:blip r:embed="rId3"/>
          <a:stretch>
            <a:fillRect/>
          </a:stretch>
        </p:blipFill>
        <p:spPr>
          <a:xfrm>
            <a:off x="4334895" y="573154"/>
            <a:ext cx="3522210" cy="571169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dirty="0"/>
          </a:p>
        </p:txBody>
      </p:sp>
      <p:sp>
        <p:nvSpPr>
          <p:cNvPr id="157" name="Figure 5.14"/>
          <p:cNvSpPr txBox="1">
            <a:spLocks noGrp="1"/>
          </p:cNvSpPr>
          <p:nvPr>
            <p:ph type="title"/>
          </p:nvPr>
        </p:nvSpPr>
        <p:spPr>
          <a:prstGeom prst="rect">
            <a:avLst/>
          </a:prstGeom>
        </p:spPr>
        <p:txBody>
          <a:bodyPr/>
          <a:lstStyle/>
          <a:p>
            <a:r>
              <a:rPr dirty="0"/>
              <a:t>Figure 5.14</a:t>
            </a:r>
          </a:p>
        </p:txBody>
      </p:sp>
      <p:pic>
        <p:nvPicPr>
          <p:cNvPr id="158" name="(a) A photo A shows a pipe in a water body all covered by zebra mussels. (b) B shows a map showing Netherlands, Amsterdam, Germany, and Belgium. A set of four more maps show the spread of mussels from 2006 to 2009. A map dating back to 2006 shows the Loc" descr="(a) A photo A shows a pipe in a water body all covered by zebra mussels. (b) B shows a map showing Netherlands, Amsterdam, Germany, and Belgium. A set of four more maps show the spread of mussels from 2006 to 2009. A map dating back to 2006 shows the Location of first record of mussels. A map of 2017 shows the mussels spread across the area, and also found above Amsterdam. The following map of 2009 shows the further spread of mussels both in the earlier mentioned regions, and also around Amsterdam. In the year 2012, the map shows further increase of mussels, towards Netherlands too."/>
          <p:cNvPicPr>
            <a:picLocks noChangeAspect="1"/>
          </p:cNvPicPr>
          <p:nvPr/>
        </p:nvPicPr>
        <p:blipFill>
          <a:blip r:embed="rId3"/>
          <a:stretch>
            <a:fillRect/>
          </a:stretch>
        </p:blipFill>
        <p:spPr>
          <a:xfrm>
            <a:off x="3889375" y="720868"/>
            <a:ext cx="4413251" cy="541626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4"/>
          <p:cNvSpPr txBox="1">
            <a:spLocks noGrp="1"/>
          </p:cNvSpPr>
          <p:nvPr>
            <p:ph type="sldNum" sz="quarter" idx="2"/>
          </p:nvPr>
        </p:nvSpPr>
        <p:spPr>
          <a:xfrm>
            <a:off x="11920782"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dirty="0"/>
          </a:p>
        </p:txBody>
      </p:sp>
      <p:sp>
        <p:nvSpPr>
          <p:cNvPr id="70" name="Rectangle 2"/>
          <p:cNvSpPr txBox="1">
            <a:spLocks noGrp="1"/>
          </p:cNvSpPr>
          <p:nvPr>
            <p:ph type="title"/>
          </p:nvPr>
        </p:nvSpPr>
        <p:spPr>
          <a:xfrm>
            <a:off x="2209800" y="2857500"/>
            <a:ext cx="7772400" cy="1143000"/>
          </a:xfrm>
          <a:prstGeom prst="rect">
            <a:avLst/>
          </a:prstGeom>
        </p:spPr>
        <p:txBody>
          <a:bodyPr anchor="ctr"/>
          <a:lstStyle>
            <a:lvl1pPr>
              <a:defRPr sz="4400">
                <a:solidFill>
                  <a:srgbClr val="0070C0"/>
                </a:solidFill>
              </a:defRPr>
            </a:lvl1pPr>
          </a:lstStyle>
          <a:p>
            <a:r>
              <a:rPr dirty="0"/>
              <a:t>Chapter 5</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dirty="0"/>
          </a:p>
        </p:txBody>
      </p:sp>
      <p:sp>
        <p:nvSpPr>
          <p:cNvPr id="163" name="Figure 5.15"/>
          <p:cNvSpPr txBox="1">
            <a:spLocks noGrp="1"/>
          </p:cNvSpPr>
          <p:nvPr>
            <p:ph type="title"/>
          </p:nvPr>
        </p:nvSpPr>
        <p:spPr>
          <a:prstGeom prst="rect">
            <a:avLst/>
          </a:prstGeom>
        </p:spPr>
        <p:txBody>
          <a:bodyPr/>
          <a:lstStyle/>
          <a:p>
            <a:r>
              <a:rPr dirty="0"/>
              <a:t>Figure 5.15</a:t>
            </a:r>
          </a:p>
        </p:txBody>
      </p:sp>
      <p:pic>
        <p:nvPicPr>
          <p:cNvPr id="164" name="A photo of three boats with people in it. They are seen picking the weed growth from the river. " descr="A photo of three boats with people in it. They are seen picking the weed growth from the river. "/>
          <p:cNvPicPr>
            <a:picLocks noChangeAspect="1"/>
          </p:cNvPicPr>
          <p:nvPr/>
        </p:nvPicPr>
        <p:blipFill>
          <a:blip r:embed="rId3"/>
          <a:stretch>
            <a:fillRect/>
          </a:stretch>
        </p:blipFill>
        <p:spPr>
          <a:xfrm>
            <a:off x="1944765" y="595034"/>
            <a:ext cx="8302470" cy="5667932"/>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dirty="0"/>
          </a:p>
        </p:txBody>
      </p:sp>
      <p:sp>
        <p:nvSpPr>
          <p:cNvPr id="169" name="Figure 5.16"/>
          <p:cNvSpPr txBox="1">
            <a:spLocks noGrp="1"/>
          </p:cNvSpPr>
          <p:nvPr>
            <p:ph type="title"/>
          </p:nvPr>
        </p:nvSpPr>
        <p:spPr>
          <a:prstGeom prst="rect">
            <a:avLst/>
          </a:prstGeom>
        </p:spPr>
        <p:txBody>
          <a:bodyPr/>
          <a:lstStyle/>
          <a:p>
            <a:r>
              <a:rPr dirty="0"/>
              <a:t>Figure 5.16</a:t>
            </a:r>
          </a:p>
        </p:txBody>
      </p:sp>
      <p:pic>
        <p:nvPicPr>
          <p:cNvPr id="170" name="An illustration shows the spread of infectious diseases amongst various living species. Three circles, representing chicken, wild ducks and other waterfowl, and humans  intersect each other at the center. This conveys the fact that the infection transmit" descr="An illustration shows the spread of infectious diseases amongst various living species. Three circles, representing chicken, wild ducks and other waterfowl, and humans&#10; intersect each other at the center. This conveys the fact that the infection transmits between these three. The reason for higher rate of infection in chicken is Higher animal densities in modern agriculture. In humans it is due to Increased travel, higher human densities in urban areas and villages. In wild ducks and other waterfowl it is because of Habitat fragmentation and degradation, and high local densities. The reason for spread of infection in chickens and wild ducks and other waterfowl is due to Agricultural advance into wildlife areas. In wild ducks and other waterfowl it spreads due to the Human advance into wildlife areas. In humans and chickens, it spreads due to Technology and industrial agriculture."/>
          <p:cNvPicPr>
            <a:picLocks noChangeAspect="1"/>
          </p:cNvPicPr>
          <p:nvPr/>
        </p:nvPicPr>
        <p:blipFill>
          <a:blip r:embed="rId3"/>
          <a:stretch>
            <a:fillRect/>
          </a:stretch>
        </p:blipFill>
        <p:spPr>
          <a:xfrm>
            <a:off x="3415163" y="666305"/>
            <a:ext cx="5361674" cy="552539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Numero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dirty="0"/>
          </a:p>
        </p:txBody>
      </p:sp>
      <p:sp>
        <p:nvSpPr>
          <p:cNvPr id="175" name="Figure 5.17"/>
          <p:cNvSpPr txBox="1">
            <a:spLocks noGrp="1"/>
          </p:cNvSpPr>
          <p:nvPr>
            <p:ph type="title"/>
          </p:nvPr>
        </p:nvSpPr>
        <p:spPr>
          <a:prstGeom prst="rect">
            <a:avLst/>
          </a:prstGeom>
        </p:spPr>
        <p:txBody>
          <a:bodyPr/>
          <a:lstStyle/>
          <a:p>
            <a:r>
              <a:rPr dirty="0"/>
              <a:t>Figure 5.17</a:t>
            </a:r>
          </a:p>
        </p:txBody>
      </p:sp>
      <p:pic>
        <p:nvPicPr>
          <p:cNvPr id="176" name="Sher3e_05-17.jpg" descr="A photo of a brown bat affected with white nose syndrome."/>
          <p:cNvPicPr>
            <a:picLocks noChangeAspect="1"/>
          </p:cNvPicPr>
          <p:nvPr/>
        </p:nvPicPr>
        <p:blipFill>
          <a:blip r:embed="rId3"/>
          <a:stretch>
            <a:fillRect/>
          </a:stretch>
        </p:blipFill>
        <p:spPr>
          <a:xfrm>
            <a:off x="1392025" y="921423"/>
            <a:ext cx="9407950" cy="517437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Numero diapositiva"/>
          <p:cNvSpPr txBox="1">
            <a:spLocks noGrp="1"/>
          </p:cNvSpPr>
          <p:nvPr>
            <p:ph type="sldNum" sz="quarter" idx="2"/>
          </p:nvPr>
        </p:nvSpPr>
        <p:spPr>
          <a:xfrm>
            <a:off x="11920783"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dirty="0"/>
          </a:p>
        </p:txBody>
      </p:sp>
      <p:sp>
        <p:nvSpPr>
          <p:cNvPr id="73" name="Chapter 5 Opener"/>
          <p:cNvSpPr txBox="1">
            <a:spLocks noGrp="1"/>
          </p:cNvSpPr>
          <p:nvPr>
            <p:ph type="title"/>
          </p:nvPr>
        </p:nvSpPr>
        <p:spPr>
          <a:prstGeom prst="rect">
            <a:avLst/>
          </a:prstGeom>
        </p:spPr>
        <p:txBody>
          <a:bodyPr/>
          <a:lstStyle/>
          <a:p>
            <a:r>
              <a:rPr dirty="0"/>
              <a:t>Chapter 5 Opener</a:t>
            </a:r>
          </a:p>
        </p:txBody>
      </p:sp>
      <p:pic>
        <p:nvPicPr>
          <p:cNvPr id="74" name="A photo shows the tails of a humpback whale above the water in front of a glacier." descr="A photo shows the tails of a humpback whale above the water in front of a glacier."/>
          <p:cNvPicPr>
            <a:picLocks noChangeAspect="1"/>
          </p:cNvPicPr>
          <p:nvPr/>
        </p:nvPicPr>
        <p:blipFill>
          <a:blip r:embed="rId3"/>
          <a:stretch>
            <a:fillRect/>
          </a:stretch>
        </p:blipFill>
        <p:spPr>
          <a:xfrm>
            <a:off x="3778058" y="615527"/>
            <a:ext cx="4635884" cy="59462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Numero diapositiva"/>
          <p:cNvSpPr txBox="1">
            <a:spLocks noGrp="1"/>
          </p:cNvSpPr>
          <p:nvPr>
            <p:ph type="sldNum" sz="quarter" idx="2"/>
          </p:nvPr>
        </p:nvSpPr>
        <p:spPr>
          <a:xfrm>
            <a:off x="11920783"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dirty="0"/>
          </a:p>
        </p:txBody>
      </p:sp>
      <p:sp>
        <p:nvSpPr>
          <p:cNvPr id="79" name="Figure 5.1"/>
          <p:cNvSpPr txBox="1">
            <a:spLocks noGrp="1"/>
          </p:cNvSpPr>
          <p:nvPr>
            <p:ph type="title"/>
          </p:nvPr>
        </p:nvSpPr>
        <p:spPr>
          <a:prstGeom prst="rect">
            <a:avLst/>
          </a:prstGeom>
        </p:spPr>
        <p:txBody>
          <a:bodyPr/>
          <a:lstStyle/>
          <a:p>
            <a:r>
              <a:rPr dirty="0"/>
              <a:t>Figure 5.1</a:t>
            </a:r>
          </a:p>
        </p:txBody>
      </p:sp>
      <p:pic>
        <p:nvPicPr>
          <p:cNvPr id="80" name="(a) A photo of a man holding an ice core and standing amidst the racks stacked up with ice cores. (b) A graph shows the levels of carbon dioxide concentration and the temperature difference for the years before present. The x axis shows the years before " descr="(a) A photo of a man holding an ice core and standing amidst the racks stacked up with ice cores. (b) A graph shows the levels of carbon dioxide concentration and the temperature difference for the years before present. The x axis shows the years before present, ranging from 800,00 to 0. The temperature in Celsius ranges from negative 12 to 6 in variants of 2. The carbon dioxide concentration in P p m v ranges from 180 to 400 in variants of 20. The carbon dioxide concentration remained below 300 P p m v from 800,00 years before present, to just before present. The text box reads, For millennia, atmospheric C O 2 was never above 300 ppm. At 0, the present day carbon dioxide level goes up to 400 Ppm. The pattern of the temperature rise goes almost same as the carbon dioxide graph pattern. The text box reads, When C O 2 increased, so too did temperature."/>
          <p:cNvPicPr>
            <a:picLocks noChangeAspect="1"/>
          </p:cNvPicPr>
          <p:nvPr/>
        </p:nvPicPr>
        <p:blipFill>
          <a:blip r:embed="rId3"/>
          <a:stretch>
            <a:fillRect/>
          </a:stretch>
        </p:blipFill>
        <p:spPr>
          <a:xfrm>
            <a:off x="4301428" y="742101"/>
            <a:ext cx="3589144" cy="596349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Numero diapositiva"/>
          <p:cNvSpPr txBox="1">
            <a:spLocks noGrp="1"/>
          </p:cNvSpPr>
          <p:nvPr>
            <p:ph type="sldNum" sz="quarter" idx="2"/>
          </p:nvPr>
        </p:nvSpPr>
        <p:spPr>
          <a:xfrm>
            <a:off x="11920783"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dirty="0"/>
          </a:p>
        </p:txBody>
      </p:sp>
      <p:sp>
        <p:nvSpPr>
          <p:cNvPr id="85" name="Figure 5.2"/>
          <p:cNvSpPr txBox="1">
            <a:spLocks noGrp="1"/>
          </p:cNvSpPr>
          <p:nvPr>
            <p:ph type="title"/>
          </p:nvPr>
        </p:nvSpPr>
        <p:spPr>
          <a:prstGeom prst="rect">
            <a:avLst/>
          </a:prstGeom>
        </p:spPr>
        <p:txBody>
          <a:bodyPr/>
          <a:lstStyle/>
          <a:p>
            <a:r>
              <a:rPr dirty="0"/>
              <a:t>Figure 5.2</a:t>
            </a:r>
          </a:p>
        </p:txBody>
      </p:sp>
      <p:pic>
        <p:nvPicPr>
          <p:cNvPr id="86" name="(a) Graphs A and B depict the levels of Carbon dioxide in atmosphere, and emissions and the temperature from few years back to present. Graph A shows the atmospheric and emissions of carbon dioxide. The x axis shows the years from 1959 to 2019 in the var" descr="(a) Graphs A and B depict the levels of Carbon dioxide in atmosphere, and emissions and the temperature from few years back to present. Graph A shows the atmospheric and emissions of carbon dioxide. The x axis shows the years from 1959 to 2019 in the variants of 10 years. The carbon dioxide emissions range from 0 to 40 in the variants of 10 billion tons. The atmospheric carbon dioxide ranges from 380 to 405, in the variants of 5ppm. The carbon dioxide emissions in billion tons are at 9 for year 1959, and gradually rise through the years. It reaches the level 40 around the year 2019. The atmospheric carbon dioxide in ppm for year 1959 is 385. It rises gradually with time, and reaches the level of 409 in the year 2019. (b) Graphs A and B depict the levels of Carbon dioxide in atmosphere, and emissions and the temperature from few years back to present. Graph B shows the temperature anomaly for the years ranging from 1960 to 2020, in the variants of 10 years. The x axis represents the years, while the y axis represents the temperature anomaly in Celsius ranging from negative 0.5 to 1.0, in the variants of 0.5 Celsius. In the year 1960, the temperature anomaly is recorded slightly above 0.0, and goes up to 1.0 in the year 2020."/>
          <p:cNvPicPr>
            <a:picLocks noChangeAspect="1"/>
          </p:cNvPicPr>
          <p:nvPr/>
        </p:nvPicPr>
        <p:blipFill>
          <a:blip r:embed="rId3"/>
          <a:stretch>
            <a:fillRect/>
          </a:stretch>
        </p:blipFill>
        <p:spPr>
          <a:xfrm>
            <a:off x="423083" y="1260291"/>
            <a:ext cx="11345834" cy="433741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Numero diapositiva"/>
          <p:cNvSpPr txBox="1">
            <a:spLocks noGrp="1"/>
          </p:cNvSpPr>
          <p:nvPr>
            <p:ph type="sldNum" sz="quarter" idx="2"/>
          </p:nvPr>
        </p:nvSpPr>
        <p:spPr>
          <a:xfrm>
            <a:off x="11920783"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dirty="0"/>
          </a:p>
        </p:txBody>
      </p:sp>
      <p:sp>
        <p:nvSpPr>
          <p:cNvPr id="85" name="Figure 5.2"/>
          <p:cNvSpPr txBox="1">
            <a:spLocks noGrp="1"/>
          </p:cNvSpPr>
          <p:nvPr>
            <p:ph type="title"/>
          </p:nvPr>
        </p:nvSpPr>
        <p:spPr>
          <a:prstGeom prst="rect">
            <a:avLst/>
          </a:prstGeom>
        </p:spPr>
        <p:txBody>
          <a:bodyPr/>
          <a:lstStyle/>
          <a:p>
            <a:r>
              <a:rPr lang="en-IN" dirty="0"/>
              <a:t>TABLE 5.1 </a:t>
            </a:r>
            <a:endParaRPr dirty="0"/>
          </a:p>
        </p:txBody>
      </p:sp>
      <p:graphicFrame>
        <p:nvGraphicFramePr>
          <p:cNvPr id="5" name="object 2" title="TABLE 5.1 Some Effects of Global Warming"/>
          <p:cNvGraphicFramePr>
            <a:graphicFrameLocks noGrp="1"/>
          </p:cNvGraphicFramePr>
          <p:nvPr>
            <p:extLst>
              <p:ext uri="{D42A27DB-BD31-4B8C-83A1-F6EECF244321}">
                <p14:modId xmlns:p14="http://schemas.microsoft.com/office/powerpoint/2010/main" val="611427462"/>
              </p:ext>
            </p:extLst>
          </p:nvPr>
        </p:nvGraphicFramePr>
        <p:xfrm>
          <a:off x="2498300" y="1190689"/>
          <a:ext cx="6102985" cy="4580255"/>
        </p:xfrm>
        <a:graphic>
          <a:graphicData uri="http://schemas.openxmlformats.org/drawingml/2006/table">
            <a:tbl>
              <a:tblPr firstRow="1" bandRow="1">
                <a:tableStyleId>{2D5ABB26-0587-4C30-8999-92F81FD0307C}</a:tableStyleId>
              </a:tblPr>
              <a:tblGrid>
                <a:gridCol w="6102985">
                  <a:extLst>
                    <a:ext uri="{9D8B030D-6E8A-4147-A177-3AD203B41FA5}">
                      <a16:colId xmlns:a16="http://schemas.microsoft.com/office/drawing/2014/main" val="20000"/>
                    </a:ext>
                  </a:extLst>
                </a:gridCol>
              </a:tblGrid>
              <a:tr h="600710">
                <a:tc>
                  <a:txBody>
                    <a:bodyPr/>
                    <a:lstStyle/>
                    <a:p>
                      <a:pPr marL="136525" algn="l">
                        <a:lnSpc>
                          <a:spcPts val="1410"/>
                        </a:lnSpc>
                      </a:pPr>
                      <a:r>
                        <a:rPr sz="1200" dirty="0">
                          <a:solidFill>
                            <a:srgbClr val="231F20"/>
                          </a:solidFill>
                          <a:latin typeface="Arial"/>
                          <a:cs typeface="Arial"/>
                        </a:rPr>
                        <a:t>1.</a:t>
                      </a:r>
                      <a:r>
                        <a:rPr sz="1200" spc="20" dirty="0">
                          <a:solidFill>
                            <a:srgbClr val="231F20"/>
                          </a:solidFill>
                          <a:latin typeface="Arial"/>
                          <a:cs typeface="Arial"/>
                        </a:rPr>
                        <a:t> </a:t>
                      </a:r>
                      <a:r>
                        <a:rPr sz="1200" dirty="0">
                          <a:solidFill>
                            <a:srgbClr val="231F20"/>
                          </a:solidFill>
                          <a:latin typeface="Arial"/>
                          <a:cs typeface="Arial"/>
                        </a:rPr>
                        <a:t>INCREASED</a:t>
                      </a:r>
                      <a:r>
                        <a:rPr sz="1200" spc="20" dirty="0">
                          <a:solidFill>
                            <a:srgbClr val="231F20"/>
                          </a:solidFill>
                          <a:latin typeface="Arial"/>
                          <a:cs typeface="Arial"/>
                        </a:rPr>
                        <a:t> </a:t>
                      </a:r>
                      <a:r>
                        <a:rPr sz="1200" spc="-10" dirty="0">
                          <a:solidFill>
                            <a:srgbClr val="231F20"/>
                          </a:solidFill>
                          <a:latin typeface="Arial"/>
                          <a:cs typeface="Arial"/>
                        </a:rPr>
                        <a:t>TEMPERATURES</a:t>
                      </a:r>
                      <a:r>
                        <a:rPr sz="1200" spc="20" dirty="0">
                          <a:solidFill>
                            <a:srgbClr val="231F20"/>
                          </a:solidFill>
                          <a:latin typeface="Arial"/>
                          <a:cs typeface="Arial"/>
                        </a:rPr>
                        <a:t> </a:t>
                      </a:r>
                      <a:r>
                        <a:rPr sz="1200" dirty="0">
                          <a:solidFill>
                            <a:srgbClr val="231F20"/>
                          </a:solidFill>
                          <a:latin typeface="Arial"/>
                          <a:cs typeface="Arial"/>
                        </a:rPr>
                        <a:t>AND</a:t>
                      </a:r>
                      <a:r>
                        <a:rPr sz="1200" spc="20" dirty="0">
                          <a:solidFill>
                            <a:srgbClr val="231F20"/>
                          </a:solidFill>
                          <a:latin typeface="Arial"/>
                          <a:cs typeface="Arial"/>
                        </a:rPr>
                        <a:t> </a:t>
                      </a:r>
                      <a:r>
                        <a:rPr sz="1200" dirty="0">
                          <a:solidFill>
                            <a:srgbClr val="231F20"/>
                          </a:solidFill>
                          <a:latin typeface="Arial"/>
                          <a:cs typeface="Arial"/>
                        </a:rPr>
                        <a:t>INCIDENCE</a:t>
                      </a:r>
                      <a:r>
                        <a:rPr sz="1200" spc="20" dirty="0">
                          <a:solidFill>
                            <a:srgbClr val="231F20"/>
                          </a:solidFill>
                          <a:latin typeface="Arial"/>
                          <a:cs typeface="Arial"/>
                        </a:rPr>
                        <a:t> </a:t>
                      </a:r>
                      <a:r>
                        <a:rPr sz="1200" dirty="0">
                          <a:solidFill>
                            <a:srgbClr val="231F20"/>
                          </a:solidFill>
                          <a:latin typeface="Arial"/>
                          <a:cs typeface="Arial"/>
                        </a:rPr>
                        <a:t>OF</a:t>
                      </a:r>
                      <a:r>
                        <a:rPr sz="1200" spc="20" dirty="0">
                          <a:solidFill>
                            <a:srgbClr val="231F20"/>
                          </a:solidFill>
                          <a:latin typeface="Arial"/>
                          <a:cs typeface="Arial"/>
                        </a:rPr>
                        <a:t> </a:t>
                      </a:r>
                      <a:r>
                        <a:rPr sz="1200" spc="-20" dirty="0">
                          <a:solidFill>
                            <a:srgbClr val="231F20"/>
                          </a:solidFill>
                          <a:latin typeface="Arial"/>
                          <a:cs typeface="Arial"/>
                        </a:rPr>
                        <a:t>HEAT</a:t>
                      </a:r>
                      <a:r>
                        <a:rPr sz="1200" spc="20" dirty="0">
                          <a:solidFill>
                            <a:srgbClr val="231F20"/>
                          </a:solidFill>
                          <a:latin typeface="Arial"/>
                          <a:cs typeface="Arial"/>
                        </a:rPr>
                        <a:t> </a:t>
                      </a:r>
                      <a:r>
                        <a:rPr sz="1200" spc="-10" dirty="0">
                          <a:solidFill>
                            <a:srgbClr val="231F20"/>
                          </a:solidFill>
                          <a:latin typeface="Arial"/>
                          <a:cs typeface="Arial"/>
                        </a:rPr>
                        <a:t>WAVES</a:t>
                      </a:r>
                      <a:endParaRPr sz="1200">
                        <a:latin typeface="Arial"/>
                        <a:cs typeface="Arial"/>
                      </a:endParaRPr>
                    </a:p>
                    <a:p>
                      <a:pPr marL="321945" marR="863600" algn="l">
                        <a:lnSpc>
                          <a:spcPts val="1460"/>
                        </a:lnSpc>
                        <a:spcBef>
                          <a:spcPts val="204"/>
                        </a:spcBef>
                      </a:pPr>
                      <a:r>
                        <a:rPr sz="1300" i="1" spc="-30" dirty="0">
                          <a:solidFill>
                            <a:srgbClr val="231F20"/>
                          </a:solidFill>
                          <a:latin typeface="Arial"/>
                          <a:cs typeface="Arial"/>
                        </a:rPr>
                        <a:t>Example:</a:t>
                      </a:r>
                      <a:r>
                        <a:rPr sz="1300" i="1" spc="-50" dirty="0">
                          <a:solidFill>
                            <a:srgbClr val="231F20"/>
                          </a:solidFill>
                          <a:latin typeface="Arial"/>
                          <a:cs typeface="Arial"/>
                        </a:rPr>
                        <a:t> </a:t>
                      </a:r>
                      <a:r>
                        <a:rPr sz="1300" dirty="0">
                          <a:solidFill>
                            <a:srgbClr val="231F20"/>
                          </a:solidFill>
                          <a:latin typeface="Arial"/>
                          <a:cs typeface="Arial"/>
                        </a:rPr>
                        <a:t>2020</a:t>
                      </a:r>
                      <a:r>
                        <a:rPr sz="1300" spc="-50" dirty="0">
                          <a:solidFill>
                            <a:srgbClr val="231F20"/>
                          </a:solidFill>
                          <a:latin typeface="Arial"/>
                          <a:cs typeface="Arial"/>
                        </a:rPr>
                        <a:t> </a:t>
                      </a:r>
                      <a:r>
                        <a:rPr sz="1300" spc="-25" dirty="0">
                          <a:solidFill>
                            <a:srgbClr val="231F20"/>
                          </a:solidFill>
                          <a:latin typeface="Arial"/>
                          <a:cs typeface="Arial"/>
                        </a:rPr>
                        <a:t>(tied</a:t>
                      </a:r>
                      <a:r>
                        <a:rPr sz="1300" spc="-50" dirty="0">
                          <a:solidFill>
                            <a:srgbClr val="231F20"/>
                          </a:solidFill>
                          <a:latin typeface="Arial"/>
                          <a:cs typeface="Arial"/>
                        </a:rPr>
                        <a:t> </a:t>
                      </a:r>
                      <a:r>
                        <a:rPr sz="1300" dirty="0">
                          <a:solidFill>
                            <a:srgbClr val="231F20"/>
                          </a:solidFill>
                          <a:latin typeface="Arial"/>
                          <a:cs typeface="Arial"/>
                        </a:rPr>
                        <a:t>with</a:t>
                      </a:r>
                      <a:r>
                        <a:rPr sz="1300" spc="-45" dirty="0">
                          <a:solidFill>
                            <a:srgbClr val="231F20"/>
                          </a:solidFill>
                          <a:latin typeface="Arial"/>
                          <a:cs typeface="Arial"/>
                        </a:rPr>
                        <a:t> </a:t>
                      </a:r>
                      <a:r>
                        <a:rPr sz="1300" spc="-20" dirty="0">
                          <a:solidFill>
                            <a:srgbClr val="231F20"/>
                          </a:solidFill>
                          <a:latin typeface="Arial"/>
                          <a:cs typeface="Arial"/>
                        </a:rPr>
                        <a:t>2016)</a:t>
                      </a:r>
                      <a:r>
                        <a:rPr sz="1300" spc="-50" dirty="0">
                          <a:solidFill>
                            <a:srgbClr val="231F20"/>
                          </a:solidFill>
                          <a:latin typeface="Arial"/>
                          <a:cs typeface="Arial"/>
                        </a:rPr>
                        <a:t> </a:t>
                      </a:r>
                      <a:r>
                        <a:rPr sz="1300" dirty="0">
                          <a:solidFill>
                            <a:srgbClr val="231F20"/>
                          </a:solidFill>
                          <a:latin typeface="Arial"/>
                          <a:cs typeface="Arial"/>
                        </a:rPr>
                        <a:t>was</a:t>
                      </a:r>
                      <a:r>
                        <a:rPr sz="1300" spc="-50" dirty="0">
                          <a:solidFill>
                            <a:srgbClr val="231F20"/>
                          </a:solidFill>
                          <a:latin typeface="Arial"/>
                          <a:cs typeface="Arial"/>
                        </a:rPr>
                        <a:t> </a:t>
                      </a:r>
                      <a:r>
                        <a:rPr sz="1300" dirty="0">
                          <a:solidFill>
                            <a:srgbClr val="231F20"/>
                          </a:solidFill>
                          <a:latin typeface="Arial"/>
                          <a:cs typeface="Arial"/>
                        </a:rPr>
                        <a:t>the</a:t>
                      </a:r>
                      <a:r>
                        <a:rPr sz="1300" spc="-45" dirty="0">
                          <a:solidFill>
                            <a:srgbClr val="231F20"/>
                          </a:solidFill>
                          <a:latin typeface="Arial"/>
                          <a:cs typeface="Arial"/>
                        </a:rPr>
                        <a:t> </a:t>
                      </a:r>
                      <a:r>
                        <a:rPr sz="1300" dirty="0">
                          <a:solidFill>
                            <a:srgbClr val="231F20"/>
                          </a:solidFill>
                          <a:latin typeface="Arial"/>
                          <a:cs typeface="Arial"/>
                        </a:rPr>
                        <a:t>hottest</a:t>
                      </a:r>
                      <a:r>
                        <a:rPr sz="1300" spc="-50" dirty="0">
                          <a:solidFill>
                            <a:srgbClr val="231F20"/>
                          </a:solidFill>
                          <a:latin typeface="Arial"/>
                          <a:cs typeface="Arial"/>
                        </a:rPr>
                        <a:t> </a:t>
                      </a:r>
                      <a:r>
                        <a:rPr sz="1300" spc="-40" dirty="0">
                          <a:solidFill>
                            <a:srgbClr val="231F20"/>
                          </a:solidFill>
                          <a:latin typeface="Arial"/>
                          <a:cs typeface="Arial"/>
                        </a:rPr>
                        <a:t>year</a:t>
                      </a:r>
                      <a:r>
                        <a:rPr sz="1300" spc="-50" dirty="0">
                          <a:solidFill>
                            <a:srgbClr val="231F20"/>
                          </a:solidFill>
                          <a:latin typeface="Arial"/>
                          <a:cs typeface="Arial"/>
                        </a:rPr>
                        <a:t> </a:t>
                      </a:r>
                      <a:r>
                        <a:rPr sz="1300" dirty="0">
                          <a:solidFill>
                            <a:srgbClr val="231F20"/>
                          </a:solidFill>
                          <a:latin typeface="Arial"/>
                          <a:cs typeface="Arial"/>
                        </a:rPr>
                        <a:t>worldwide</a:t>
                      </a:r>
                      <a:r>
                        <a:rPr sz="1300" spc="-50" dirty="0">
                          <a:solidFill>
                            <a:srgbClr val="231F20"/>
                          </a:solidFill>
                          <a:latin typeface="Arial"/>
                          <a:cs typeface="Arial"/>
                        </a:rPr>
                        <a:t> </a:t>
                      </a:r>
                      <a:r>
                        <a:rPr sz="1300" dirty="0">
                          <a:solidFill>
                            <a:srgbClr val="231F20"/>
                          </a:solidFill>
                          <a:latin typeface="Arial"/>
                          <a:cs typeface="Arial"/>
                        </a:rPr>
                        <a:t>in</a:t>
                      </a:r>
                      <a:r>
                        <a:rPr sz="1300" spc="-45" dirty="0">
                          <a:solidFill>
                            <a:srgbClr val="231F20"/>
                          </a:solidFill>
                          <a:latin typeface="Arial"/>
                          <a:cs typeface="Arial"/>
                        </a:rPr>
                        <a:t> </a:t>
                      </a:r>
                      <a:r>
                        <a:rPr sz="1300" spc="-25" dirty="0">
                          <a:solidFill>
                            <a:srgbClr val="231F20"/>
                          </a:solidFill>
                          <a:latin typeface="Arial"/>
                          <a:cs typeface="Arial"/>
                        </a:rPr>
                        <a:t>the </a:t>
                      </a:r>
                      <a:r>
                        <a:rPr sz="1300" spc="-20" dirty="0">
                          <a:solidFill>
                            <a:srgbClr val="231F20"/>
                          </a:solidFill>
                          <a:latin typeface="Arial"/>
                          <a:cs typeface="Arial"/>
                        </a:rPr>
                        <a:t>historical</a:t>
                      </a:r>
                      <a:r>
                        <a:rPr sz="1300" spc="-35" dirty="0">
                          <a:solidFill>
                            <a:srgbClr val="231F20"/>
                          </a:solidFill>
                          <a:latin typeface="Arial"/>
                          <a:cs typeface="Arial"/>
                        </a:rPr>
                        <a:t> </a:t>
                      </a:r>
                      <a:r>
                        <a:rPr sz="1300" spc="-10" dirty="0">
                          <a:solidFill>
                            <a:srgbClr val="231F20"/>
                          </a:solidFill>
                          <a:latin typeface="Arial"/>
                          <a:cs typeface="Arial"/>
                        </a:rPr>
                        <a:t>record</a:t>
                      </a:r>
                      <a:r>
                        <a:rPr sz="1300" spc="-35" dirty="0">
                          <a:solidFill>
                            <a:srgbClr val="231F20"/>
                          </a:solidFill>
                          <a:latin typeface="Arial"/>
                          <a:cs typeface="Arial"/>
                        </a:rPr>
                        <a:t> </a:t>
                      </a:r>
                      <a:r>
                        <a:rPr sz="1300" dirty="0">
                          <a:solidFill>
                            <a:srgbClr val="231F20"/>
                          </a:solidFill>
                          <a:latin typeface="Arial"/>
                          <a:cs typeface="Arial"/>
                        </a:rPr>
                        <a:t>so</a:t>
                      </a:r>
                      <a:r>
                        <a:rPr sz="1300" spc="-35" dirty="0">
                          <a:solidFill>
                            <a:srgbClr val="231F20"/>
                          </a:solidFill>
                          <a:latin typeface="Arial"/>
                          <a:cs typeface="Arial"/>
                        </a:rPr>
                        <a:t> </a:t>
                      </a:r>
                      <a:r>
                        <a:rPr sz="1300" spc="-20" dirty="0">
                          <a:solidFill>
                            <a:srgbClr val="231F20"/>
                          </a:solidFill>
                          <a:latin typeface="Arial"/>
                          <a:cs typeface="Arial"/>
                        </a:rPr>
                        <a:t>far.</a:t>
                      </a:r>
                      <a:endParaRPr sz="1300">
                        <a:latin typeface="Arial"/>
                        <a:cs typeface="Arial"/>
                      </a:endParaRPr>
                    </a:p>
                  </a:txBody>
                  <a:tcPr marL="0" marR="0" marT="0" marB="0"/>
                </a:tc>
                <a:extLst>
                  <a:ext uri="{0D108BD9-81ED-4DB2-BD59-A6C34878D82A}">
                    <a16:rowId xmlns:a16="http://schemas.microsoft.com/office/drawing/2014/main" val="10000"/>
                  </a:ext>
                </a:extLst>
              </a:tr>
              <a:tr h="997585">
                <a:tc>
                  <a:txBody>
                    <a:bodyPr/>
                    <a:lstStyle/>
                    <a:p>
                      <a:pPr marL="146050" algn="l">
                        <a:lnSpc>
                          <a:spcPct val="100000"/>
                        </a:lnSpc>
                        <a:spcBef>
                          <a:spcPts val="175"/>
                        </a:spcBef>
                      </a:pPr>
                      <a:r>
                        <a:rPr sz="1200" dirty="0">
                          <a:solidFill>
                            <a:srgbClr val="231F20"/>
                          </a:solidFill>
                          <a:latin typeface="Arial"/>
                          <a:cs typeface="Arial"/>
                        </a:rPr>
                        <a:t>2.</a:t>
                      </a:r>
                      <a:r>
                        <a:rPr sz="1200" spc="45" dirty="0">
                          <a:solidFill>
                            <a:srgbClr val="231F20"/>
                          </a:solidFill>
                          <a:latin typeface="Arial"/>
                          <a:cs typeface="Arial"/>
                        </a:rPr>
                        <a:t> </a:t>
                      </a:r>
                      <a:r>
                        <a:rPr sz="1200" dirty="0">
                          <a:solidFill>
                            <a:srgbClr val="231F20"/>
                          </a:solidFill>
                          <a:latin typeface="Arial"/>
                          <a:cs typeface="Arial"/>
                        </a:rPr>
                        <a:t>MELTING</a:t>
                      </a:r>
                      <a:r>
                        <a:rPr sz="1200" spc="50" dirty="0">
                          <a:solidFill>
                            <a:srgbClr val="231F20"/>
                          </a:solidFill>
                          <a:latin typeface="Arial"/>
                          <a:cs typeface="Arial"/>
                        </a:rPr>
                        <a:t> </a:t>
                      </a:r>
                      <a:r>
                        <a:rPr sz="1200" dirty="0">
                          <a:solidFill>
                            <a:srgbClr val="231F20"/>
                          </a:solidFill>
                          <a:latin typeface="Arial"/>
                          <a:cs typeface="Arial"/>
                        </a:rPr>
                        <a:t>GLACIERS</a:t>
                      </a:r>
                      <a:r>
                        <a:rPr sz="1200" spc="45" dirty="0">
                          <a:solidFill>
                            <a:srgbClr val="231F20"/>
                          </a:solidFill>
                          <a:latin typeface="Arial"/>
                          <a:cs typeface="Arial"/>
                        </a:rPr>
                        <a:t> </a:t>
                      </a:r>
                      <a:r>
                        <a:rPr sz="1200" dirty="0">
                          <a:solidFill>
                            <a:srgbClr val="231F20"/>
                          </a:solidFill>
                          <a:latin typeface="Arial"/>
                          <a:cs typeface="Arial"/>
                        </a:rPr>
                        <a:t>AND</a:t>
                      </a:r>
                      <a:r>
                        <a:rPr sz="1200" spc="50" dirty="0">
                          <a:solidFill>
                            <a:srgbClr val="231F20"/>
                          </a:solidFill>
                          <a:latin typeface="Arial"/>
                          <a:cs typeface="Arial"/>
                        </a:rPr>
                        <a:t> </a:t>
                      </a:r>
                      <a:r>
                        <a:rPr sz="1200" dirty="0">
                          <a:solidFill>
                            <a:srgbClr val="231F20"/>
                          </a:solidFill>
                          <a:latin typeface="Arial"/>
                          <a:cs typeface="Arial"/>
                        </a:rPr>
                        <a:t>POLAR</a:t>
                      </a:r>
                      <a:r>
                        <a:rPr sz="1200" spc="45" dirty="0">
                          <a:solidFill>
                            <a:srgbClr val="231F20"/>
                          </a:solidFill>
                          <a:latin typeface="Arial"/>
                          <a:cs typeface="Arial"/>
                        </a:rPr>
                        <a:t> </a:t>
                      </a:r>
                      <a:r>
                        <a:rPr sz="1200" spc="-25" dirty="0">
                          <a:solidFill>
                            <a:srgbClr val="231F20"/>
                          </a:solidFill>
                          <a:latin typeface="Arial"/>
                          <a:cs typeface="Arial"/>
                        </a:rPr>
                        <a:t>ICE</a:t>
                      </a:r>
                      <a:endParaRPr sz="1200">
                        <a:latin typeface="Arial"/>
                        <a:cs typeface="Arial"/>
                      </a:endParaRPr>
                    </a:p>
                    <a:p>
                      <a:pPr marL="332105" marR="224790" algn="l">
                        <a:lnSpc>
                          <a:spcPts val="1460"/>
                        </a:lnSpc>
                        <a:spcBef>
                          <a:spcPts val="204"/>
                        </a:spcBef>
                      </a:pPr>
                      <a:r>
                        <a:rPr sz="1300" i="1" spc="-30" dirty="0">
                          <a:solidFill>
                            <a:srgbClr val="231F20"/>
                          </a:solidFill>
                          <a:latin typeface="Arial"/>
                          <a:cs typeface="Arial"/>
                        </a:rPr>
                        <a:t>Example:</a:t>
                      </a:r>
                      <a:r>
                        <a:rPr sz="1300" i="1" spc="-65" dirty="0">
                          <a:solidFill>
                            <a:srgbClr val="231F20"/>
                          </a:solidFill>
                          <a:latin typeface="Arial"/>
                          <a:cs typeface="Arial"/>
                        </a:rPr>
                        <a:t> </a:t>
                      </a:r>
                      <a:r>
                        <a:rPr sz="1300" dirty="0">
                          <a:solidFill>
                            <a:srgbClr val="231F20"/>
                          </a:solidFill>
                          <a:latin typeface="Arial"/>
                          <a:cs typeface="Arial"/>
                        </a:rPr>
                        <a:t>Arctic</a:t>
                      </a:r>
                      <a:r>
                        <a:rPr sz="1300" spc="-55" dirty="0">
                          <a:solidFill>
                            <a:srgbClr val="231F20"/>
                          </a:solidFill>
                          <a:latin typeface="Arial"/>
                          <a:cs typeface="Arial"/>
                        </a:rPr>
                        <a:t> </a:t>
                      </a:r>
                      <a:r>
                        <a:rPr sz="1300" spc="-20" dirty="0">
                          <a:solidFill>
                            <a:srgbClr val="231F20"/>
                          </a:solidFill>
                          <a:latin typeface="Arial"/>
                          <a:cs typeface="Arial"/>
                        </a:rPr>
                        <a:t>Ocean</a:t>
                      </a:r>
                      <a:r>
                        <a:rPr sz="1300" spc="-55" dirty="0">
                          <a:solidFill>
                            <a:srgbClr val="231F20"/>
                          </a:solidFill>
                          <a:latin typeface="Arial"/>
                          <a:cs typeface="Arial"/>
                        </a:rPr>
                        <a:t> </a:t>
                      </a:r>
                      <a:r>
                        <a:rPr sz="1300" spc="-10" dirty="0">
                          <a:solidFill>
                            <a:srgbClr val="231F20"/>
                          </a:solidFill>
                          <a:latin typeface="Arial"/>
                          <a:cs typeface="Arial"/>
                        </a:rPr>
                        <a:t>summer</a:t>
                      </a:r>
                      <a:r>
                        <a:rPr sz="1300" spc="-55" dirty="0">
                          <a:solidFill>
                            <a:srgbClr val="231F20"/>
                          </a:solidFill>
                          <a:latin typeface="Arial"/>
                          <a:cs typeface="Arial"/>
                        </a:rPr>
                        <a:t> </a:t>
                      </a:r>
                      <a:r>
                        <a:rPr sz="1300" dirty="0">
                          <a:solidFill>
                            <a:srgbClr val="231F20"/>
                          </a:solidFill>
                          <a:latin typeface="Arial"/>
                          <a:cs typeface="Arial"/>
                        </a:rPr>
                        <a:t>ice</a:t>
                      </a:r>
                      <a:r>
                        <a:rPr sz="1300" spc="-55" dirty="0">
                          <a:solidFill>
                            <a:srgbClr val="231F20"/>
                          </a:solidFill>
                          <a:latin typeface="Arial"/>
                          <a:cs typeface="Arial"/>
                        </a:rPr>
                        <a:t> </a:t>
                      </a:r>
                      <a:r>
                        <a:rPr sz="1300" spc="-20" dirty="0">
                          <a:solidFill>
                            <a:srgbClr val="231F20"/>
                          </a:solidFill>
                          <a:latin typeface="Arial"/>
                          <a:cs typeface="Arial"/>
                        </a:rPr>
                        <a:t>has</a:t>
                      </a:r>
                      <a:r>
                        <a:rPr sz="1300" spc="-55" dirty="0">
                          <a:solidFill>
                            <a:srgbClr val="231F20"/>
                          </a:solidFill>
                          <a:latin typeface="Arial"/>
                          <a:cs typeface="Arial"/>
                        </a:rPr>
                        <a:t> </a:t>
                      </a:r>
                      <a:r>
                        <a:rPr sz="1300" spc="-10" dirty="0">
                          <a:solidFill>
                            <a:srgbClr val="231F20"/>
                          </a:solidFill>
                          <a:latin typeface="Arial"/>
                          <a:cs typeface="Arial"/>
                        </a:rPr>
                        <a:t>declined</a:t>
                      </a:r>
                      <a:r>
                        <a:rPr sz="1300" spc="-55" dirty="0">
                          <a:solidFill>
                            <a:srgbClr val="231F20"/>
                          </a:solidFill>
                          <a:latin typeface="Arial"/>
                          <a:cs typeface="Arial"/>
                        </a:rPr>
                        <a:t> </a:t>
                      </a:r>
                      <a:r>
                        <a:rPr sz="1300" dirty="0">
                          <a:solidFill>
                            <a:srgbClr val="231F20"/>
                          </a:solidFill>
                          <a:latin typeface="Arial"/>
                          <a:cs typeface="Arial"/>
                        </a:rPr>
                        <a:t>in</a:t>
                      </a:r>
                      <a:r>
                        <a:rPr sz="1300" spc="-55" dirty="0">
                          <a:solidFill>
                            <a:srgbClr val="231F20"/>
                          </a:solidFill>
                          <a:latin typeface="Arial"/>
                          <a:cs typeface="Arial"/>
                        </a:rPr>
                        <a:t> </a:t>
                      </a:r>
                      <a:r>
                        <a:rPr sz="1300" spc="-45" dirty="0">
                          <a:solidFill>
                            <a:srgbClr val="231F20"/>
                          </a:solidFill>
                          <a:latin typeface="Arial"/>
                          <a:cs typeface="Arial"/>
                        </a:rPr>
                        <a:t>area </a:t>
                      </a:r>
                      <a:r>
                        <a:rPr sz="1300" dirty="0">
                          <a:solidFill>
                            <a:srgbClr val="231F20"/>
                          </a:solidFill>
                          <a:latin typeface="Arial"/>
                          <a:cs typeface="Arial"/>
                        </a:rPr>
                        <a:t>by</a:t>
                      </a:r>
                      <a:r>
                        <a:rPr sz="1300" spc="-55" dirty="0">
                          <a:solidFill>
                            <a:srgbClr val="231F20"/>
                          </a:solidFill>
                          <a:latin typeface="Arial"/>
                          <a:cs typeface="Arial"/>
                        </a:rPr>
                        <a:t> </a:t>
                      </a:r>
                      <a:r>
                        <a:rPr sz="1300" dirty="0">
                          <a:solidFill>
                            <a:srgbClr val="231F20"/>
                          </a:solidFill>
                          <a:latin typeface="Arial"/>
                          <a:cs typeface="Arial"/>
                        </a:rPr>
                        <a:t>15%</a:t>
                      </a:r>
                      <a:r>
                        <a:rPr sz="1300" spc="-55" dirty="0">
                          <a:solidFill>
                            <a:srgbClr val="231F20"/>
                          </a:solidFill>
                          <a:latin typeface="Arial"/>
                          <a:cs typeface="Arial"/>
                        </a:rPr>
                        <a:t> </a:t>
                      </a:r>
                      <a:r>
                        <a:rPr sz="1300" spc="-20" dirty="0">
                          <a:solidFill>
                            <a:srgbClr val="231F20"/>
                          </a:solidFill>
                          <a:latin typeface="Arial"/>
                          <a:cs typeface="Arial"/>
                        </a:rPr>
                        <a:t>over</a:t>
                      </a:r>
                      <a:r>
                        <a:rPr sz="1300" spc="-50" dirty="0">
                          <a:solidFill>
                            <a:srgbClr val="231F20"/>
                          </a:solidFill>
                          <a:latin typeface="Arial"/>
                          <a:cs typeface="Arial"/>
                        </a:rPr>
                        <a:t> </a:t>
                      </a:r>
                      <a:r>
                        <a:rPr sz="1300" dirty="0">
                          <a:solidFill>
                            <a:srgbClr val="231F20"/>
                          </a:solidFill>
                          <a:latin typeface="Arial"/>
                          <a:cs typeface="Arial"/>
                        </a:rPr>
                        <a:t>the</a:t>
                      </a:r>
                      <a:r>
                        <a:rPr sz="1300" spc="-55" dirty="0">
                          <a:solidFill>
                            <a:srgbClr val="231F20"/>
                          </a:solidFill>
                          <a:latin typeface="Arial"/>
                          <a:cs typeface="Arial"/>
                        </a:rPr>
                        <a:t> </a:t>
                      </a:r>
                      <a:r>
                        <a:rPr sz="1300" spc="-20" dirty="0">
                          <a:solidFill>
                            <a:srgbClr val="231F20"/>
                          </a:solidFill>
                          <a:latin typeface="Arial"/>
                          <a:cs typeface="Arial"/>
                        </a:rPr>
                        <a:t>past </a:t>
                      </a:r>
                      <a:r>
                        <a:rPr sz="1300" dirty="0">
                          <a:solidFill>
                            <a:srgbClr val="231F20"/>
                          </a:solidFill>
                          <a:latin typeface="Arial"/>
                          <a:cs typeface="Arial"/>
                        </a:rPr>
                        <a:t>25</a:t>
                      </a:r>
                      <a:r>
                        <a:rPr sz="1300" spc="-55" dirty="0">
                          <a:solidFill>
                            <a:srgbClr val="231F20"/>
                          </a:solidFill>
                          <a:latin typeface="Arial"/>
                          <a:cs typeface="Arial"/>
                        </a:rPr>
                        <a:t> </a:t>
                      </a:r>
                      <a:r>
                        <a:rPr sz="1300" spc="-25" dirty="0">
                          <a:solidFill>
                            <a:srgbClr val="231F20"/>
                          </a:solidFill>
                          <a:latin typeface="Arial"/>
                          <a:cs typeface="Arial"/>
                        </a:rPr>
                        <a:t>years.</a:t>
                      </a:r>
                      <a:r>
                        <a:rPr sz="1300" spc="-45" dirty="0">
                          <a:solidFill>
                            <a:srgbClr val="231F20"/>
                          </a:solidFill>
                          <a:latin typeface="Arial"/>
                          <a:cs typeface="Arial"/>
                        </a:rPr>
                        <a:t> </a:t>
                      </a:r>
                      <a:r>
                        <a:rPr sz="1300" spc="-10" dirty="0">
                          <a:solidFill>
                            <a:srgbClr val="231F20"/>
                          </a:solidFill>
                          <a:latin typeface="Arial"/>
                          <a:cs typeface="Arial"/>
                        </a:rPr>
                        <a:t>September</a:t>
                      </a:r>
                      <a:r>
                        <a:rPr sz="1300" spc="-40" dirty="0">
                          <a:solidFill>
                            <a:srgbClr val="231F20"/>
                          </a:solidFill>
                          <a:latin typeface="Arial"/>
                          <a:cs typeface="Arial"/>
                        </a:rPr>
                        <a:t> </a:t>
                      </a:r>
                      <a:r>
                        <a:rPr sz="1300" dirty="0">
                          <a:solidFill>
                            <a:srgbClr val="231F20"/>
                          </a:solidFill>
                          <a:latin typeface="Arial"/>
                          <a:cs typeface="Arial"/>
                        </a:rPr>
                        <a:t>2020</a:t>
                      </a:r>
                      <a:r>
                        <a:rPr sz="1300" spc="-45" dirty="0">
                          <a:solidFill>
                            <a:srgbClr val="231F20"/>
                          </a:solidFill>
                          <a:latin typeface="Arial"/>
                          <a:cs typeface="Arial"/>
                        </a:rPr>
                        <a:t> </a:t>
                      </a:r>
                      <a:r>
                        <a:rPr sz="1300" dirty="0">
                          <a:solidFill>
                            <a:srgbClr val="231F20"/>
                          </a:solidFill>
                          <a:latin typeface="Arial"/>
                          <a:cs typeface="Arial"/>
                        </a:rPr>
                        <a:t>had</a:t>
                      </a:r>
                      <a:r>
                        <a:rPr sz="1300" spc="-40" dirty="0">
                          <a:solidFill>
                            <a:srgbClr val="231F20"/>
                          </a:solidFill>
                          <a:latin typeface="Arial"/>
                          <a:cs typeface="Arial"/>
                        </a:rPr>
                        <a:t> </a:t>
                      </a:r>
                      <a:r>
                        <a:rPr sz="1300" dirty="0">
                          <a:solidFill>
                            <a:srgbClr val="231F20"/>
                          </a:solidFill>
                          <a:latin typeface="Arial"/>
                          <a:cs typeface="Arial"/>
                        </a:rPr>
                        <a:t>the</a:t>
                      </a:r>
                      <a:r>
                        <a:rPr sz="1300" spc="-45" dirty="0">
                          <a:solidFill>
                            <a:srgbClr val="231F20"/>
                          </a:solidFill>
                          <a:latin typeface="Arial"/>
                          <a:cs typeface="Arial"/>
                        </a:rPr>
                        <a:t> </a:t>
                      </a:r>
                      <a:r>
                        <a:rPr sz="1300" spc="-10" dirty="0">
                          <a:solidFill>
                            <a:srgbClr val="231F20"/>
                          </a:solidFill>
                          <a:latin typeface="Arial"/>
                          <a:cs typeface="Arial"/>
                        </a:rPr>
                        <a:t>second-</a:t>
                      </a:r>
                      <a:r>
                        <a:rPr sz="1300" dirty="0">
                          <a:solidFill>
                            <a:srgbClr val="231F20"/>
                          </a:solidFill>
                          <a:latin typeface="Arial"/>
                          <a:cs typeface="Arial"/>
                        </a:rPr>
                        <a:t>lowest</a:t>
                      </a:r>
                      <a:r>
                        <a:rPr sz="1300" spc="-40" dirty="0">
                          <a:solidFill>
                            <a:srgbClr val="231F20"/>
                          </a:solidFill>
                          <a:latin typeface="Arial"/>
                          <a:cs typeface="Arial"/>
                        </a:rPr>
                        <a:t> </a:t>
                      </a:r>
                      <a:r>
                        <a:rPr sz="1300" spc="-10" dirty="0">
                          <a:solidFill>
                            <a:srgbClr val="231F20"/>
                          </a:solidFill>
                          <a:latin typeface="Arial"/>
                          <a:cs typeface="Arial"/>
                        </a:rPr>
                        <a:t>extent</a:t>
                      </a:r>
                      <a:r>
                        <a:rPr sz="1300" spc="-45" dirty="0">
                          <a:solidFill>
                            <a:srgbClr val="231F20"/>
                          </a:solidFill>
                          <a:latin typeface="Arial"/>
                          <a:cs typeface="Arial"/>
                        </a:rPr>
                        <a:t> </a:t>
                      </a:r>
                      <a:r>
                        <a:rPr sz="1300" dirty="0">
                          <a:solidFill>
                            <a:srgbClr val="231F20"/>
                          </a:solidFill>
                          <a:latin typeface="Arial"/>
                          <a:cs typeface="Arial"/>
                        </a:rPr>
                        <a:t>of</a:t>
                      </a:r>
                      <a:r>
                        <a:rPr sz="1300" spc="-40" dirty="0">
                          <a:solidFill>
                            <a:srgbClr val="231F20"/>
                          </a:solidFill>
                          <a:latin typeface="Arial"/>
                          <a:cs typeface="Arial"/>
                        </a:rPr>
                        <a:t> </a:t>
                      </a:r>
                      <a:r>
                        <a:rPr sz="1300" spc="-25" dirty="0">
                          <a:solidFill>
                            <a:srgbClr val="231F20"/>
                          </a:solidFill>
                          <a:latin typeface="Arial"/>
                          <a:cs typeface="Arial"/>
                        </a:rPr>
                        <a:t>sea</a:t>
                      </a:r>
                      <a:r>
                        <a:rPr sz="1300" spc="-45" dirty="0">
                          <a:solidFill>
                            <a:srgbClr val="231F20"/>
                          </a:solidFill>
                          <a:latin typeface="Arial"/>
                          <a:cs typeface="Arial"/>
                        </a:rPr>
                        <a:t> </a:t>
                      </a:r>
                      <a:r>
                        <a:rPr sz="1300" dirty="0">
                          <a:solidFill>
                            <a:srgbClr val="231F20"/>
                          </a:solidFill>
                          <a:latin typeface="Arial"/>
                          <a:cs typeface="Arial"/>
                        </a:rPr>
                        <a:t>ice</a:t>
                      </a:r>
                      <a:r>
                        <a:rPr sz="1300" spc="-40" dirty="0">
                          <a:solidFill>
                            <a:srgbClr val="231F20"/>
                          </a:solidFill>
                          <a:latin typeface="Arial"/>
                          <a:cs typeface="Arial"/>
                        </a:rPr>
                        <a:t> </a:t>
                      </a:r>
                      <a:r>
                        <a:rPr sz="1300" spc="-10" dirty="0">
                          <a:solidFill>
                            <a:srgbClr val="231F20"/>
                          </a:solidFill>
                          <a:latin typeface="Arial"/>
                          <a:cs typeface="Arial"/>
                        </a:rPr>
                        <a:t>recorded. </a:t>
                      </a:r>
                      <a:r>
                        <a:rPr sz="1300" spc="-20" dirty="0">
                          <a:solidFill>
                            <a:srgbClr val="231F20"/>
                          </a:solidFill>
                          <a:latin typeface="Arial"/>
                          <a:cs typeface="Arial"/>
                        </a:rPr>
                        <a:t>Since</a:t>
                      </a:r>
                      <a:r>
                        <a:rPr sz="1300" spc="-55" dirty="0">
                          <a:solidFill>
                            <a:srgbClr val="231F20"/>
                          </a:solidFill>
                          <a:latin typeface="Arial"/>
                          <a:cs typeface="Arial"/>
                        </a:rPr>
                        <a:t> </a:t>
                      </a:r>
                      <a:r>
                        <a:rPr sz="1300" dirty="0">
                          <a:solidFill>
                            <a:srgbClr val="231F20"/>
                          </a:solidFill>
                          <a:latin typeface="Arial"/>
                          <a:cs typeface="Arial"/>
                        </a:rPr>
                        <a:t>1850,</a:t>
                      </a:r>
                      <a:r>
                        <a:rPr sz="1300" spc="-50" dirty="0">
                          <a:solidFill>
                            <a:srgbClr val="231F20"/>
                          </a:solidFill>
                          <a:latin typeface="Arial"/>
                          <a:cs typeface="Arial"/>
                        </a:rPr>
                        <a:t> </a:t>
                      </a:r>
                      <a:r>
                        <a:rPr sz="1300" spc="-25" dirty="0">
                          <a:solidFill>
                            <a:srgbClr val="231F20"/>
                          </a:solidFill>
                          <a:latin typeface="Arial"/>
                          <a:cs typeface="Arial"/>
                        </a:rPr>
                        <a:t>glaciers</a:t>
                      </a:r>
                      <a:r>
                        <a:rPr sz="1300" spc="-55" dirty="0">
                          <a:solidFill>
                            <a:srgbClr val="231F20"/>
                          </a:solidFill>
                          <a:latin typeface="Arial"/>
                          <a:cs typeface="Arial"/>
                        </a:rPr>
                        <a:t> </a:t>
                      </a:r>
                      <a:r>
                        <a:rPr sz="1300" dirty="0">
                          <a:solidFill>
                            <a:srgbClr val="231F20"/>
                          </a:solidFill>
                          <a:latin typeface="Arial"/>
                          <a:cs typeface="Arial"/>
                        </a:rPr>
                        <a:t>in</a:t>
                      </a:r>
                      <a:r>
                        <a:rPr sz="1300" spc="-50" dirty="0">
                          <a:solidFill>
                            <a:srgbClr val="231F20"/>
                          </a:solidFill>
                          <a:latin typeface="Arial"/>
                          <a:cs typeface="Arial"/>
                        </a:rPr>
                        <a:t> </a:t>
                      </a:r>
                      <a:r>
                        <a:rPr sz="1300" dirty="0">
                          <a:solidFill>
                            <a:srgbClr val="231F20"/>
                          </a:solidFill>
                          <a:latin typeface="Arial"/>
                          <a:cs typeface="Arial"/>
                        </a:rPr>
                        <a:t>the</a:t>
                      </a:r>
                      <a:r>
                        <a:rPr sz="1300" spc="-50" dirty="0">
                          <a:solidFill>
                            <a:srgbClr val="231F20"/>
                          </a:solidFill>
                          <a:latin typeface="Arial"/>
                          <a:cs typeface="Arial"/>
                        </a:rPr>
                        <a:t> </a:t>
                      </a:r>
                      <a:r>
                        <a:rPr sz="1300" spc="-30" dirty="0">
                          <a:solidFill>
                            <a:srgbClr val="231F20"/>
                          </a:solidFill>
                          <a:latin typeface="Arial"/>
                          <a:cs typeface="Arial"/>
                        </a:rPr>
                        <a:t>European</a:t>
                      </a:r>
                      <a:r>
                        <a:rPr sz="1300" spc="-55" dirty="0">
                          <a:solidFill>
                            <a:srgbClr val="231F20"/>
                          </a:solidFill>
                          <a:latin typeface="Arial"/>
                          <a:cs typeface="Arial"/>
                        </a:rPr>
                        <a:t> </a:t>
                      </a:r>
                      <a:r>
                        <a:rPr sz="1300" spc="-10" dirty="0">
                          <a:solidFill>
                            <a:srgbClr val="231F20"/>
                          </a:solidFill>
                          <a:latin typeface="Arial"/>
                          <a:cs typeface="Arial"/>
                        </a:rPr>
                        <a:t>Alps</a:t>
                      </a:r>
                      <a:r>
                        <a:rPr sz="1300" spc="-50" dirty="0">
                          <a:solidFill>
                            <a:srgbClr val="231F20"/>
                          </a:solidFill>
                          <a:latin typeface="Arial"/>
                          <a:cs typeface="Arial"/>
                        </a:rPr>
                        <a:t> </a:t>
                      </a:r>
                      <a:r>
                        <a:rPr sz="1300" spc="-30" dirty="0">
                          <a:solidFill>
                            <a:srgbClr val="231F20"/>
                          </a:solidFill>
                          <a:latin typeface="Arial"/>
                          <a:cs typeface="Arial"/>
                        </a:rPr>
                        <a:t>have</a:t>
                      </a:r>
                      <a:r>
                        <a:rPr sz="1300" spc="-50" dirty="0">
                          <a:solidFill>
                            <a:srgbClr val="231F20"/>
                          </a:solidFill>
                          <a:latin typeface="Arial"/>
                          <a:cs typeface="Arial"/>
                        </a:rPr>
                        <a:t> </a:t>
                      </a:r>
                      <a:r>
                        <a:rPr sz="1300" spc="-20" dirty="0">
                          <a:solidFill>
                            <a:srgbClr val="231F20"/>
                          </a:solidFill>
                          <a:latin typeface="Arial"/>
                          <a:cs typeface="Arial"/>
                        </a:rPr>
                        <a:t>disappeared</a:t>
                      </a:r>
                      <a:r>
                        <a:rPr sz="1300" spc="-55" dirty="0">
                          <a:solidFill>
                            <a:srgbClr val="231F20"/>
                          </a:solidFill>
                          <a:latin typeface="Arial"/>
                          <a:cs typeface="Arial"/>
                        </a:rPr>
                        <a:t> </a:t>
                      </a:r>
                      <a:r>
                        <a:rPr sz="1300" dirty="0">
                          <a:solidFill>
                            <a:srgbClr val="231F20"/>
                          </a:solidFill>
                          <a:latin typeface="Arial"/>
                          <a:cs typeface="Arial"/>
                        </a:rPr>
                        <a:t>from</a:t>
                      </a:r>
                      <a:r>
                        <a:rPr sz="1300" spc="-50" dirty="0">
                          <a:solidFill>
                            <a:srgbClr val="231F20"/>
                          </a:solidFill>
                          <a:latin typeface="Arial"/>
                          <a:cs typeface="Arial"/>
                        </a:rPr>
                        <a:t> </a:t>
                      </a:r>
                      <a:r>
                        <a:rPr sz="1300" spc="-10" dirty="0">
                          <a:solidFill>
                            <a:srgbClr val="231F20"/>
                          </a:solidFill>
                          <a:latin typeface="Arial"/>
                          <a:cs typeface="Arial"/>
                        </a:rPr>
                        <a:t>more</a:t>
                      </a:r>
                      <a:r>
                        <a:rPr sz="1300" spc="-55" dirty="0">
                          <a:solidFill>
                            <a:srgbClr val="231F20"/>
                          </a:solidFill>
                          <a:latin typeface="Arial"/>
                          <a:cs typeface="Arial"/>
                        </a:rPr>
                        <a:t> </a:t>
                      </a:r>
                      <a:r>
                        <a:rPr sz="1300" spc="-20" dirty="0">
                          <a:solidFill>
                            <a:srgbClr val="231F20"/>
                          </a:solidFill>
                          <a:latin typeface="Arial"/>
                          <a:cs typeface="Arial"/>
                        </a:rPr>
                        <a:t>than </a:t>
                      </a:r>
                      <a:r>
                        <a:rPr sz="1300" dirty="0">
                          <a:solidFill>
                            <a:srgbClr val="231F20"/>
                          </a:solidFill>
                          <a:latin typeface="Arial"/>
                          <a:cs typeface="Arial"/>
                        </a:rPr>
                        <a:t>30%–40%</a:t>
                      </a:r>
                      <a:r>
                        <a:rPr sz="1300" spc="-50" dirty="0">
                          <a:solidFill>
                            <a:srgbClr val="231F20"/>
                          </a:solidFill>
                          <a:latin typeface="Arial"/>
                          <a:cs typeface="Arial"/>
                        </a:rPr>
                        <a:t> </a:t>
                      </a:r>
                      <a:r>
                        <a:rPr sz="1300" dirty="0">
                          <a:solidFill>
                            <a:srgbClr val="231F20"/>
                          </a:solidFill>
                          <a:latin typeface="Arial"/>
                          <a:cs typeface="Arial"/>
                        </a:rPr>
                        <a:t>of</a:t>
                      </a:r>
                      <a:r>
                        <a:rPr sz="1300" spc="-50" dirty="0">
                          <a:solidFill>
                            <a:srgbClr val="231F20"/>
                          </a:solidFill>
                          <a:latin typeface="Arial"/>
                          <a:cs typeface="Arial"/>
                        </a:rPr>
                        <a:t> </a:t>
                      </a:r>
                      <a:r>
                        <a:rPr sz="1300" spc="-20" dirty="0">
                          <a:solidFill>
                            <a:srgbClr val="231F20"/>
                          </a:solidFill>
                          <a:latin typeface="Arial"/>
                          <a:cs typeface="Arial"/>
                        </a:rPr>
                        <a:t>their</a:t>
                      </a:r>
                      <a:r>
                        <a:rPr sz="1300" spc="-55" dirty="0">
                          <a:solidFill>
                            <a:srgbClr val="231F20"/>
                          </a:solidFill>
                          <a:latin typeface="Arial"/>
                          <a:cs typeface="Arial"/>
                        </a:rPr>
                        <a:t> </a:t>
                      </a:r>
                      <a:r>
                        <a:rPr sz="1300" spc="-10" dirty="0">
                          <a:solidFill>
                            <a:srgbClr val="231F20"/>
                          </a:solidFill>
                          <a:latin typeface="Arial"/>
                          <a:cs typeface="Arial"/>
                        </a:rPr>
                        <a:t>former</a:t>
                      </a:r>
                      <a:r>
                        <a:rPr sz="1300" spc="-50" dirty="0">
                          <a:solidFill>
                            <a:srgbClr val="231F20"/>
                          </a:solidFill>
                          <a:latin typeface="Arial"/>
                          <a:cs typeface="Arial"/>
                        </a:rPr>
                        <a:t> </a:t>
                      </a:r>
                      <a:r>
                        <a:rPr sz="1300" spc="-10" dirty="0">
                          <a:solidFill>
                            <a:srgbClr val="231F20"/>
                          </a:solidFill>
                          <a:latin typeface="Arial"/>
                          <a:cs typeface="Arial"/>
                        </a:rPr>
                        <a:t>range.</a:t>
                      </a:r>
                      <a:endParaRPr sz="1300">
                        <a:latin typeface="Arial"/>
                        <a:cs typeface="Arial"/>
                      </a:endParaRPr>
                    </a:p>
                  </a:txBody>
                  <a:tcPr marL="0" marR="0" marT="22225" marB="0"/>
                </a:tc>
                <a:extLst>
                  <a:ext uri="{0D108BD9-81ED-4DB2-BD59-A6C34878D82A}">
                    <a16:rowId xmlns:a16="http://schemas.microsoft.com/office/drawing/2014/main" val="10001"/>
                  </a:ext>
                </a:extLst>
              </a:tr>
              <a:tr h="626745">
                <a:tc>
                  <a:txBody>
                    <a:bodyPr/>
                    <a:lstStyle/>
                    <a:p>
                      <a:pPr marL="146050" algn="l">
                        <a:lnSpc>
                          <a:spcPct val="100000"/>
                        </a:lnSpc>
                        <a:spcBef>
                          <a:spcPts val="175"/>
                        </a:spcBef>
                      </a:pPr>
                      <a:r>
                        <a:rPr sz="1200" dirty="0">
                          <a:solidFill>
                            <a:srgbClr val="231F20"/>
                          </a:solidFill>
                          <a:latin typeface="Arial"/>
                          <a:cs typeface="Arial"/>
                        </a:rPr>
                        <a:t>3. RISING</a:t>
                      </a:r>
                      <a:r>
                        <a:rPr sz="1200" spc="5" dirty="0">
                          <a:solidFill>
                            <a:srgbClr val="231F20"/>
                          </a:solidFill>
                          <a:latin typeface="Arial"/>
                          <a:cs typeface="Arial"/>
                        </a:rPr>
                        <a:t> </a:t>
                      </a:r>
                      <a:r>
                        <a:rPr sz="1200" dirty="0">
                          <a:solidFill>
                            <a:srgbClr val="231F20"/>
                          </a:solidFill>
                          <a:latin typeface="Arial"/>
                          <a:cs typeface="Arial"/>
                        </a:rPr>
                        <a:t>SEA</a:t>
                      </a:r>
                      <a:r>
                        <a:rPr sz="1200" spc="5" dirty="0">
                          <a:solidFill>
                            <a:srgbClr val="231F20"/>
                          </a:solidFill>
                          <a:latin typeface="Arial"/>
                          <a:cs typeface="Arial"/>
                        </a:rPr>
                        <a:t> </a:t>
                      </a:r>
                      <a:r>
                        <a:rPr sz="1200" spc="-10" dirty="0">
                          <a:solidFill>
                            <a:srgbClr val="231F20"/>
                          </a:solidFill>
                          <a:latin typeface="Arial"/>
                          <a:cs typeface="Arial"/>
                        </a:rPr>
                        <a:t>LEVEL</a:t>
                      </a:r>
                      <a:endParaRPr sz="1200">
                        <a:latin typeface="Arial"/>
                        <a:cs typeface="Arial"/>
                      </a:endParaRPr>
                    </a:p>
                    <a:p>
                      <a:pPr marL="332105" marR="384175" algn="l">
                        <a:lnSpc>
                          <a:spcPts val="1460"/>
                        </a:lnSpc>
                        <a:spcBef>
                          <a:spcPts val="204"/>
                        </a:spcBef>
                      </a:pPr>
                      <a:r>
                        <a:rPr sz="1300" i="1" spc="-30" dirty="0">
                          <a:solidFill>
                            <a:srgbClr val="231F20"/>
                          </a:solidFill>
                          <a:latin typeface="Arial"/>
                          <a:cs typeface="Arial"/>
                        </a:rPr>
                        <a:t>Example:</a:t>
                      </a:r>
                      <a:r>
                        <a:rPr sz="1300" i="1" spc="-45" dirty="0">
                          <a:solidFill>
                            <a:srgbClr val="231F20"/>
                          </a:solidFill>
                          <a:latin typeface="Arial"/>
                          <a:cs typeface="Arial"/>
                        </a:rPr>
                        <a:t> </a:t>
                      </a:r>
                      <a:r>
                        <a:rPr sz="1300" spc="-20" dirty="0">
                          <a:solidFill>
                            <a:srgbClr val="231F20"/>
                          </a:solidFill>
                          <a:latin typeface="Arial"/>
                          <a:cs typeface="Arial"/>
                        </a:rPr>
                        <a:t>Since</a:t>
                      </a:r>
                      <a:r>
                        <a:rPr sz="1300" spc="-45" dirty="0">
                          <a:solidFill>
                            <a:srgbClr val="231F20"/>
                          </a:solidFill>
                          <a:latin typeface="Arial"/>
                          <a:cs typeface="Arial"/>
                        </a:rPr>
                        <a:t> </a:t>
                      </a:r>
                      <a:r>
                        <a:rPr sz="1300" dirty="0">
                          <a:solidFill>
                            <a:srgbClr val="231F20"/>
                          </a:solidFill>
                          <a:latin typeface="Arial"/>
                          <a:cs typeface="Arial"/>
                        </a:rPr>
                        <a:t>1938,</a:t>
                      </a:r>
                      <a:r>
                        <a:rPr sz="1300" spc="-45" dirty="0">
                          <a:solidFill>
                            <a:srgbClr val="231F20"/>
                          </a:solidFill>
                          <a:latin typeface="Arial"/>
                          <a:cs typeface="Arial"/>
                        </a:rPr>
                        <a:t> </a:t>
                      </a:r>
                      <a:r>
                        <a:rPr sz="1300" spc="-20" dirty="0">
                          <a:solidFill>
                            <a:srgbClr val="231F20"/>
                          </a:solidFill>
                          <a:latin typeface="Arial"/>
                          <a:cs typeface="Arial"/>
                        </a:rPr>
                        <a:t>one-</a:t>
                      </a:r>
                      <a:r>
                        <a:rPr sz="1300" dirty="0">
                          <a:solidFill>
                            <a:srgbClr val="231F20"/>
                          </a:solidFill>
                          <a:latin typeface="Arial"/>
                          <a:cs typeface="Arial"/>
                        </a:rPr>
                        <a:t>third</a:t>
                      </a:r>
                      <a:r>
                        <a:rPr sz="1300" spc="-45" dirty="0">
                          <a:solidFill>
                            <a:srgbClr val="231F20"/>
                          </a:solidFill>
                          <a:latin typeface="Arial"/>
                          <a:cs typeface="Arial"/>
                        </a:rPr>
                        <a:t> </a:t>
                      </a:r>
                      <a:r>
                        <a:rPr sz="1300" dirty="0">
                          <a:solidFill>
                            <a:srgbClr val="231F20"/>
                          </a:solidFill>
                          <a:latin typeface="Arial"/>
                          <a:cs typeface="Arial"/>
                        </a:rPr>
                        <a:t>of</a:t>
                      </a:r>
                      <a:r>
                        <a:rPr sz="1300" spc="-45" dirty="0">
                          <a:solidFill>
                            <a:srgbClr val="231F20"/>
                          </a:solidFill>
                          <a:latin typeface="Arial"/>
                          <a:cs typeface="Arial"/>
                        </a:rPr>
                        <a:t> </a:t>
                      </a:r>
                      <a:r>
                        <a:rPr sz="1300" dirty="0">
                          <a:solidFill>
                            <a:srgbClr val="231F20"/>
                          </a:solidFill>
                          <a:latin typeface="Arial"/>
                          <a:cs typeface="Arial"/>
                        </a:rPr>
                        <a:t>the</a:t>
                      </a:r>
                      <a:r>
                        <a:rPr sz="1300" spc="-40" dirty="0">
                          <a:solidFill>
                            <a:srgbClr val="231F20"/>
                          </a:solidFill>
                          <a:latin typeface="Arial"/>
                          <a:cs typeface="Arial"/>
                        </a:rPr>
                        <a:t> </a:t>
                      </a:r>
                      <a:r>
                        <a:rPr sz="1300" spc="-10" dirty="0">
                          <a:solidFill>
                            <a:srgbClr val="231F20"/>
                          </a:solidFill>
                          <a:latin typeface="Arial"/>
                          <a:cs typeface="Arial"/>
                        </a:rPr>
                        <a:t>coastal</a:t>
                      </a:r>
                      <a:r>
                        <a:rPr sz="1300" spc="-45" dirty="0">
                          <a:solidFill>
                            <a:srgbClr val="231F20"/>
                          </a:solidFill>
                          <a:latin typeface="Arial"/>
                          <a:cs typeface="Arial"/>
                        </a:rPr>
                        <a:t> </a:t>
                      </a:r>
                      <a:r>
                        <a:rPr sz="1300" spc="-25" dirty="0">
                          <a:solidFill>
                            <a:srgbClr val="231F20"/>
                          </a:solidFill>
                          <a:latin typeface="Arial"/>
                          <a:cs typeface="Arial"/>
                        </a:rPr>
                        <a:t>marshes</a:t>
                      </a:r>
                      <a:r>
                        <a:rPr sz="1300" spc="-45" dirty="0">
                          <a:solidFill>
                            <a:srgbClr val="231F20"/>
                          </a:solidFill>
                          <a:latin typeface="Arial"/>
                          <a:cs typeface="Arial"/>
                        </a:rPr>
                        <a:t> </a:t>
                      </a:r>
                      <a:r>
                        <a:rPr sz="1300" dirty="0">
                          <a:solidFill>
                            <a:srgbClr val="231F20"/>
                          </a:solidFill>
                          <a:latin typeface="Arial"/>
                          <a:cs typeface="Arial"/>
                        </a:rPr>
                        <a:t>in</a:t>
                      </a:r>
                      <a:r>
                        <a:rPr sz="1300" spc="-45" dirty="0">
                          <a:solidFill>
                            <a:srgbClr val="231F20"/>
                          </a:solidFill>
                          <a:latin typeface="Arial"/>
                          <a:cs typeface="Arial"/>
                        </a:rPr>
                        <a:t> </a:t>
                      </a:r>
                      <a:r>
                        <a:rPr sz="1300" dirty="0">
                          <a:solidFill>
                            <a:srgbClr val="231F20"/>
                          </a:solidFill>
                          <a:latin typeface="Arial"/>
                          <a:cs typeface="Arial"/>
                        </a:rPr>
                        <a:t>a</a:t>
                      </a:r>
                      <a:r>
                        <a:rPr sz="1300" spc="-45" dirty="0">
                          <a:solidFill>
                            <a:srgbClr val="231F20"/>
                          </a:solidFill>
                          <a:latin typeface="Arial"/>
                          <a:cs typeface="Arial"/>
                        </a:rPr>
                        <a:t> </a:t>
                      </a:r>
                      <a:r>
                        <a:rPr sz="1300" spc="-25" dirty="0">
                          <a:solidFill>
                            <a:srgbClr val="231F20"/>
                          </a:solidFill>
                          <a:latin typeface="Arial"/>
                          <a:cs typeface="Arial"/>
                        </a:rPr>
                        <a:t>wildlife</a:t>
                      </a:r>
                      <a:r>
                        <a:rPr sz="1300" spc="-40" dirty="0">
                          <a:solidFill>
                            <a:srgbClr val="231F20"/>
                          </a:solidFill>
                          <a:latin typeface="Arial"/>
                          <a:cs typeface="Arial"/>
                        </a:rPr>
                        <a:t> </a:t>
                      </a:r>
                      <a:r>
                        <a:rPr sz="1300" spc="-25" dirty="0">
                          <a:solidFill>
                            <a:srgbClr val="231F20"/>
                          </a:solidFill>
                          <a:latin typeface="Arial"/>
                          <a:cs typeface="Arial"/>
                        </a:rPr>
                        <a:t>refuge</a:t>
                      </a:r>
                      <a:r>
                        <a:rPr sz="1300" spc="-45" dirty="0">
                          <a:solidFill>
                            <a:srgbClr val="231F20"/>
                          </a:solidFill>
                          <a:latin typeface="Arial"/>
                          <a:cs typeface="Arial"/>
                        </a:rPr>
                        <a:t> </a:t>
                      </a:r>
                      <a:r>
                        <a:rPr sz="1300" spc="-25" dirty="0">
                          <a:solidFill>
                            <a:srgbClr val="231F20"/>
                          </a:solidFill>
                          <a:latin typeface="Arial"/>
                          <a:cs typeface="Arial"/>
                        </a:rPr>
                        <a:t>in </a:t>
                      </a:r>
                      <a:r>
                        <a:rPr sz="1300" dirty="0">
                          <a:solidFill>
                            <a:srgbClr val="231F20"/>
                          </a:solidFill>
                          <a:latin typeface="Arial"/>
                          <a:cs typeface="Arial"/>
                        </a:rPr>
                        <a:t>the</a:t>
                      </a:r>
                      <a:r>
                        <a:rPr sz="1300" spc="-50" dirty="0">
                          <a:solidFill>
                            <a:srgbClr val="231F20"/>
                          </a:solidFill>
                          <a:latin typeface="Arial"/>
                          <a:cs typeface="Arial"/>
                        </a:rPr>
                        <a:t> </a:t>
                      </a:r>
                      <a:r>
                        <a:rPr sz="1300" spc="-30" dirty="0">
                          <a:solidFill>
                            <a:srgbClr val="231F20"/>
                          </a:solidFill>
                          <a:latin typeface="Arial"/>
                          <a:cs typeface="Arial"/>
                        </a:rPr>
                        <a:t>Chesapeake</a:t>
                      </a:r>
                      <a:r>
                        <a:rPr sz="1300" spc="-50" dirty="0">
                          <a:solidFill>
                            <a:srgbClr val="231F20"/>
                          </a:solidFill>
                          <a:latin typeface="Arial"/>
                          <a:cs typeface="Arial"/>
                        </a:rPr>
                        <a:t> </a:t>
                      </a:r>
                      <a:r>
                        <a:rPr sz="1300" spc="-10" dirty="0">
                          <a:solidFill>
                            <a:srgbClr val="231F20"/>
                          </a:solidFill>
                          <a:latin typeface="Arial"/>
                          <a:cs typeface="Arial"/>
                        </a:rPr>
                        <a:t>Bay</a:t>
                      </a:r>
                      <a:r>
                        <a:rPr sz="1300" spc="-45" dirty="0">
                          <a:solidFill>
                            <a:srgbClr val="231F20"/>
                          </a:solidFill>
                          <a:latin typeface="Arial"/>
                          <a:cs typeface="Arial"/>
                        </a:rPr>
                        <a:t> </a:t>
                      </a:r>
                      <a:r>
                        <a:rPr sz="1300" spc="-30" dirty="0">
                          <a:solidFill>
                            <a:srgbClr val="231F20"/>
                          </a:solidFill>
                          <a:latin typeface="Arial"/>
                          <a:cs typeface="Arial"/>
                        </a:rPr>
                        <a:t>have</a:t>
                      </a:r>
                      <a:r>
                        <a:rPr sz="1300" spc="-50" dirty="0">
                          <a:solidFill>
                            <a:srgbClr val="231F20"/>
                          </a:solidFill>
                          <a:latin typeface="Arial"/>
                          <a:cs typeface="Arial"/>
                        </a:rPr>
                        <a:t> </a:t>
                      </a:r>
                      <a:r>
                        <a:rPr sz="1300" spc="-10" dirty="0">
                          <a:solidFill>
                            <a:srgbClr val="231F20"/>
                          </a:solidFill>
                          <a:latin typeface="Arial"/>
                          <a:cs typeface="Arial"/>
                        </a:rPr>
                        <a:t>been</a:t>
                      </a:r>
                      <a:r>
                        <a:rPr sz="1300" spc="-50" dirty="0">
                          <a:solidFill>
                            <a:srgbClr val="231F20"/>
                          </a:solidFill>
                          <a:latin typeface="Arial"/>
                          <a:cs typeface="Arial"/>
                        </a:rPr>
                        <a:t> </a:t>
                      </a:r>
                      <a:r>
                        <a:rPr sz="1300" spc="-10" dirty="0">
                          <a:solidFill>
                            <a:srgbClr val="231F20"/>
                          </a:solidFill>
                          <a:latin typeface="Arial"/>
                          <a:cs typeface="Arial"/>
                        </a:rPr>
                        <a:t>submerged</a:t>
                      </a:r>
                      <a:r>
                        <a:rPr sz="1300" spc="-45" dirty="0">
                          <a:solidFill>
                            <a:srgbClr val="231F20"/>
                          </a:solidFill>
                          <a:latin typeface="Arial"/>
                          <a:cs typeface="Arial"/>
                        </a:rPr>
                        <a:t> </a:t>
                      </a:r>
                      <a:r>
                        <a:rPr sz="1300" dirty="0">
                          <a:solidFill>
                            <a:srgbClr val="231F20"/>
                          </a:solidFill>
                          <a:latin typeface="Arial"/>
                          <a:cs typeface="Arial"/>
                        </a:rPr>
                        <a:t>by</a:t>
                      </a:r>
                      <a:r>
                        <a:rPr sz="1300" spc="-50" dirty="0">
                          <a:solidFill>
                            <a:srgbClr val="231F20"/>
                          </a:solidFill>
                          <a:latin typeface="Arial"/>
                          <a:cs typeface="Arial"/>
                        </a:rPr>
                        <a:t> </a:t>
                      </a:r>
                      <a:r>
                        <a:rPr sz="1300" spc="-20" dirty="0">
                          <a:solidFill>
                            <a:srgbClr val="231F20"/>
                          </a:solidFill>
                          <a:latin typeface="Arial"/>
                          <a:cs typeface="Arial"/>
                        </a:rPr>
                        <a:t>rising</a:t>
                      </a:r>
                      <a:r>
                        <a:rPr sz="1300" spc="-45" dirty="0">
                          <a:solidFill>
                            <a:srgbClr val="231F20"/>
                          </a:solidFill>
                          <a:latin typeface="Arial"/>
                          <a:cs typeface="Arial"/>
                        </a:rPr>
                        <a:t> </a:t>
                      </a:r>
                      <a:r>
                        <a:rPr sz="1300" spc="-10" dirty="0">
                          <a:solidFill>
                            <a:srgbClr val="231F20"/>
                          </a:solidFill>
                          <a:latin typeface="Arial"/>
                          <a:cs typeface="Arial"/>
                        </a:rPr>
                        <a:t>seawater.</a:t>
                      </a:r>
                      <a:endParaRPr sz="1300">
                        <a:latin typeface="Arial"/>
                        <a:cs typeface="Arial"/>
                      </a:endParaRPr>
                    </a:p>
                  </a:txBody>
                  <a:tcPr marL="0" marR="0" marT="22225" marB="0"/>
                </a:tc>
                <a:extLst>
                  <a:ext uri="{0D108BD9-81ED-4DB2-BD59-A6C34878D82A}">
                    <a16:rowId xmlns:a16="http://schemas.microsoft.com/office/drawing/2014/main" val="10002"/>
                  </a:ext>
                </a:extLst>
              </a:tr>
              <a:tr h="812165">
                <a:tc>
                  <a:txBody>
                    <a:bodyPr/>
                    <a:lstStyle/>
                    <a:p>
                      <a:pPr marL="146050" algn="l">
                        <a:lnSpc>
                          <a:spcPct val="100000"/>
                        </a:lnSpc>
                        <a:spcBef>
                          <a:spcPts val="175"/>
                        </a:spcBef>
                      </a:pPr>
                      <a:r>
                        <a:rPr sz="1200" dirty="0">
                          <a:solidFill>
                            <a:srgbClr val="231F20"/>
                          </a:solidFill>
                          <a:latin typeface="Arial"/>
                          <a:cs typeface="Arial"/>
                        </a:rPr>
                        <a:t>4.</a:t>
                      </a:r>
                      <a:r>
                        <a:rPr sz="1200" spc="25" dirty="0">
                          <a:solidFill>
                            <a:srgbClr val="231F20"/>
                          </a:solidFill>
                          <a:latin typeface="Arial"/>
                          <a:cs typeface="Arial"/>
                        </a:rPr>
                        <a:t> </a:t>
                      </a:r>
                      <a:r>
                        <a:rPr sz="1200" dirty="0">
                          <a:solidFill>
                            <a:srgbClr val="231F20"/>
                          </a:solidFill>
                          <a:latin typeface="Arial"/>
                          <a:cs typeface="Arial"/>
                        </a:rPr>
                        <a:t>EARLIER</a:t>
                      </a:r>
                      <a:r>
                        <a:rPr sz="1200" spc="25" dirty="0">
                          <a:solidFill>
                            <a:srgbClr val="231F20"/>
                          </a:solidFill>
                          <a:latin typeface="Arial"/>
                          <a:cs typeface="Arial"/>
                        </a:rPr>
                        <a:t> </a:t>
                      </a:r>
                      <a:r>
                        <a:rPr sz="1200" dirty="0">
                          <a:solidFill>
                            <a:srgbClr val="231F20"/>
                          </a:solidFill>
                          <a:latin typeface="Arial"/>
                          <a:cs typeface="Arial"/>
                        </a:rPr>
                        <a:t>SPRING</a:t>
                      </a:r>
                      <a:r>
                        <a:rPr sz="1200" spc="30" dirty="0">
                          <a:solidFill>
                            <a:srgbClr val="231F20"/>
                          </a:solidFill>
                          <a:latin typeface="Arial"/>
                          <a:cs typeface="Arial"/>
                        </a:rPr>
                        <a:t> </a:t>
                      </a:r>
                      <a:r>
                        <a:rPr sz="1200" spc="-10" dirty="0">
                          <a:solidFill>
                            <a:srgbClr val="231F20"/>
                          </a:solidFill>
                          <a:latin typeface="Arial"/>
                          <a:cs typeface="Arial"/>
                        </a:rPr>
                        <a:t>ACTIVITY</a:t>
                      </a:r>
                      <a:endParaRPr sz="1200">
                        <a:latin typeface="Arial"/>
                        <a:cs typeface="Arial"/>
                      </a:endParaRPr>
                    </a:p>
                    <a:p>
                      <a:pPr marL="332105" marR="392430" algn="l">
                        <a:lnSpc>
                          <a:spcPts val="1460"/>
                        </a:lnSpc>
                        <a:spcBef>
                          <a:spcPts val="204"/>
                        </a:spcBef>
                      </a:pPr>
                      <a:r>
                        <a:rPr sz="1300" i="1" spc="-30" dirty="0">
                          <a:solidFill>
                            <a:srgbClr val="231F20"/>
                          </a:solidFill>
                          <a:latin typeface="Arial"/>
                          <a:cs typeface="Arial"/>
                        </a:rPr>
                        <a:t>Example:</a:t>
                      </a:r>
                      <a:r>
                        <a:rPr sz="1300" i="1" spc="-45" dirty="0">
                          <a:solidFill>
                            <a:srgbClr val="231F20"/>
                          </a:solidFill>
                          <a:latin typeface="Arial"/>
                          <a:cs typeface="Arial"/>
                        </a:rPr>
                        <a:t> </a:t>
                      </a:r>
                      <a:r>
                        <a:rPr sz="1300" spc="-30" dirty="0">
                          <a:solidFill>
                            <a:srgbClr val="231F20"/>
                          </a:solidFill>
                          <a:latin typeface="Arial"/>
                          <a:cs typeface="Arial"/>
                        </a:rPr>
                        <a:t>One-</a:t>
                      </a:r>
                      <a:r>
                        <a:rPr sz="1300" dirty="0">
                          <a:solidFill>
                            <a:srgbClr val="231F20"/>
                          </a:solidFill>
                          <a:latin typeface="Arial"/>
                          <a:cs typeface="Arial"/>
                        </a:rPr>
                        <a:t>third</a:t>
                      </a:r>
                      <a:r>
                        <a:rPr sz="1300" spc="-45" dirty="0">
                          <a:solidFill>
                            <a:srgbClr val="231F20"/>
                          </a:solidFill>
                          <a:latin typeface="Arial"/>
                          <a:cs typeface="Arial"/>
                        </a:rPr>
                        <a:t> </a:t>
                      </a:r>
                      <a:r>
                        <a:rPr sz="1300" dirty="0">
                          <a:solidFill>
                            <a:srgbClr val="231F20"/>
                          </a:solidFill>
                          <a:latin typeface="Arial"/>
                          <a:cs typeface="Arial"/>
                        </a:rPr>
                        <a:t>of</a:t>
                      </a:r>
                      <a:r>
                        <a:rPr sz="1300" spc="-45" dirty="0">
                          <a:solidFill>
                            <a:srgbClr val="231F20"/>
                          </a:solidFill>
                          <a:latin typeface="Arial"/>
                          <a:cs typeface="Arial"/>
                        </a:rPr>
                        <a:t> </a:t>
                      </a:r>
                      <a:r>
                        <a:rPr sz="1300" spc="-35" dirty="0">
                          <a:solidFill>
                            <a:srgbClr val="231F20"/>
                          </a:solidFill>
                          <a:latin typeface="Arial"/>
                          <a:cs typeface="Arial"/>
                        </a:rPr>
                        <a:t>English</a:t>
                      </a:r>
                      <a:r>
                        <a:rPr sz="1300" spc="-45" dirty="0">
                          <a:solidFill>
                            <a:srgbClr val="231F20"/>
                          </a:solidFill>
                          <a:latin typeface="Arial"/>
                          <a:cs typeface="Arial"/>
                        </a:rPr>
                        <a:t> </a:t>
                      </a:r>
                      <a:r>
                        <a:rPr sz="1300" dirty="0">
                          <a:solidFill>
                            <a:srgbClr val="231F20"/>
                          </a:solidFill>
                          <a:latin typeface="Arial"/>
                          <a:cs typeface="Arial"/>
                        </a:rPr>
                        <a:t>birds</a:t>
                      </a:r>
                      <a:r>
                        <a:rPr sz="1300" spc="-45" dirty="0">
                          <a:solidFill>
                            <a:srgbClr val="231F20"/>
                          </a:solidFill>
                          <a:latin typeface="Arial"/>
                          <a:cs typeface="Arial"/>
                        </a:rPr>
                        <a:t> </a:t>
                      </a:r>
                      <a:r>
                        <a:rPr sz="1300" spc="-40" dirty="0">
                          <a:solidFill>
                            <a:srgbClr val="231F20"/>
                          </a:solidFill>
                          <a:latin typeface="Arial"/>
                          <a:cs typeface="Arial"/>
                        </a:rPr>
                        <a:t>are</a:t>
                      </a:r>
                      <a:r>
                        <a:rPr sz="1300" spc="-45" dirty="0">
                          <a:solidFill>
                            <a:srgbClr val="231F20"/>
                          </a:solidFill>
                          <a:latin typeface="Arial"/>
                          <a:cs typeface="Arial"/>
                        </a:rPr>
                        <a:t> </a:t>
                      </a:r>
                      <a:r>
                        <a:rPr sz="1300" dirty="0">
                          <a:solidFill>
                            <a:srgbClr val="231F20"/>
                          </a:solidFill>
                          <a:latin typeface="Arial"/>
                          <a:cs typeface="Arial"/>
                        </a:rPr>
                        <a:t>now</a:t>
                      </a:r>
                      <a:r>
                        <a:rPr sz="1300" spc="-45" dirty="0">
                          <a:solidFill>
                            <a:srgbClr val="231F20"/>
                          </a:solidFill>
                          <a:latin typeface="Arial"/>
                          <a:cs typeface="Arial"/>
                        </a:rPr>
                        <a:t> </a:t>
                      </a:r>
                      <a:r>
                        <a:rPr sz="1300" spc="-30" dirty="0">
                          <a:solidFill>
                            <a:srgbClr val="231F20"/>
                          </a:solidFill>
                          <a:latin typeface="Arial"/>
                          <a:cs typeface="Arial"/>
                        </a:rPr>
                        <a:t>laying</a:t>
                      </a:r>
                      <a:r>
                        <a:rPr sz="1300" spc="-45" dirty="0">
                          <a:solidFill>
                            <a:srgbClr val="231F20"/>
                          </a:solidFill>
                          <a:latin typeface="Arial"/>
                          <a:cs typeface="Arial"/>
                        </a:rPr>
                        <a:t> </a:t>
                      </a:r>
                      <a:r>
                        <a:rPr sz="1300" spc="-10" dirty="0">
                          <a:solidFill>
                            <a:srgbClr val="231F20"/>
                          </a:solidFill>
                          <a:latin typeface="Arial"/>
                          <a:cs typeface="Arial"/>
                        </a:rPr>
                        <a:t>eggs</a:t>
                      </a:r>
                      <a:r>
                        <a:rPr sz="1300" spc="-45" dirty="0">
                          <a:solidFill>
                            <a:srgbClr val="231F20"/>
                          </a:solidFill>
                          <a:latin typeface="Arial"/>
                          <a:cs typeface="Arial"/>
                        </a:rPr>
                        <a:t> </a:t>
                      </a:r>
                      <a:r>
                        <a:rPr sz="1300" spc="-35" dirty="0">
                          <a:solidFill>
                            <a:srgbClr val="231F20"/>
                          </a:solidFill>
                          <a:latin typeface="Arial"/>
                          <a:cs typeface="Arial"/>
                        </a:rPr>
                        <a:t>earlier</a:t>
                      </a:r>
                      <a:r>
                        <a:rPr sz="1300" spc="-45" dirty="0">
                          <a:solidFill>
                            <a:srgbClr val="231F20"/>
                          </a:solidFill>
                          <a:latin typeface="Arial"/>
                          <a:cs typeface="Arial"/>
                        </a:rPr>
                        <a:t> </a:t>
                      </a:r>
                      <a:r>
                        <a:rPr sz="1300" dirty="0">
                          <a:solidFill>
                            <a:srgbClr val="231F20"/>
                          </a:solidFill>
                          <a:latin typeface="Arial"/>
                          <a:cs typeface="Arial"/>
                        </a:rPr>
                        <a:t>in</a:t>
                      </a:r>
                      <a:r>
                        <a:rPr sz="1300" spc="-45" dirty="0">
                          <a:solidFill>
                            <a:srgbClr val="231F20"/>
                          </a:solidFill>
                          <a:latin typeface="Arial"/>
                          <a:cs typeface="Arial"/>
                        </a:rPr>
                        <a:t> </a:t>
                      </a:r>
                      <a:r>
                        <a:rPr sz="1300" dirty="0">
                          <a:solidFill>
                            <a:srgbClr val="231F20"/>
                          </a:solidFill>
                          <a:latin typeface="Arial"/>
                          <a:cs typeface="Arial"/>
                        </a:rPr>
                        <a:t>the</a:t>
                      </a:r>
                      <a:r>
                        <a:rPr sz="1300" spc="-45" dirty="0">
                          <a:solidFill>
                            <a:srgbClr val="231F20"/>
                          </a:solidFill>
                          <a:latin typeface="Arial"/>
                          <a:cs typeface="Arial"/>
                        </a:rPr>
                        <a:t> </a:t>
                      </a:r>
                      <a:r>
                        <a:rPr sz="1300" spc="-10" dirty="0">
                          <a:solidFill>
                            <a:srgbClr val="231F20"/>
                          </a:solidFill>
                          <a:latin typeface="Arial"/>
                          <a:cs typeface="Arial"/>
                        </a:rPr>
                        <a:t>year, </a:t>
                      </a:r>
                      <a:r>
                        <a:rPr sz="1300" dirty="0">
                          <a:solidFill>
                            <a:srgbClr val="231F20"/>
                          </a:solidFill>
                          <a:latin typeface="Arial"/>
                          <a:cs typeface="Arial"/>
                        </a:rPr>
                        <a:t>and</a:t>
                      </a:r>
                      <a:r>
                        <a:rPr sz="1300" spc="-50" dirty="0">
                          <a:solidFill>
                            <a:srgbClr val="231F20"/>
                          </a:solidFill>
                          <a:latin typeface="Arial"/>
                          <a:cs typeface="Arial"/>
                        </a:rPr>
                        <a:t> </a:t>
                      </a:r>
                      <a:r>
                        <a:rPr sz="1300" dirty="0">
                          <a:solidFill>
                            <a:srgbClr val="231F20"/>
                          </a:solidFill>
                          <a:latin typeface="Arial"/>
                          <a:cs typeface="Arial"/>
                        </a:rPr>
                        <a:t>two-thirds</a:t>
                      </a:r>
                      <a:r>
                        <a:rPr sz="1300" spc="-45" dirty="0">
                          <a:solidFill>
                            <a:srgbClr val="231F20"/>
                          </a:solidFill>
                          <a:latin typeface="Arial"/>
                          <a:cs typeface="Arial"/>
                        </a:rPr>
                        <a:t> </a:t>
                      </a:r>
                      <a:r>
                        <a:rPr sz="1300" dirty="0">
                          <a:solidFill>
                            <a:srgbClr val="231F20"/>
                          </a:solidFill>
                          <a:latin typeface="Arial"/>
                          <a:cs typeface="Arial"/>
                        </a:rPr>
                        <a:t>of</a:t>
                      </a:r>
                      <a:r>
                        <a:rPr sz="1300" spc="-45" dirty="0">
                          <a:solidFill>
                            <a:srgbClr val="231F20"/>
                          </a:solidFill>
                          <a:latin typeface="Arial"/>
                          <a:cs typeface="Arial"/>
                        </a:rPr>
                        <a:t> </a:t>
                      </a:r>
                      <a:r>
                        <a:rPr sz="1300" spc="-10" dirty="0">
                          <a:solidFill>
                            <a:srgbClr val="231F20"/>
                          </a:solidFill>
                          <a:latin typeface="Arial"/>
                          <a:cs typeface="Arial"/>
                        </a:rPr>
                        <a:t>temperate</a:t>
                      </a:r>
                      <a:r>
                        <a:rPr sz="1300" spc="-50" dirty="0">
                          <a:solidFill>
                            <a:srgbClr val="231F20"/>
                          </a:solidFill>
                          <a:latin typeface="Arial"/>
                          <a:cs typeface="Arial"/>
                        </a:rPr>
                        <a:t> </a:t>
                      </a:r>
                      <a:r>
                        <a:rPr sz="1300" spc="-10" dirty="0">
                          <a:solidFill>
                            <a:srgbClr val="231F20"/>
                          </a:solidFill>
                          <a:latin typeface="Arial"/>
                          <a:cs typeface="Arial"/>
                        </a:rPr>
                        <a:t>plant</a:t>
                      </a:r>
                      <a:r>
                        <a:rPr sz="1300" spc="-45" dirty="0">
                          <a:solidFill>
                            <a:srgbClr val="231F20"/>
                          </a:solidFill>
                          <a:latin typeface="Arial"/>
                          <a:cs typeface="Arial"/>
                        </a:rPr>
                        <a:t> </a:t>
                      </a:r>
                      <a:r>
                        <a:rPr sz="1300" spc="-10" dirty="0">
                          <a:solidFill>
                            <a:srgbClr val="231F20"/>
                          </a:solidFill>
                          <a:latin typeface="Arial"/>
                          <a:cs typeface="Arial"/>
                        </a:rPr>
                        <a:t>species</a:t>
                      </a:r>
                      <a:r>
                        <a:rPr sz="1300" spc="-45" dirty="0">
                          <a:solidFill>
                            <a:srgbClr val="231F20"/>
                          </a:solidFill>
                          <a:latin typeface="Arial"/>
                          <a:cs typeface="Arial"/>
                        </a:rPr>
                        <a:t> </a:t>
                      </a:r>
                      <a:r>
                        <a:rPr sz="1300" spc="-40" dirty="0">
                          <a:solidFill>
                            <a:srgbClr val="231F20"/>
                          </a:solidFill>
                          <a:latin typeface="Arial"/>
                          <a:cs typeface="Arial"/>
                        </a:rPr>
                        <a:t>are</a:t>
                      </a:r>
                      <a:r>
                        <a:rPr sz="1300" spc="-50" dirty="0">
                          <a:solidFill>
                            <a:srgbClr val="231F20"/>
                          </a:solidFill>
                          <a:latin typeface="Arial"/>
                          <a:cs typeface="Arial"/>
                        </a:rPr>
                        <a:t> </a:t>
                      </a:r>
                      <a:r>
                        <a:rPr sz="1300" spc="-20" dirty="0">
                          <a:solidFill>
                            <a:srgbClr val="231F20"/>
                          </a:solidFill>
                          <a:latin typeface="Arial"/>
                          <a:cs typeface="Arial"/>
                        </a:rPr>
                        <a:t>flowering</a:t>
                      </a:r>
                      <a:r>
                        <a:rPr sz="1300" spc="-45" dirty="0">
                          <a:solidFill>
                            <a:srgbClr val="231F20"/>
                          </a:solidFill>
                          <a:latin typeface="Arial"/>
                          <a:cs typeface="Arial"/>
                        </a:rPr>
                        <a:t> </a:t>
                      </a:r>
                      <a:r>
                        <a:rPr sz="1300" spc="-35" dirty="0">
                          <a:solidFill>
                            <a:srgbClr val="231F20"/>
                          </a:solidFill>
                          <a:latin typeface="Arial"/>
                          <a:cs typeface="Arial"/>
                        </a:rPr>
                        <a:t>earlier</a:t>
                      </a:r>
                      <a:r>
                        <a:rPr sz="1300" spc="-45" dirty="0">
                          <a:solidFill>
                            <a:srgbClr val="231F20"/>
                          </a:solidFill>
                          <a:latin typeface="Arial"/>
                          <a:cs typeface="Arial"/>
                        </a:rPr>
                        <a:t> </a:t>
                      </a:r>
                      <a:r>
                        <a:rPr sz="1300" dirty="0">
                          <a:solidFill>
                            <a:srgbClr val="231F20"/>
                          </a:solidFill>
                          <a:latin typeface="Arial"/>
                          <a:cs typeface="Arial"/>
                        </a:rPr>
                        <a:t>than</a:t>
                      </a:r>
                      <a:r>
                        <a:rPr sz="1300" spc="-50" dirty="0">
                          <a:solidFill>
                            <a:srgbClr val="231F20"/>
                          </a:solidFill>
                          <a:latin typeface="Arial"/>
                          <a:cs typeface="Arial"/>
                        </a:rPr>
                        <a:t> </a:t>
                      </a:r>
                      <a:r>
                        <a:rPr sz="1300" spc="-10" dirty="0">
                          <a:solidFill>
                            <a:srgbClr val="231F20"/>
                          </a:solidFill>
                          <a:latin typeface="Arial"/>
                          <a:cs typeface="Arial"/>
                        </a:rPr>
                        <a:t>they</a:t>
                      </a:r>
                      <a:r>
                        <a:rPr sz="1300" spc="-45" dirty="0">
                          <a:solidFill>
                            <a:srgbClr val="231F20"/>
                          </a:solidFill>
                          <a:latin typeface="Arial"/>
                          <a:cs typeface="Arial"/>
                        </a:rPr>
                        <a:t> </a:t>
                      </a:r>
                      <a:r>
                        <a:rPr sz="1300" spc="-25" dirty="0">
                          <a:solidFill>
                            <a:srgbClr val="231F20"/>
                          </a:solidFill>
                          <a:latin typeface="Arial"/>
                          <a:cs typeface="Arial"/>
                        </a:rPr>
                        <a:t>did </a:t>
                      </a:r>
                      <a:r>
                        <a:rPr sz="1300" spc="-40" dirty="0">
                          <a:solidFill>
                            <a:srgbClr val="231F20"/>
                          </a:solidFill>
                          <a:latin typeface="Arial"/>
                          <a:cs typeface="Arial"/>
                        </a:rPr>
                        <a:t>several</a:t>
                      </a:r>
                      <a:r>
                        <a:rPr sz="1300" spc="-35" dirty="0">
                          <a:solidFill>
                            <a:srgbClr val="231F20"/>
                          </a:solidFill>
                          <a:latin typeface="Arial"/>
                          <a:cs typeface="Arial"/>
                        </a:rPr>
                        <a:t> </a:t>
                      </a:r>
                      <a:r>
                        <a:rPr sz="1300" spc="-10" dirty="0">
                          <a:solidFill>
                            <a:srgbClr val="231F20"/>
                          </a:solidFill>
                          <a:latin typeface="Arial"/>
                          <a:cs typeface="Arial"/>
                        </a:rPr>
                        <a:t>decades</a:t>
                      </a:r>
                      <a:r>
                        <a:rPr sz="1300" spc="-30" dirty="0">
                          <a:solidFill>
                            <a:srgbClr val="231F20"/>
                          </a:solidFill>
                          <a:latin typeface="Arial"/>
                          <a:cs typeface="Arial"/>
                        </a:rPr>
                        <a:t> </a:t>
                      </a:r>
                      <a:r>
                        <a:rPr sz="1300" spc="-25" dirty="0">
                          <a:solidFill>
                            <a:srgbClr val="231F20"/>
                          </a:solidFill>
                          <a:latin typeface="Arial"/>
                          <a:cs typeface="Arial"/>
                        </a:rPr>
                        <a:t>ago</a:t>
                      </a:r>
                      <a:endParaRPr sz="1300">
                        <a:latin typeface="Arial"/>
                        <a:cs typeface="Arial"/>
                      </a:endParaRPr>
                    </a:p>
                  </a:txBody>
                  <a:tcPr marL="0" marR="0" marT="22225" marB="0"/>
                </a:tc>
                <a:extLst>
                  <a:ext uri="{0D108BD9-81ED-4DB2-BD59-A6C34878D82A}">
                    <a16:rowId xmlns:a16="http://schemas.microsoft.com/office/drawing/2014/main" val="10003"/>
                  </a:ext>
                </a:extLst>
              </a:tr>
              <a:tr h="626745">
                <a:tc>
                  <a:txBody>
                    <a:bodyPr/>
                    <a:lstStyle/>
                    <a:p>
                      <a:pPr marL="146050" algn="l">
                        <a:lnSpc>
                          <a:spcPct val="100000"/>
                        </a:lnSpc>
                        <a:spcBef>
                          <a:spcPts val="175"/>
                        </a:spcBef>
                      </a:pPr>
                      <a:r>
                        <a:rPr sz="1200" dirty="0">
                          <a:solidFill>
                            <a:srgbClr val="231F20"/>
                          </a:solidFill>
                          <a:latin typeface="Arial"/>
                          <a:cs typeface="Arial"/>
                        </a:rPr>
                        <a:t>5. SHIFTS</a:t>
                      </a:r>
                      <a:r>
                        <a:rPr sz="1200" spc="5" dirty="0">
                          <a:solidFill>
                            <a:srgbClr val="231F20"/>
                          </a:solidFill>
                          <a:latin typeface="Arial"/>
                          <a:cs typeface="Arial"/>
                        </a:rPr>
                        <a:t> </a:t>
                      </a:r>
                      <a:r>
                        <a:rPr sz="1200" dirty="0">
                          <a:solidFill>
                            <a:srgbClr val="231F20"/>
                          </a:solidFill>
                          <a:latin typeface="Arial"/>
                          <a:cs typeface="Arial"/>
                        </a:rPr>
                        <a:t>IN SPECIES</a:t>
                      </a:r>
                      <a:r>
                        <a:rPr sz="1200" spc="5" dirty="0">
                          <a:solidFill>
                            <a:srgbClr val="231F20"/>
                          </a:solidFill>
                          <a:latin typeface="Arial"/>
                          <a:cs typeface="Arial"/>
                        </a:rPr>
                        <a:t> </a:t>
                      </a:r>
                      <a:r>
                        <a:rPr sz="1200" spc="-10" dirty="0">
                          <a:solidFill>
                            <a:srgbClr val="231F20"/>
                          </a:solidFill>
                          <a:latin typeface="Arial"/>
                          <a:cs typeface="Arial"/>
                        </a:rPr>
                        <a:t>RANGES</a:t>
                      </a:r>
                      <a:endParaRPr sz="1200">
                        <a:latin typeface="Arial"/>
                        <a:cs typeface="Arial"/>
                      </a:endParaRPr>
                    </a:p>
                    <a:p>
                      <a:pPr marL="332105" marR="556895" algn="l">
                        <a:lnSpc>
                          <a:spcPts val="1460"/>
                        </a:lnSpc>
                        <a:spcBef>
                          <a:spcPts val="204"/>
                        </a:spcBef>
                      </a:pPr>
                      <a:r>
                        <a:rPr sz="1300" i="1" spc="-30" dirty="0">
                          <a:solidFill>
                            <a:srgbClr val="231F20"/>
                          </a:solidFill>
                          <a:latin typeface="Arial"/>
                          <a:cs typeface="Arial"/>
                        </a:rPr>
                        <a:t>Example:</a:t>
                      </a:r>
                      <a:r>
                        <a:rPr sz="1300" i="1" spc="-35" dirty="0">
                          <a:solidFill>
                            <a:srgbClr val="231F20"/>
                          </a:solidFill>
                          <a:latin typeface="Arial"/>
                          <a:cs typeface="Arial"/>
                        </a:rPr>
                        <a:t> </a:t>
                      </a:r>
                      <a:r>
                        <a:rPr sz="1300" spc="-65" dirty="0">
                          <a:solidFill>
                            <a:srgbClr val="231F20"/>
                          </a:solidFill>
                          <a:latin typeface="Arial"/>
                          <a:cs typeface="Arial"/>
                        </a:rPr>
                        <a:t>Two-</a:t>
                      </a:r>
                      <a:r>
                        <a:rPr sz="1300" dirty="0">
                          <a:solidFill>
                            <a:srgbClr val="231F20"/>
                          </a:solidFill>
                          <a:latin typeface="Arial"/>
                          <a:cs typeface="Arial"/>
                        </a:rPr>
                        <a:t>thirds</a:t>
                      </a:r>
                      <a:r>
                        <a:rPr sz="1300" spc="-35" dirty="0">
                          <a:solidFill>
                            <a:srgbClr val="231F20"/>
                          </a:solidFill>
                          <a:latin typeface="Arial"/>
                          <a:cs typeface="Arial"/>
                        </a:rPr>
                        <a:t> </a:t>
                      </a:r>
                      <a:r>
                        <a:rPr sz="1300" dirty="0">
                          <a:solidFill>
                            <a:srgbClr val="231F20"/>
                          </a:solidFill>
                          <a:latin typeface="Arial"/>
                          <a:cs typeface="Arial"/>
                        </a:rPr>
                        <a:t>of</a:t>
                      </a:r>
                      <a:r>
                        <a:rPr sz="1300" spc="-35" dirty="0">
                          <a:solidFill>
                            <a:srgbClr val="231F20"/>
                          </a:solidFill>
                          <a:latin typeface="Arial"/>
                          <a:cs typeface="Arial"/>
                        </a:rPr>
                        <a:t> </a:t>
                      </a:r>
                      <a:r>
                        <a:rPr sz="1300" spc="-30" dirty="0">
                          <a:solidFill>
                            <a:srgbClr val="231F20"/>
                          </a:solidFill>
                          <a:latin typeface="Arial"/>
                          <a:cs typeface="Arial"/>
                        </a:rPr>
                        <a:t>European</a:t>
                      </a:r>
                      <a:r>
                        <a:rPr sz="1300" spc="-35" dirty="0">
                          <a:solidFill>
                            <a:srgbClr val="231F20"/>
                          </a:solidFill>
                          <a:latin typeface="Arial"/>
                          <a:cs typeface="Arial"/>
                        </a:rPr>
                        <a:t> </a:t>
                      </a:r>
                      <a:r>
                        <a:rPr sz="1300" spc="-10" dirty="0">
                          <a:solidFill>
                            <a:srgbClr val="231F20"/>
                          </a:solidFill>
                          <a:latin typeface="Arial"/>
                          <a:cs typeface="Arial"/>
                        </a:rPr>
                        <a:t>butterfly</a:t>
                      </a:r>
                      <a:r>
                        <a:rPr sz="1300" spc="-35" dirty="0">
                          <a:solidFill>
                            <a:srgbClr val="231F20"/>
                          </a:solidFill>
                          <a:latin typeface="Arial"/>
                          <a:cs typeface="Arial"/>
                        </a:rPr>
                        <a:t> </a:t>
                      </a:r>
                      <a:r>
                        <a:rPr sz="1300" spc="-10" dirty="0">
                          <a:solidFill>
                            <a:srgbClr val="231F20"/>
                          </a:solidFill>
                          <a:latin typeface="Arial"/>
                          <a:cs typeface="Arial"/>
                        </a:rPr>
                        <a:t>species</a:t>
                      </a:r>
                      <a:r>
                        <a:rPr sz="1300" spc="-35" dirty="0">
                          <a:solidFill>
                            <a:srgbClr val="231F20"/>
                          </a:solidFill>
                          <a:latin typeface="Arial"/>
                          <a:cs typeface="Arial"/>
                        </a:rPr>
                        <a:t> </a:t>
                      </a:r>
                      <a:r>
                        <a:rPr sz="1300" spc="-10" dirty="0">
                          <a:solidFill>
                            <a:srgbClr val="231F20"/>
                          </a:solidFill>
                          <a:latin typeface="Arial"/>
                          <a:cs typeface="Arial"/>
                        </a:rPr>
                        <a:t>studied</a:t>
                      </a:r>
                      <a:r>
                        <a:rPr sz="1300" spc="-35" dirty="0">
                          <a:solidFill>
                            <a:srgbClr val="231F20"/>
                          </a:solidFill>
                          <a:latin typeface="Arial"/>
                          <a:cs typeface="Arial"/>
                        </a:rPr>
                        <a:t> </a:t>
                      </a:r>
                      <a:r>
                        <a:rPr sz="1300" spc="-40" dirty="0">
                          <a:solidFill>
                            <a:srgbClr val="231F20"/>
                          </a:solidFill>
                          <a:latin typeface="Arial"/>
                          <a:cs typeface="Arial"/>
                        </a:rPr>
                        <a:t>are</a:t>
                      </a:r>
                      <a:r>
                        <a:rPr sz="1300" spc="-35" dirty="0">
                          <a:solidFill>
                            <a:srgbClr val="231F20"/>
                          </a:solidFill>
                          <a:latin typeface="Arial"/>
                          <a:cs typeface="Arial"/>
                        </a:rPr>
                        <a:t> </a:t>
                      </a:r>
                      <a:r>
                        <a:rPr sz="1300" dirty="0">
                          <a:solidFill>
                            <a:srgbClr val="231F20"/>
                          </a:solidFill>
                          <a:latin typeface="Arial"/>
                          <a:cs typeface="Arial"/>
                        </a:rPr>
                        <a:t>now</a:t>
                      </a:r>
                      <a:r>
                        <a:rPr sz="1300" spc="-35" dirty="0">
                          <a:solidFill>
                            <a:srgbClr val="231F20"/>
                          </a:solidFill>
                          <a:latin typeface="Arial"/>
                          <a:cs typeface="Arial"/>
                        </a:rPr>
                        <a:t> </a:t>
                      </a:r>
                      <a:r>
                        <a:rPr sz="1300" spc="-10" dirty="0">
                          <a:solidFill>
                            <a:srgbClr val="231F20"/>
                          </a:solidFill>
                          <a:latin typeface="Arial"/>
                          <a:cs typeface="Arial"/>
                        </a:rPr>
                        <a:t>found 35–250</a:t>
                      </a:r>
                      <a:r>
                        <a:rPr sz="1300" spc="-45" dirty="0">
                          <a:solidFill>
                            <a:srgbClr val="231F20"/>
                          </a:solidFill>
                          <a:latin typeface="Arial"/>
                          <a:cs typeface="Arial"/>
                        </a:rPr>
                        <a:t> </a:t>
                      </a:r>
                      <a:r>
                        <a:rPr sz="1300" dirty="0">
                          <a:solidFill>
                            <a:srgbClr val="231F20"/>
                          </a:solidFill>
                          <a:latin typeface="Arial"/>
                          <a:cs typeface="Arial"/>
                        </a:rPr>
                        <a:t>km</a:t>
                      </a:r>
                      <a:r>
                        <a:rPr sz="1300" spc="-40" dirty="0">
                          <a:solidFill>
                            <a:srgbClr val="231F20"/>
                          </a:solidFill>
                          <a:latin typeface="Arial"/>
                          <a:cs typeface="Arial"/>
                        </a:rPr>
                        <a:t> </a:t>
                      </a:r>
                      <a:r>
                        <a:rPr sz="1300" spc="-20" dirty="0">
                          <a:solidFill>
                            <a:srgbClr val="231F20"/>
                          </a:solidFill>
                          <a:latin typeface="Arial"/>
                          <a:cs typeface="Arial"/>
                        </a:rPr>
                        <a:t>farther</a:t>
                      </a:r>
                      <a:r>
                        <a:rPr sz="1300" spc="-45" dirty="0">
                          <a:solidFill>
                            <a:srgbClr val="231F20"/>
                          </a:solidFill>
                          <a:latin typeface="Arial"/>
                          <a:cs typeface="Arial"/>
                        </a:rPr>
                        <a:t> </a:t>
                      </a:r>
                      <a:r>
                        <a:rPr sz="1300" dirty="0">
                          <a:solidFill>
                            <a:srgbClr val="231F20"/>
                          </a:solidFill>
                          <a:latin typeface="Arial"/>
                          <a:cs typeface="Arial"/>
                        </a:rPr>
                        <a:t>north</a:t>
                      </a:r>
                      <a:r>
                        <a:rPr sz="1300" spc="-40" dirty="0">
                          <a:solidFill>
                            <a:srgbClr val="231F20"/>
                          </a:solidFill>
                          <a:latin typeface="Arial"/>
                          <a:cs typeface="Arial"/>
                        </a:rPr>
                        <a:t> </a:t>
                      </a:r>
                      <a:r>
                        <a:rPr sz="1300" dirty="0">
                          <a:solidFill>
                            <a:srgbClr val="231F20"/>
                          </a:solidFill>
                          <a:latin typeface="Arial"/>
                          <a:cs typeface="Arial"/>
                        </a:rPr>
                        <a:t>than</a:t>
                      </a:r>
                      <a:r>
                        <a:rPr sz="1300" spc="-45" dirty="0">
                          <a:solidFill>
                            <a:srgbClr val="231F20"/>
                          </a:solidFill>
                          <a:latin typeface="Arial"/>
                          <a:cs typeface="Arial"/>
                        </a:rPr>
                        <a:t> </a:t>
                      </a:r>
                      <a:r>
                        <a:rPr sz="1300" spc="-10" dirty="0">
                          <a:solidFill>
                            <a:srgbClr val="231F20"/>
                          </a:solidFill>
                          <a:latin typeface="Arial"/>
                          <a:cs typeface="Arial"/>
                        </a:rPr>
                        <a:t>recorded</a:t>
                      </a:r>
                      <a:r>
                        <a:rPr sz="1300" spc="-40" dirty="0">
                          <a:solidFill>
                            <a:srgbClr val="231F20"/>
                          </a:solidFill>
                          <a:latin typeface="Arial"/>
                          <a:cs typeface="Arial"/>
                        </a:rPr>
                        <a:t> several </a:t>
                      </a:r>
                      <a:r>
                        <a:rPr sz="1300" spc="-10" dirty="0">
                          <a:solidFill>
                            <a:srgbClr val="231F20"/>
                          </a:solidFill>
                          <a:latin typeface="Arial"/>
                          <a:cs typeface="Arial"/>
                        </a:rPr>
                        <a:t>decades</a:t>
                      </a:r>
                      <a:r>
                        <a:rPr sz="1300" spc="-45" dirty="0">
                          <a:solidFill>
                            <a:srgbClr val="231F20"/>
                          </a:solidFill>
                          <a:latin typeface="Arial"/>
                          <a:cs typeface="Arial"/>
                        </a:rPr>
                        <a:t> </a:t>
                      </a:r>
                      <a:r>
                        <a:rPr sz="1300" spc="-20" dirty="0">
                          <a:solidFill>
                            <a:srgbClr val="231F20"/>
                          </a:solidFill>
                          <a:latin typeface="Arial"/>
                          <a:cs typeface="Arial"/>
                        </a:rPr>
                        <a:t>ago.</a:t>
                      </a:r>
                      <a:endParaRPr sz="1300">
                        <a:latin typeface="Arial"/>
                        <a:cs typeface="Arial"/>
                      </a:endParaRPr>
                    </a:p>
                  </a:txBody>
                  <a:tcPr marL="0" marR="0" marT="22225" marB="0"/>
                </a:tc>
                <a:extLst>
                  <a:ext uri="{0D108BD9-81ED-4DB2-BD59-A6C34878D82A}">
                    <a16:rowId xmlns:a16="http://schemas.microsoft.com/office/drawing/2014/main" val="10004"/>
                  </a:ext>
                </a:extLst>
              </a:tr>
              <a:tr h="689610">
                <a:tc>
                  <a:txBody>
                    <a:bodyPr/>
                    <a:lstStyle/>
                    <a:p>
                      <a:pPr marL="138430" algn="l">
                        <a:lnSpc>
                          <a:spcPct val="100000"/>
                        </a:lnSpc>
                        <a:spcBef>
                          <a:spcPts val="175"/>
                        </a:spcBef>
                      </a:pPr>
                      <a:r>
                        <a:rPr sz="1200" dirty="0">
                          <a:solidFill>
                            <a:srgbClr val="231F20"/>
                          </a:solidFill>
                          <a:latin typeface="Arial"/>
                          <a:cs typeface="Arial"/>
                        </a:rPr>
                        <a:t>6.</a:t>
                      </a:r>
                      <a:r>
                        <a:rPr sz="1200" spc="20" dirty="0">
                          <a:solidFill>
                            <a:srgbClr val="231F20"/>
                          </a:solidFill>
                          <a:latin typeface="Arial"/>
                          <a:cs typeface="Arial"/>
                        </a:rPr>
                        <a:t> </a:t>
                      </a:r>
                      <a:r>
                        <a:rPr sz="1200" dirty="0">
                          <a:solidFill>
                            <a:srgbClr val="231F20"/>
                          </a:solidFill>
                          <a:latin typeface="Arial"/>
                          <a:cs typeface="Arial"/>
                        </a:rPr>
                        <a:t>POPULATION</a:t>
                      </a:r>
                      <a:r>
                        <a:rPr sz="1200" spc="20" dirty="0">
                          <a:solidFill>
                            <a:srgbClr val="231F20"/>
                          </a:solidFill>
                          <a:latin typeface="Arial"/>
                          <a:cs typeface="Arial"/>
                        </a:rPr>
                        <a:t> </a:t>
                      </a:r>
                      <a:r>
                        <a:rPr sz="1200" spc="-10" dirty="0">
                          <a:solidFill>
                            <a:srgbClr val="231F20"/>
                          </a:solidFill>
                          <a:latin typeface="Arial"/>
                          <a:cs typeface="Arial"/>
                        </a:rPr>
                        <a:t>DECLINES</a:t>
                      </a:r>
                      <a:endParaRPr sz="1200">
                        <a:latin typeface="Arial"/>
                        <a:cs typeface="Arial"/>
                      </a:endParaRPr>
                    </a:p>
                    <a:p>
                      <a:pPr marL="323850" marR="479425" algn="l">
                        <a:lnSpc>
                          <a:spcPts val="1460"/>
                        </a:lnSpc>
                        <a:spcBef>
                          <a:spcPts val="204"/>
                        </a:spcBef>
                      </a:pPr>
                      <a:r>
                        <a:rPr sz="1300" i="1" spc="-30" dirty="0">
                          <a:solidFill>
                            <a:srgbClr val="231F20"/>
                          </a:solidFill>
                          <a:latin typeface="Arial"/>
                          <a:cs typeface="Arial"/>
                        </a:rPr>
                        <a:t>Example:</a:t>
                      </a:r>
                      <a:r>
                        <a:rPr sz="1300" i="1" spc="-50" dirty="0">
                          <a:solidFill>
                            <a:srgbClr val="231F20"/>
                          </a:solidFill>
                          <a:latin typeface="Arial"/>
                          <a:cs typeface="Arial"/>
                        </a:rPr>
                        <a:t> </a:t>
                      </a:r>
                      <a:r>
                        <a:rPr sz="1300" spc="-30" dirty="0">
                          <a:solidFill>
                            <a:srgbClr val="231F20"/>
                          </a:solidFill>
                          <a:latin typeface="Arial"/>
                          <a:cs typeface="Arial"/>
                        </a:rPr>
                        <a:t>Adélie</a:t>
                      </a:r>
                      <a:r>
                        <a:rPr sz="1300" spc="-50" dirty="0">
                          <a:solidFill>
                            <a:srgbClr val="231F20"/>
                          </a:solidFill>
                          <a:latin typeface="Arial"/>
                          <a:cs typeface="Arial"/>
                        </a:rPr>
                        <a:t> </a:t>
                      </a:r>
                      <a:r>
                        <a:rPr sz="1300" spc="-10" dirty="0">
                          <a:solidFill>
                            <a:srgbClr val="231F20"/>
                          </a:solidFill>
                          <a:latin typeface="Arial"/>
                          <a:cs typeface="Arial"/>
                        </a:rPr>
                        <a:t>penguin</a:t>
                      </a:r>
                      <a:r>
                        <a:rPr sz="1300" spc="-50" dirty="0">
                          <a:solidFill>
                            <a:srgbClr val="231F20"/>
                          </a:solidFill>
                          <a:latin typeface="Arial"/>
                          <a:cs typeface="Arial"/>
                        </a:rPr>
                        <a:t> </a:t>
                      </a:r>
                      <a:r>
                        <a:rPr sz="1300" spc="-10" dirty="0">
                          <a:solidFill>
                            <a:srgbClr val="231F20"/>
                          </a:solidFill>
                          <a:latin typeface="Arial"/>
                          <a:cs typeface="Arial"/>
                        </a:rPr>
                        <a:t>populations</a:t>
                      </a:r>
                      <a:r>
                        <a:rPr sz="1300" spc="-50" dirty="0">
                          <a:solidFill>
                            <a:srgbClr val="231F20"/>
                          </a:solidFill>
                          <a:latin typeface="Arial"/>
                          <a:cs typeface="Arial"/>
                        </a:rPr>
                        <a:t> </a:t>
                      </a:r>
                      <a:r>
                        <a:rPr sz="1300" spc="-30" dirty="0">
                          <a:solidFill>
                            <a:srgbClr val="231F20"/>
                          </a:solidFill>
                          <a:latin typeface="Arial"/>
                          <a:cs typeface="Arial"/>
                        </a:rPr>
                        <a:t>have</a:t>
                      </a:r>
                      <a:r>
                        <a:rPr sz="1300" spc="-50" dirty="0">
                          <a:solidFill>
                            <a:srgbClr val="231F20"/>
                          </a:solidFill>
                          <a:latin typeface="Arial"/>
                          <a:cs typeface="Arial"/>
                        </a:rPr>
                        <a:t> </a:t>
                      </a:r>
                      <a:r>
                        <a:rPr sz="1300" spc="-10" dirty="0">
                          <a:solidFill>
                            <a:srgbClr val="231F20"/>
                          </a:solidFill>
                          <a:latin typeface="Arial"/>
                          <a:cs typeface="Arial"/>
                        </a:rPr>
                        <a:t>declined</a:t>
                      </a:r>
                      <a:r>
                        <a:rPr sz="1300" spc="-50" dirty="0">
                          <a:solidFill>
                            <a:srgbClr val="231F20"/>
                          </a:solidFill>
                          <a:latin typeface="Arial"/>
                          <a:cs typeface="Arial"/>
                        </a:rPr>
                        <a:t> </a:t>
                      </a:r>
                      <a:r>
                        <a:rPr sz="1300" spc="-20" dirty="0">
                          <a:solidFill>
                            <a:srgbClr val="231F20"/>
                          </a:solidFill>
                          <a:latin typeface="Arial"/>
                          <a:cs typeface="Arial"/>
                        </a:rPr>
                        <a:t>over</a:t>
                      </a:r>
                      <a:r>
                        <a:rPr sz="1300" spc="-50" dirty="0">
                          <a:solidFill>
                            <a:srgbClr val="231F20"/>
                          </a:solidFill>
                          <a:latin typeface="Arial"/>
                          <a:cs typeface="Arial"/>
                        </a:rPr>
                        <a:t> </a:t>
                      </a:r>
                      <a:r>
                        <a:rPr sz="1300" dirty="0">
                          <a:solidFill>
                            <a:srgbClr val="231F20"/>
                          </a:solidFill>
                          <a:latin typeface="Arial"/>
                          <a:cs typeface="Arial"/>
                        </a:rPr>
                        <a:t>the</a:t>
                      </a:r>
                      <a:r>
                        <a:rPr sz="1300" spc="-50" dirty="0">
                          <a:solidFill>
                            <a:srgbClr val="231F20"/>
                          </a:solidFill>
                          <a:latin typeface="Arial"/>
                          <a:cs typeface="Arial"/>
                        </a:rPr>
                        <a:t> </a:t>
                      </a:r>
                      <a:r>
                        <a:rPr sz="1300" dirty="0">
                          <a:solidFill>
                            <a:srgbClr val="231F20"/>
                          </a:solidFill>
                          <a:latin typeface="Arial"/>
                          <a:cs typeface="Arial"/>
                        </a:rPr>
                        <a:t>past</a:t>
                      </a:r>
                      <a:r>
                        <a:rPr sz="1300" spc="-50" dirty="0">
                          <a:solidFill>
                            <a:srgbClr val="231F20"/>
                          </a:solidFill>
                          <a:latin typeface="Arial"/>
                          <a:cs typeface="Arial"/>
                        </a:rPr>
                        <a:t> </a:t>
                      </a:r>
                      <a:r>
                        <a:rPr sz="1300" dirty="0">
                          <a:solidFill>
                            <a:srgbClr val="231F20"/>
                          </a:solidFill>
                          <a:latin typeface="Arial"/>
                          <a:cs typeface="Arial"/>
                        </a:rPr>
                        <a:t>25</a:t>
                      </a:r>
                      <a:r>
                        <a:rPr sz="1300" spc="-50" dirty="0">
                          <a:solidFill>
                            <a:srgbClr val="231F20"/>
                          </a:solidFill>
                          <a:latin typeface="Arial"/>
                          <a:cs typeface="Arial"/>
                        </a:rPr>
                        <a:t> </a:t>
                      </a:r>
                      <a:r>
                        <a:rPr sz="1300" spc="-10" dirty="0">
                          <a:solidFill>
                            <a:srgbClr val="231F20"/>
                          </a:solidFill>
                          <a:latin typeface="Arial"/>
                          <a:cs typeface="Arial"/>
                        </a:rPr>
                        <a:t>years </a:t>
                      </a:r>
                      <a:r>
                        <a:rPr sz="1300" dirty="0">
                          <a:solidFill>
                            <a:srgbClr val="231F20"/>
                          </a:solidFill>
                          <a:latin typeface="Arial"/>
                          <a:cs typeface="Arial"/>
                        </a:rPr>
                        <a:t>as</a:t>
                      </a:r>
                      <a:r>
                        <a:rPr sz="1300" spc="-65" dirty="0">
                          <a:solidFill>
                            <a:srgbClr val="231F20"/>
                          </a:solidFill>
                          <a:latin typeface="Arial"/>
                          <a:cs typeface="Arial"/>
                        </a:rPr>
                        <a:t> </a:t>
                      </a:r>
                      <a:r>
                        <a:rPr sz="1300" spc="-20" dirty="0">
                          <a:solidFill>
                            <a:srgbClr val="231F20"/>
                          </a:solidFill>
                          <a:latin typeface="Arial"/>
                          <a:cs typeface="Arial"/>
                        </a:rPr>
                        <a:t>their</a:t>
                      </a:r>
                      <a:r>
                        <a:rPr sz="1300" spc="-65" dirty="0">
                          <a:solidFill>
                            <a:srgbClr val="231F20"/>
                          </a:solidFill>
                          <a:latin typeface="Arial"/>
                          <a:cs typeface="Arial"/>
                        </a:rPr>
                        <a:t> </a:t>
                      </a:r>
                      <a:r>
                        <a:rPr sz="1300" spc="-10" dirty="0">
                          <a:solidFill>
                            <a:srgbClr val="231F20"/>
                          </a:solidFill>
                          <a:latin typeface="Arial"/>
                          <a:cs typeface="Arial"/>
                        </a:rPr>
                        <a:t>Antarctic</a:t>
                      </a:r>
                      <a:r>
                        <a:rPr sz="1300" spc="-60" dirty="0">
                          <a:solidFill>
                            <a:srgbClr val="231F20"/>
                          </a:solidFill>
                          <a:latin typeface="Arial"/>
                          <a:cs typeface="Arial"/>
                        </a:rPr>
                        <a:t> </a:t>
                      </a:r>
                      <a:r>
                        <a:rPr sz="1300" spc="-25" dirty="0">
                          <a:solidFill>
                            <a:srgbClr val="231F20"/>
                          </a:solidFill>
                          <a:latin typeface="Arial"/>
                          <a:cs typeface="Arial"/>
                        </a:rPr>
                        <a:t>sea</a:t>
                      </a:r>
                      <a:r>
                        <a:rPr sz="1300" spc="-65" dirty="0">
                          <a:solidFill>
                            <a:srgbClr val="231F20"/>
                          </a:solidFill>
                          <a:latin typeface="Arial"/>
                          <a:cs typeface="Arial"/>
                        </a:rPr>
                        <a:t> </a:t>
                      </a:r>
                      <a:r>
                        <a:rPr sz="1300" dirty="0">
                          <a:solidFill>
                            <a:srgbClr val="231F20"/>
                          </a:solidFill>
                          <a:latin typeface="Arial"/>
                          <a:cs typeface="Arial"/>
                        </a:rPr>
                        <a:t>ice</a:t>
                      </a:r>
                      <a:r>
                        <a:rPr sz="1300" spc="-65" dirty="0">
                          <a:solidFill>
                            <a:srgbClr val="231F20"/>
                          </a:solidFill>
                          <a:latin typeface="Arial"/>
                          <a:cs typeface="Arial"/>
                        </a:rPr>
                        <a:t> </a:t>
                      </a:r>
                      <a:r>
                        <a:rPr sz="1300" dirty="0">
                          <a:solidFill>
                            <a:srgbClr val="231F20"/>
                          </a:solidFill>
                          <a:latin typeface="Arial"/>
                          <a:cs typeface="Arial"/>
                        </a:rPr>
                        <a:t>habitat</a:t>
                      </a:r>
                      <a:r>
                        <a:rPr sz="1300" spc="-60" dirty="0">
                          <a:solidFill>
                            <a:srgbClr val="231F20"/>
                          </a:solidFill>
                          <a:latin typeface="Arial"/>
                          <a:cs typeface="Arial"/>
                        </a:rPr>
                        <a:t> </a:t>
                      </a:r>
                      <a:r>
                        <a:rPr sz="1300" spc="-10" dirty="0">
                          <a:solidFill>
                            <a:srgbClr val="231F20"/>
                          </a:solidFill>
                          <a:latin typeface="Arial"/>
                          <a:cs typeface="Arial"/>
                        </a:rPr>
                        <a:t>melts</a:t>
                      </a:r>
                      <a:r>
                        <a:rPr sz="1300" spc="-65" dirty="0">
                          <a:solidFill>
                            <a:srgbClr val="231F20"/>
                          </a:solidFill>
                          <a:latin typeface="Arial"/>
                          <a:cs typeface="Arial"/>
                        </a:rPr>
                        <a:t> </a:t>
                      </a:r>
                      <a:r>
                        <a:rPr sz="1300" spc="-20" dirty="0">
                          <a:solidFill>
                            <a:srgbClr val="231F20"/>
                          </a:solidFill>
                          <a:latin typeface="Arial"/>
                          <a:cs typeface="Arial"/>
                        </a:rPr>
                        <a:t>away.</a:t>
                      </a:r>
                      <a:endParaRPr sz="1300">
                        <a:latin typeface="Arial"/>
                        <a:cs typeface="Arial"/>
                      </a:endParaRPr>
                    </a:p>
                  </a:txBody>
                  <a:tcPr marL="0" marR="0" marT="22225" marB="0">
                    <a:lnB w="57150">
                      <a:solidFill>
                        <a:srgbClr val="F0D1B6"/>
                      </a:solidFill>
                      <a:prstDash val="solid"/>
                    </a:lnB>
                  </a:tcPr>
                </a:tc>
                <a:extLst>
                  <a:ext uri="{0D108BD9-81ED-4DB2-BD59-A6C34878D82A}">
                    <a16:rowId xmlns:a16="http://schemas.microsoft.com/office/drawing/2014/main" val="10005"/>
                  </a:ext>
                </a:extLst>
              </a:tr>
              <a:tr h="226695">
                <a:tc>
                  <a:txBody>
                    <a:bodyPr/>
                    <a:lstStyle/>
                    <a:p>
                      <a:pPr marL="146050" algn="l">
                        <a:lnSpc>
                          <a:spcPts val="1180"/>
                        </a:lnSpc>
                        <a:spcBef>
                          <a:spcPts val="509"/>
                        </a:spcBef>
                      </a:pPr>
                      <a:r>
                        <a:rPr sz="1050" i="1" dirty="0">
                          <a:solidFill>
                            <a:srgbClr val="231F20"/>
                          </a:solidFill>
                          <a:latin typeface="Arial"/>
                          <a:cs typeface="Arial"/>
                        </a:rPr>
                        <a:t>Sources:</a:t>
                      </a:r>
                      <a:r>
                        <a:rPr sz="1050" i="1" spc="-10" dirty="0">
                          <a:solidFill>
                            <a:srgbClr val="231F20"/>
                          </a:solidFill>
                          <a:latin typeface="Arial"/>
                          <a:cs typeface="Arial"/>
                        </a:rPr>
                        <a:t> </a:t>
                      </a:r>
                      <a:r>
                        <a:rPr sz="1050" dirty="0">
                          <a:solidFill>
                            <a:srgbClr val="231F20"/>
                          </a:solidFill>
                          <a:latin typeface="Arial"/>
                          <a:cs typeface="Arial"/>
                        </a:rPr>
                        <a:t>Union</a:t>
                      </a:r>
                      <a:r>
                        <a:rPr sz="1050" spc="-10" dirty="0">
                          <a:solidFill>
                            <a:srgbClr val="231F20"/>
                          </a:solidFill>
                          <a:latin typeface="Arial"/>
                          <a:cs typeface="Arial"/>
                        </a:rPr>
                        <a:t> </a:t>
                      </a:r>
                      <a:r>
                        <a:rPr sz="1050" dirty="0">
                          <a:solidFill>
                            <a:srgbClr val="231F20"/>
                          </a:solidFill>
                          <a:latin typeface="Arial"/>
                          <a:cs typeface="Arial"/>
                        </a:rPr>
                        <a:t>of</a:t>
                      </a:r>
                      <a:r>
                        <a:rPr sz="1050" spc="-5" dirty="0">
                          <a:solidFill>
                            <a:srgbClr val="231F20"/>
                          </a:solidFill>
                          <a:latin typeface="Arial"/>
                          <a:cs typeface="Arial"/>
                        </a:rPr>
                        <a:t> </a:t>
                      </a:r>
                      <a:r>
                        <a:rPr sz="1050" dirty="0">
                          <a:solidFill>
                            <a:srgbClr val="231F20"/>
                          </a:solidFill>
                          <a:latin typeface="Arial"/>
                          <a:cs typeface="Arial"/>
                        </a:rPr>
                        <a:t>Concerned</a:t>
                      </a:r>
                      <a:r>
                        <a:rPr sz="1050" spc="-10" dirty="0">
                          <a:solidFill>
                            <a:srgbClr val="231F20"/>
                          </a:solidFill>
                          <a:latin typeface="Arial"/>
                          <a:cs typeface="Arial"/>
                        </a:rPr>
                        <a:t> Scientists (www.ucsusa.org),</a:t>
                      </a:r>
                      <a:r>
                        <a:rPr sz="1050" spc="-5" dirty="0">
                          <a:solidFill>
                            <a:srgbClr val="231F20"/>
                          </a:solidFill>
                          <a:latin typeface="Arial"/>
                          <a:cs typeface="Arial"/>
                        </a:rPr>
                        <a:t> </a:t>
                      </a:r>
                      <a:r>
                        <a:rPr sz="1050" dirty="0">
                          <a:solidFill>
                            <a:srgbClr val="231F20"/>
                          </a:solidFill>
                          <a:latin typeface="Arial"/>
                          <a:cs typeface="Arial"/>
                        </a:rPr>
                        <a:t>NASA,</a:t>
                      </a:r>
                      <a:r>
                        <a:rPr sz="1050" spc="-10" dirty="0">
                          <a:solidFill>
                            <a:srgbClr val="231F20"/>
                          </a:solidFill>
                          <a:latin typeface="Arial"/>
                          <a:cs typeface="Arial"/>
                        </a:rPr>
                        <a:t> </a:t>
                      </a:r>
                      <a:r>
                        <a:rPr sz="1050" dirty="0">
                          <a:solidFill>
                            <a:srgbClr val="231F20"/>
                          </a:solidFill>
                          <a:latin typeface="Arial"/>
                          <a:cs typeface="Arial"/>
                        </a:rPr>
                        <a:t>and</a:t>
                      </a:r>
                      <a:r>
                        <a:rPr sz="1050" spc="-10" dirty="0">
                          <a:solidFill>
                            <a:srgbClr val="231F20"/>
                          </a:solidFill>
                          <a:latin typeface="Arial"/>
                          <a:cs typeface="Arial"/>
                        </a:rPr>
                        <a:t> NOAA.</a:t>
                      </a:r>
                      <a:endParaRPr sz="1050" dirty="0">
                        <a:latin typeface="Arial"/>
                        <a:cs typeface="Arial"/>
                      </a:endParaRPr>
                    </a:p>
                  </a:txBody>
                  <a:tcPr marL="0" marR="0" marT="64769" marB="0">
                    <a:lnT w="57150">
                      <a:solidFill>
                        <a:srgbClr val="F0D1B6"/>
                      </a:solidFill>
                      <a:prstDash val="soli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045640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Numero diapositiva"/>
          <p:cNvSpPr txBox="1">
            <a:spLocks noGrp="1"/>
          </p:cNvSpPr>
          <p:nvPr>
            <p:ph type="sldNum" sz="quarter" idx="2"/>
          </p:nvPr>
        </p:nvSpPr>
        <p:spPr>
          <a:xfrm>
            <a:off x="11920783"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dirty="0"/>
          </a:p>
        </p:txBody>
      </p:sp>
      <p:sp>
        <p:nvSpPr>
          <p:cNvPr id="91" name="Figure 5.3"/>
          <p:cNvSpPr txBox="1">
            <a:spLocks noGrp="1"/>
          </p:cNvSpPr>
          <p:nvPr>
            <p:ph type="title"/>
          </p:nvPr>
        </p:nvSpPr>
        <p:spPr>
          <a:prstGeom prst="rect">
            <a:avLst/>
          </a:prstGeom>
        </p:spPr>
        <p:txBody>
          <a:bodyPr/>
          <a:lstStyle/>
          <a:p>
            <a:r>
              <a:rPr dirty="0"/>
              <a:t>Figure 5.3</a:t>
            </a:r>
          </a:p>
        </p:txBody>
      </p:sp>
      <p:pic>
        <p:nvPicPr>
          <p:cNvPr id="92" name="An illustration shows the temperature difference in degree Celsius represented on the world map in various regions, and a scale depicting different colors for temperatures. The temperature difference scale ranges from negative 2.2, negative 1.7, negative" descr="An illustration shows the temperature difference in degree Celsius represented on the world map in various regions, and a scale depicting different colors for temperatures. The temperature difference scale ranges from negative 2.2, negative 1.7, negative 0.5, 0, 0.5, 1.7, and 2.2. The world map shows most of the northern area in orange color, representing the greatest temperature increases in northern polar latitudes. The remaining area on map is mostly yellow and very few are blue and white. The white regions show the Least temperature increases over open ocean."/>
          <p:cNvPicPr>
            <a:picLocks noChangeAspect="1"/>
          </p:cNvPicPr>
          <p:nvPr/>
        </p:nvPicPr>
        <p:blipFill>
          <a:blip r:embed="rId3"/>
          <a:stretch>
            <a:fillRect/>
          </a:stretch>
        </p:blipFill>
        <p:spPr>
          <a:xfrm>
            <a:off x="2010643" y="487543"/>
            <a:ext cx="8170714" cy="588291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Numero diapositiva"/>
          <p:cNvSpPr txBox="1">
            <a:spLocks noGrp="1"/>
          </p:cNvSpPr>
          <p:nvPr>
            <p:ph type="sldNum" sz="quarter" idx="2"/>
          </p:nvPr>
        </p:nvSpPr>
        <p:spPr>
          <a:xfrm>
            <a:off x="11920783"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dirty="0"/>
          </a:p>
        </p:txBody>
      </p:sp>
      <p:sp>
        <p:nvSpPr>
          <p:cNvPr id="97" name="Figure 5.4"/>
          <p:cNvSpPr txBox="1">
            <a:spLocks noGrp="1"/>
          </p:cNvSpPr>
          <p:nvPr>
            <p:ph type="title"/>
          </p:nvPr>
        </p:nvSpPr>
        <p:spPr>
          <a:prstGeom prst="rect">
            <a:avLst/>
          </a:prstGeom>
        </p:spPr>
        <p:txBody>
          <a:bodyPr/>
          <a:lstStyle/>
          <a:p>
            <a:r>
              <a:rPr dirty="0"/>
              <a:t>Figure 5.4</a:t>
            </a:r>
          </a:p>
        </p:txBody>
      </p:sp>
      <p:pic>
        <p:nvPicPr>
          <p:cNvPr id="98" name="(a) A set of two images A and B show the effects of heat on the ocean. Image A shows two images of coral reefs of the same place. The image on left shows the water and coral reef below and the image on right shows the image of the same place but the cora" descr="(a) A set of two images A and B show the effects of heat on the ocean. Image A shows two images of coral reefs of the same place. The image on left shows the water and coral reef below and the image on right shows the image of the same place but the coral looks pale and bleached. (b) A set of two images A and B show the effects of heat on the ocean. Image B shows the satellite image of the effect of temperature rise on oceans. Most of the regions are brown in color representing Mortality likely. Some regions in orange show the Bleaching likely. Possible bleaching is marked in light orange in some regions, while some stress is shown in few areas in yellow. "/>
          <p:cNvPicPr>
            <a:picLocks noChangeAspect="1"/>
          </p:cNvPicPr>
          <p:nvPr/>
        </p:nvPicPr>
        <p:blipFill>
          <a:blip r:embed="rId3"/>
          <a:stretch>
            <a:fillRect/>
          </a:stretch>
        </p:blipFill>
        <p:spPr>
          <a:xfrm>
            <a:off x="2852346" y="797763"/>
            <a:ext cx="6487308" cy="564113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Numero diapositiva"/>
          <p:cNvSpPr txBox="1">
            <a:spLocks noGrp="1"/>
          </p:cNvSpPr>
          <p:nvPr>
            <p:ph type="sldNum" sz="quarter" idx="2"/>
          </p:nvPr>
        </p:nvSpPr>
        <p:spPr>
          <a:xfrm>
            <a:off x="11920783" y="6471670"/>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dirty="0"/>
          </a:p>
        </p:txBody>
      </p:sp>
      <p:sp>
        <p:nvSpPr>
          <p:cNvPr id="103" name="Figure 5.5"/>
          <p:cNvSpPr txBox="1">
            <a:spLocks noGrp="1"/>
          </p:cNvSpPr>
          <p:nvPr>
            <p:ph type="title"/>
          </p:nvPr>
        </p:nvSpPr>
        <p:spPr>
          <a:prstGeom prst="rect">
            <a:avLst/>
          </a:prstGeom>
        </p:spPr>
        <p:txBody>
          <a:bodyPr/>
          <a:lstStyle/>
          <a:p>
            <a:r>
              <a:rPr dirty="0"/>
              <a:t>Figure 5.5</a:t>
            </a:r>
          </a:p>
        </p:txBody>
      </p:sp>
      <p:pic>
        <p:nvPicPr>
          <p:cNvPr id="104" name="(a)  A graph displays the Arctic sea ice extent over years 1979 to 2021 based on sea ice concentration.  The horizontal axis is labeled month, ranging from January to December. The vertical axis is labeled as ice extent expressed as 10 to the power of 6 " descr="(a)  A graph displays the Arctic sea ice extent over years 1979 to 2021 based on sea ice concentration.  The horizontal axis is labeled month, ranging from January to December. The vertical axis is labeled as ice extent expressed as 10 to the power of 6 kilometer square, ranging from 4 to 18.  The curve for 1979 to 1989 is plotted through (January, 14), (September, 8), and (December, 14). The curve for 1989 to 1998 is plotted through (January, 14), (September, 7), and (December, 14).  The curve for 1999 t0 2008 is plotted through (January, 14), (September, 6), and (December, 13).  The curve for 2009 to 2018 is plotted through (January, 14), (September, 5), and (December, 13).  The curve for 2007 is plotted through (January, 14), (September, 5), and (December, 13).  The curve for 2012 is plotted through (January, 14), (September, 5), and (December, 13).  The curve for 2021 is plotted through (January, 14), (September, 4), and (December, 13).  All data are approximate.  An inset shows a decrease in ice extent from February 2010 through April 2022. (b)  A satellite-derived map displays the minimum extension of arctic ice in summer of 2020 compared with the median modern ice edge between 1981 and 2010. A dot in the center denotes North Pole."/>
          <p:cNvPicPr>
            <a:picLocks noChangeAspect="1"/>
          </p:cNvPicPr>
          <p:nvPr/>
        </p:nvPicPr>
        <p:blipFill>
          <a:blip r:embed="rId3"/>
          <a:stretch>
            <a:fillRect/>
          </a:stretch>
        </p:blipFill>
        <p:spPr>
          <a:xfrm>
            <a:off x="4085084" y="764066"/>
            <a:ext cx="4021832" cy="570023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ext Content Templates">
  <a:themeElements>
    <a:clrScheme name="Text Content Template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xt Content Templates">
      <a:majorFont>
        <a:latin typeface="Helvetica"/>
        <a:ea typeface="Helvetica"/>
        <a:cs typeface="Helvetica"/>
      </a:majorFont>
      <a:minorFont>
        <a:latin typeface="Calibri"/>
        <a:ea typeface="Calibri"/>
        <a:cs typeface="Calibri"/>
      </a:minorFont>
    </a:fontScheme>
    <a:fmtScheme name="Text Content Templat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xt Content Templates">
  <a:themeElements>
    <a:clrScheme name="Text Content Template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xt Content Templates">
      <a:majorFont>
        <a:latin typeface="Helvetica"/>
        <a:ea typeface="Helvetica"/>
        <a:cs typeface="Helvetica"/>
      </a:majorFont>
      <a:minorFont>
        <a:latin typeface="Calibri"/>
        <a:ea typeface="Calibri"/>
        <a:cs typeface="Calibri"/>
      </a:minorFont>
    </a:fontScheme>
    <a:fmtScheme name="Text Content Templat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2352</Words>
  <Application>Microsoft Office PowerPoint</Application>
  <PresentationFormat>Widescreen</PresentationFormat>
  <Paragraphs>148</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Asap</vt:lpstr>
      <vt:lpstr>Calibri</vt:lpstr>
      <vt:lpstr>Times New Roman</vt:lpstr>
      <vt:lpstr>Text Content Templates</vt:lpstr>
      <vt:lpstr>An Introduction to Conservation Biology</vt:lpstr>
      <vt:lpstr>Chapter 5</vt:lpstr>
      <vt:lpstr>Chapter 5 Opener</vt:lpstr>
      <vt:lpstr>Figure 5.1</vt:lpstr>
      <vt:lpstr>Figure 5.2</vt:lpstr>
      <vt:lpstr>TABLE 5.1 </vt:lpstr>
      <vt:lpstr>Figure 5.3</vt:lpstr>
      <vt:lpstr>Figure 5.4</vt:lpstr>
      <vt:lpstr>Figure 5.5</vt:lpstr>
      <vt:lpstr>Figure 5.6</vt:lpstr>
      <vt:lpstr>Figure 5.7</vt:lpstr>
      <vt:lpstr>Figure 5.8</vt:lpstr>
      <vt:lpstr>Figure 5.9</vt:lpstr>
      <vt:lpstr>Figure 5.10</vt:lpstr>
      <vt:lpstr>Figure 5.11</vt:lpstr>
      <vt:lpstr>TABLE 5.2 </vt:lpstr>
      <vt:lpstr>Figure 5.12</vt:lpstr>
      <vt:lpstr>Figure 5.13</vt:lpstr>
      <vt:lpstr>Figure 5.14</vt:lpstr>
      <vt:lpstr>Figure 5.15</vt:lpstr>
      <vt:lpstr>Figure 5.16</vt:lpstr>
      <vt:lpstr>Figure 5.17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Conservation Biology</dc:title>
  <cp:lastModifiedBy>Senthil Thiruvengadam</cp:lastModifiedBy>
  <cp:revision>5</cp:revision>
  <dcterms:modified xsi:type="dcterms:W3CDTF">2022-09-29T07:33:43Z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2022-04-28T18:07:32Z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7a19421d-6a2a-4ba0-bde4-865c54c43ac4</vt:lpwstr>
  </property>
  <property fmtid="{D5CDD505-2E9C-101B-9397-08002B2CF9AE}" pid="8" name="MSIP_Label_be5cb09a-2992-49d6-8ac9-5f63e7b1ad2f_ContentBits">
    <vt:lpwstr>0</vt:lpwstr>
  </property>
</Properties>
</file>